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84.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85.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86.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87.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88.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83.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5.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9.xml"/>
  <Override ContentType="application/vnd.openxmlformats-officedocument.presentationml.slideLayout+xml" PartName="/ppt/slideLayouts/slideLayout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86.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8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84.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83.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87.xml"/>
  <Override ContentType="application/vnd.openxmlformats-officedocument.presentationml.slide+xml" PartName="/ppt/slides/slide74.xml"/>
  <Override ContentType="application/vnd.openxmlformats-officedocument.presentationml.slide+xml" PartName="/ppt/slides/slide88.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61"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 id="322" r:id="rId73"/>
    <p:sldId id="323" r:id="rId74"/>
    <p:sldId id="324" r:id="rId75"/>
    <p:sldId id="325" r:id="rId76"/>
    <p:sldId id="326" r:id="rId77"/>
    <p:sldId id="327" r:id="rId78"/>
    <p:sldId id="328" r:id="rId79"/>
    <p:sldId id="329" r:id="rId80"/>
    <p:sldId id="330" r:id="rId81"/>
    <p:sldId id="331" r:id="rId82"/>
    <p:sldId id="332" r:id="rId83"/>
    <p:sldId id="333" r:id="rId84"/>
    <p:sldId id="334" r:id="rId85"/>
    <p:sldId id="335" r:id="rId86"/>
    <p:sldId id="336" r:id="rId87"/>
    <p:sldId id="337" r:id="rId88"/>
    <p:sldId id="338" r:id="rId89"/>
    <p:sldId id="339" r:id="rId90"/>
    <p:sldId id="340" r:id="rId91"/>
    <p:sldId id="341" r:id="rId92"/>
    <p:sldId id="342" r:id="rId93"/>
    <p:sldId id="343" r:id="rId9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43FF872-98A7-4D0C-A93C-A5105A314840}">
  <a:tblStyle styleId="{E43FF872-98A7-4D0C-A93C-A5105A314840}"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84" Type="http://schemas.openxmlformats.org/officeDocument/2006/relationships/slide" Target="slides/slide78.xml"/><Relationship Id="rId83" Type="http://schemas.openxmlformats.org/officeDocument/2006/relationships/slide" Target="slides/slide77.xml"/><Relationship Id="rId42" Type="http://schemas.openxmlformats.org/officeDocument/2006/relationships/slide" Target="slides/slide36.xml"/><Relationship Id="rId86" Type="http://schemas.openxmlformats.org/officeDocument/2006/relationships/slide" Target="slides/slide80.xml"/><Relationship Id="rId41" Type="http://schemas.openxmlformats.org/officeDocument/2006/relationships/slide" Target="slides/slide35.xml"/><Relationship Id="rId85" Type="http://schemas.openxmlformats.org/officeDocument/2006/relationships/slide" Target="slides/slide79.xml"/><Relationship Id="rId44" Type="http://schemas.openxmlformats.org/officeDocument/2006/relationships/slide" Target="slides/slide38.xml"/><Relationship Id="rId88" Type="http://schemas.openxmlformats.org/officeDocument/2006/relationships/slide" Target="slides/slide82.xml"/><Relationship Id="rId43" Type="http://schemas.openxmlformats.org/officeDocument/2006/relationships/slide" Target="slides/slide37.xml"/><Relationship Id="rId87" Type="http://schemas.openxmlformats.org/officeDocument/2006/relationships/slide" Target="slides/slide81.xml"/><Relationship Id="rId46" Type="http://schemas.openxmlformats.org/officeDocument/2006/relationships/slide" Target="slides/slide40.xml"/><Relationship Id="rId45" Type="http://schemas.openxmlformats.org/officeDocument/2006/relationships/slide" Target="slides/slide39.xml"/><Relationship Id="rId89" Type="http://schemas.openxmlformats.org/officeDocument/2006/relationships/slide" Target="slides/slide83.xml"/><Relationship Id="rId80" Type="http://schemas.openxmlformats.org/officeDocument/2006/relationships/slide" Target="slides/slide74.xml"/><Relationship Id="rId82" Type="http://schemas.openxmlformats.org/officeDocument/2006/relationships/slide" Target="slides/slide76.xml"/><Relationship Id="rId81" Type="http://schemas.openxmlformats.org/officeDocument/2006/relationships/slide" Target="slides/slide75.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slide" Target="slides/slide67.xml"/><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slide" Target="slides/slide69.xml"/><Relationship Id="rId30" Type="http://schemas.openxmlformats.org/officeDocument/2006/relationships/slide" Target="slides/slide24.xml"/><Relationship Id="rId74" Type="http://schemas.openxmlformats.org/officeDocument/2006/relationships/slide" Target="slides/slide68.xml"/><Relationship Id="rId33" Type="http://schemas.openxmlformats.org/officeDocument/2006/relationships/slide" Target="slides/slide27.xml"/><Relationship Id="rId77" Type="http://schemas.openxmlformats.org/officeDocument/2006/relationships/slide" Target="slides/slide71.xml"/><Relationship Id="rId32" Type="http://schemas.openxmlformats.org/officeDocument/2006/relationships/slide" Target="slides/slide26.xml"/><Relationship Id="rId76" Type="http://schemas.openxmlformats.org/officeDocument/2006/relationships/slide" Target="slides/slide70.xml"/><Relationship Id="rId35" Type="http://schemas.openxmlformats.org/officeDocument/2006/relationships/slide" Target="slides/slide29.xml"/><Relationship Id="rId79" Type="http://schemas.openxmlformats.org/officeDocument/2006/relationships/slide" Target="slides/slide73.xml"/><Relationship Id="rId34" Type="http://schemas.openxmlformats.org/officeDocument/2006/relationships/slide" Target="slides/slide28.xml"/><Relationship Id="rId78" Type="http://schemas.openxmlformats.org/officeDocument/2006/relationships/slide" Target="slides/slide72.xml"/><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94" Type="http://schemas.openxmlformats.org/officeDocument/2006/relationships/slide" Target="slides/slide88.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91" Type="http://schemas.openxmlformats.org/officeDocument/2006/relationships/slide" Target="slides/slide85.xml"/><Relationship Id="rId90" Type="http://schemas.openxmlformats.org/officeDocument/2006/relationships/slide" Target="slides/slide84.xml"/><Relationship Id="rId93" Type="http://schemas.openxmlformats.org/officeDocument/2006/relationships/slide" Target="slides/slide87.xml"/><Relationship Id="rId92" Type="http://schemas.openxmlformats.org/officeDocument/2006/relationships/slide" Target="slides/slide86.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27cf3773836_2_3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326" name="Google Shape;326;g27cf3773836_2_315: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66" name="Shape 766"/>
        <p:cNvGrpSpPr/>
        <p:nvPr/>
      </p:nvGrpSpPr>
      <p:grpSpPr>
        <a:xfrm>
          <a:off x="0" y="0"/>
          <a:ext cx="0" cy="0"/>
          <a:chOff x="0" y="0"/>
          <a:chExt cx="0" cy="0"/>
        </a:xfrm>
      </p:grpSpPr>
      <p:sp>
        <p:nvSpPr>
          <p:cNvPr id="767" name="Google Shape;767;g2457501f920_0_1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68" name="Google Shape;768;g2457501f920_0_143: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75" name="Shape 775"/>
        <p:cNvGrpSpPr/>
        <p:nvPr/>
      </p:nvGrpSpPr>
      <p:grpSpPr>
        <a:xfrm>
          <a:off x="0" y="0"/>
          <a:ext cx="0" cy="0"/>
          <a:chOff x="0" y="0"/>
          <a:chExt cx="0" cy="0"/>
        </a:xfrm>
      </p:grpSpPr>
      <p:sp>
        <p:nvSpPr>
          <p:cNvPr id="776" name="Google Shape;776;g1e7cf3bd855_0_17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77" name="Google Shape;777;g1e7cf3bd855_0_17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84" name="Shape 784"/>
        <p:cNvGrpSpPr/>
        <p:nvPr/>
      </p:nvGrpSpPr>
      <p:grpSpPr>
        <a:xfrm>
          <a:off x="0" y="0"/>
          <a:ext cx="0" cy="0"/>
          <a:chOff x="0" y="0"/>
          <a:chExt cx="0" cy="0"/>
        </a:xfrm>
      </p:grpSpPr>
      <p:sp>
        <p:nvSpPr>
          <p:cNvPr id="785" name="Google Shape;785;g1e7cf3bd85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86" name="Google Shape;786;g1e7cf3bd855_0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7" name="Shape 797"/>
        <p:cNvGrpSpPr/>
        <p:nvPr/>
      </p:nvGrpSpPr>
      <p:grpSpPr>
        <a:xfrm>
          <a:off x="0" y="0"/>
          <a:ext cx="0" cy="0"/>
          <a:chOff x="0" y="0"/>
          <a:chExt cx="0" cy="0"/>
        </a:xfrm>
      </p:grpSpPr>
      <p:sp>
        <p:nvSpPr>
          <p:cNvPr id="798" name="Google Shape;798;g1e7cf3bd855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99" name="Google Shape;799;g1e7cf3bd855_0_192: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5" name="Shape 805"/>
        <p:cNvGrpSpPr/>
        <p:nvPr/>
      </p:nvGrpSpPr>
      <p:grpSpPr>
        <a:xfrm>
          <a:off x="0" y="0"/>
          <a:ext cx="0" cy="0"/>
          <a:chOff x="0" y="0"/>
          <a:chExt cx="0" cy="0"/>
        </a:xfrm>
      </p:grpSpPr>
      <p:sp>
        <p:nvSpPr>
          <p:cNvPr id="806" name="Google Shape;806;g27cf3773836_0_18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07" name="Google Shape;807;g27cf3773836_0_18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2" name="Shape 832"/>
        <p:cNvGrpSpPr/>
        <p:nvPr/>
      </p:nvGrpSpPr>
      <p:grpSpPr>
        <a:xfrm>
          <a:off x="0" y="0"/>
          <a:ext cx="0" cy="0"/>
          <a:chOff x="0" y="0"/>
          <a:chExt cx="0" cy="0"/>
        </a:xfrm>
      </p:grpSpPr>
      <p:sp>
        <p:nvSpPr>
          <p:cNvPr id="833" name="Google Shape;833;g27cf3773836_13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34" name="Google Shape;834;g27cf3773836_13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0" name="Shape 840"/>
        <p:cNvGrpSpPr/>
        <p:nvPr/>
      </p:nvGrpSpPr>
      <p:grpSpPr>
        <a:xfrm>
          <a:off x="0" y="0"/>
          <a:ext cx="0" cy="0"/>
          <a:chOff x="0" y="0"/>
          <a:chExt cx="0" cy="0"/>
        </a:xfrm>
      </p:grpSpPr>
      <p:sp>
        <p:nvSpPr>
          <p:cNvPr id="841" name="Google Shape;841;g27dfe6bc7bb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2" name="Google Shape;842;g27dfe6bc7bb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6" name="Shape 846"/>
        <p:cNvGrpSpPr/>
        <p:nvPr/>
      </p:nvGrpSpPr>
      <p:grpSpPr>
        <a:xfrm>
          <a:off x="0" y="0"/>
          <a:ext cx="0" cy="0"/>
          <a:chOff x="0" y="0"/>
          <a:chExt cx="0" cy="0"/>
        </a:xfrm>
      </p:grpSpPr>
      <p:sp>
        <p:nvSpPr>
          <p:cNvPr id="847" name="Google Shape;847;g2805ca9571b_3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8" name="Google Shape;848;g2805ca9571b_3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7ed91aaea7_1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7ed91aaea7_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7" name="Shape 867"/>
        <p:cNvGrpSpPr/>
        <p:nvPr/>
      </p:nvGrpSpPr>
      <p:grpSpPr>
        <a:xfrm>
          <a:off x="0" y="0"/>
          <a:ext cx="0" cy="0"/>
          <a:chOff x="0" y="0"/>
          <a:chExt cx="0" cy="0"/>
        </a:xfrm>
      </p:grpSpPr>
      <p:sp>
        <p:nvSpPr>
          <p:cNvPr id="868" name="Google Shape;868;g27ed91aaea7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9" name="Google Shape;869;g27ed91aaea7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9" name="Shape 459"/>
        <p:cNvGrpSpPr/>
        <p:nvPr/>
      </p:nvGrpSpPr>
      <p:grpSpPr>
        <a:xfrm>
          <a:off x="0" y="0"/>
          <a:ext cx="0" cy="0"/>
          <a:chOff x="0" y="0"/>
          <a:chExt cx="0" cy="0"/>
        </a:xfrm>
      </p:grpSpPr>
      <p:sp>
        <p:nvSpPr>
          <p:cNvPr id="460" name="Google Shape;460;g27cf3773836_11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1" name="Google Shape;461;g27cf3773836_11_11: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5" name="Shape 875"/>
        <p:cNvGrpSpPr/>
        <p:nvPr/>
      </p:nvGrpSpPr>
      <p:grpSpPr>
        <a:xfrm>
          <a:off x="0" y="0"/>
          <a:ext cx="0" cy="0"/>
          <a:chOff x="0" y="0"/>
          <a:chExt cx="0" cy="0"/>
        </a:xfrm>
      </p:grpSpPr>
      <p:sp>
        <p:nvSpPr>
          <p:cNvPr id="876" name="Google Shape;876;g27cf3773836_0_2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7" name="Google Shape;877;g27cf3773836_0_2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7cf3773836_11_1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7cf3773836_11_1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9" name="Shape 909"/>
        <p:cNvGrpSpPr/>
        <p:nvPr/>
      </p:nvGrpSpPr>
      <p:grpSpPr>
        <a:xfrm>
          <a:off x="0" y="0"/>
          <a:ext cx="0" cy="0"/>
          <a:chOff x="0" y="0"/>
          <a:chExt cx="0" cy="0"/>
        </a:xfrm>
      </p:grpSpPr>
      <p:sp>
        <p:nvSpPr>
          <p:cNvPr id="910" name="Google Shape;910;g27e408ff500_3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1" name="Google Shape;911;g27e408ff500_3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7e408ff500_3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7e408ff500_3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0" name="Shape 940"/>
        <p:cNvGrpSpPr/>
        <p:nvPr/>
      </p:nvGrpSpPr>
      <p:grpSpPr>
        <a:xfrm>
          <a:off x="0" y="0"/>
          <a:ext cx="0" cy="0"/>
          <a:chOff x="0" y="0"/>
          <a:chExt cx="0" cy="0"/>
        </a:xfrm>
      </p:grpSpPr>
      <p:sp>
        <p:nvSpPr>
          <p:cNvPr id="941" name="Google Shape;941;g27eb0e225e4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2" name="Google Shape;942;g27eb0e225e4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7" name="Shape 977"/>
        <p:cNvGrpSpPr/>
        <p:nvPr/>
      </p:nvGrpSpPr>
      <p:grpSpPr>
        <a:xfrm>
          <a:off x="0" y="0"/>
          <a:ext cx="0" cy="0"/>
          <a:chOff x="0" y="0"/>
          <a:chExt cx="0" cy="0"/>
        </a:xfrm>
      </p:grpSpPr>
      <p:sp>
        <p:nvSpPr>
          <p:cNvPr id="978" name="Google Shape;978;g27ec45a88ba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9" name="Google Shape;979;g27ec45a88ba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8" name="Shape 1008"/>
        <p:cNvGrpSpPr/>
        <p:nvPr/>
      </p:nvGrpSpPr>
      <p:grpSpPr>
        <a:xfrm>
          <a:off x="0" y="0"/>
          <a:ext cx="0" cy="0"/>
          <a:chOff x="0" y="0"/>
          <a:chExt cx="0" cy="0"/>
        </a:xfrm>
      </p:grpSpPr>
      <p:sp>
        <p:nvSpPr>
          <p:cNvPr id="1009" name="Google Shape;1009;g27ed91aaea7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0" name="Google Shape;1010;g27ed91aaea7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28041030852_1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28041030852_1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27cf3773836_0_2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27cf3773836_0_2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7cf3773836_13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7cf3773836_13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6" name="Shape 596"/>
        <p:cNvGrpSpPr/>
        <p:nvPr/>
      </p:nvGrpSpPr>
      <p:grpSpPr>
        <a:xfrm>
          <a:off x="0" y="0"/>
          <a:ext cx="0" cy="0"/>
          <a:chOff x="0" y="0"/>
          <a:chExt cx="0" cy="0"/>
        </a:xfrm>
      </p:grpSpPr>
      <p:sp>
        <p:nvSpPr>
          <p:cNvPr id="597" name="Google Shape;597;g27cf3773836_13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8" name="Google Shape;598;g27cf3773836_13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280216c019c_17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280216c019c_17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76abc8bb60ad0ff9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3" name="Google Shape;1073;g76abc8bb60ad0ff9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5" name="Shape 1095"/>
        <p:cNvGrpSpPr/>
        <p:nvPr/>
      </p:nvGrpSpPr>
      <p:grpSpPr>
        <a:xfrm>
          <a:off x="0" y="0"/>
          <a:ext cx="0" cy="0"/>
          <a:chOff x="0" y="0"/>
          <a:chExt cx="0" cy="0"/>
        </a:xfrm>
      </p:grpSpPr>
      <p:sp>
        <p:nvSpPr>
          <p:cNvPr id="1096" name="Google Shape;1096;g28115e6ef4e_3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7" name="Google Shape;1097;g28115e6ef4e_3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2" name="Shape 1102"/>
        <p:cNvGrpSpPr/>
        <p:nvPr/>
      </p:nvGrpSpPr>
      <p:grpSpPr>
        <a:xfrm>
          <a:off x="0" y="0"/>
          <a:ext cx="0" cy="0"/>
          <a:chOff x="0" y="0"/>
          <a:chExt cx="0" cy="0"/>
        </a:xfrm>
      </p:grpSpPr>
      <p:sp>
        <p:nvSpPr>
          <p:cNvPr id="1103" name="Google Shape;1103;g280216c019c_17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4" name="Google Shape;1104;g280216c019c_17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2" name="Shape 1112"/>
        <p:cNvGrpSpPr/>
        <p:nvPr/>
      </p:nvGrpSpPr>
      <p:grpSpPr>
        <a:xfrm>
          <a:off x="0" y="0"/>
          <a:ext cx="0" cy="0"/>
          <a:chOff x="0" y="0"/>
          <a:chExt cx="0" cy="0"/>
        </a:xfrm>
      </p:grpSpPr>
      <p:sp>
        <p:nvSpPr>
          <p:cNvPr id="1113" name="Google Shape;1113;g280216c019c_17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4" name="Google Shape;1114;g280216c019c_17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0" name="Shape 1120"/>
        <p:cNvGrpSpPr/>
        <p:nvPr/>
      </p:nvGrpSpPr>
      <p:grpSpPr>
        <a:xfrm>
          <a:off x="0" y="0"/>
          <a:ext cx="0" cy="0"/>
          <a:chOff x="0" y="0"/>
          <a:chExt cx="0" cy="0"/>
        </a:xfrm>
      </p:grpSpPr>
      <p:sp>
        <p:nvSpPr>
          <p:cNvPr id="1121" name="Google Shape;1121;g27cf3773836_0_2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2" name="Google Shape;1122;g27cf3773836_0_2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7" name="Shape 1147"/>
        <p:cNvGrpSpPr/>
        <p:nvPr/>
      </p:nvGrpSpPr>
      <p:grpSpPr>
        <a:xfrm>
          <a:off x="0" y="0"/>
          <a:ext cx="0" cy="0"/>
          <a:chOff x="0" y="0"/>
          <a:chExt cx="0" cy="0"/>
        </a:xfrm>
      </p:grpSpPr>
      <p:sp>
        <p:nvSpPr>
          <p:cNvPr id="1148" name="Google Shape;1148;g27cf3773836_11_1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9" name="Google Shape;1149;g27cf3773836_11_1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3" name="Shape 1153"/>
        <p:cNvGrpSpPr/>
        <p:nvPr/>
      </p:nvGrpSpPr>
      <p:grpSpPr>
        <a:xfrm>
          <a:off x="0" y="0"/>
          <a:ext cx="0" cy="0"/>
          <a:chOff x="0" y="0"/>
          <a:chExt cx="0" cy="0"/>
        </a:xfrm>
      </p:grpSpPr>
      <p:sp>
        <p:nvSpPr>
          <p:cNvPr id="1154" name="Google Shape;1154;g27dfe6bc7bb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5" name="Google Shape;1155;g27dfe6bc7bb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1" name="Shape 1161"/>
        <p:cNvGrpSpPr/>
        <p:nvPr/>
      </p:nvGrpSpPr>
      <p:grpSpPr>
        <a:xfrm>
          <a:off x="0" y="0"/>
          <a:ext cx="0" cy="0"/>
          <a:chOff x="0" y="0"/>
          <a:chExt cx="0" cy="0"/>
        </a:xfrm>
      </p:grpSpPr>
      <p:sp>
        <p:nvSpPr>
          <p:cNvPr id="1162" name="Google Shape;1162;g27dfe6bc7bb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3" name="Google Shape;1163;g27dfe6bc7bb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7" name="Shape 1167"/>
        <p:cNvGrpSpPr/>
        <p:nvPr/>
      </p:nvGrpSpPr>
      <p:grpSpPr>
        <a:xfrm>
          <a:off x="0" y="0"/>
          <a:ext cx="0" cy="0"/>
          <a:chOff x="0" y="0"/>
          <a:chExt cx="0" cy="0"/>
        </a:xfrm>
      </p:grpSpPr>
      <p:sp>
        <p:nvSpPr>
          <p:cNvPr id="1168" name="Google Shape;1168;g27e408ff500_27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9" name="Google Shape;1169;g27e408ff500_27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6" name="Shape 616"/>
        <p:cNvGrpSpPr/>
        <p:nvPr/>
      </p:nvGrpSpPr>
      <p:grpSpPr>
        <a:xfrm>
          <a:off x="0" y="0"/>
          <a:ext cx="0" cy="0"/>
          <a:chOff x="0" y="0"/>
          <a:chExt cx="0" cy="0"/>
        </a:xfrm>
      </p:grpSpPr>
      <p:sp>
        <p:nvSpPr>
          <p:cNvPr id="617" name="Google Shape;617;g27cf3773836_0_1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8" name="Google Shape;618;g27cf3773836_0_1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9" name="Shape 1199"/>
        <p:cNvGrpSpPr/>
        <p:nvPr/>
      </p:nvGrpSpPr>
      <p:grpSpPr>
        <a:xfrm>
          <a:off x="0" y="0"/>
          <a:ext cx="0" cy="0"/>
          <a:chOff x="0" y="0"/>
          <a:chExt cx="0" cy="0"/>
        </a:xfrm>
      </p:grpSpPr>
      <p:sp>
        <p:nvSpPr>
          <p:cNvPr id="1200" name="Google Shape;1200;g27e408ff500_27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1" name="Google Shape;1201;g27e408ff500_27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7" name="Shape 1207"/>
        <p:cNvGrpSpPr/>
        <p:nvPr/>
      </p:nvGrpSpPr>
      <p:grpSpPr>
        <a:xfrm>
          <a:off x="0" y="0"/>
          <a:ext cx="0" cy="0"/>
          <a:chOff x="0" y="0"/>
          <a:chExt cx="0" cy="0"/>
        </a:xfrm>
      </p:grpSpPr>
      <p:sp>
        <p:nvSpPr>
          <p:cNvPr id="1208" name="Google Shape;1208;g280216c019c_0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09" name="Google Shape;1209;g280216c019c_0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27dfe6bc7b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27dfe6bc7b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2" name="Shape 1222"/>
        <p:cNvGrpSpPr/>
        <p:nvPr/>
      </p:nvGrpSpPr>
      <p:grpSpPr>
        <a:xfrm>
          <a:off x="0" y="0"/>
          <a:ext cx="0" cy="0"/>
          <a:chOff x="0" y="0"/>
          <a:chExt cx="0" cy="0"/>
        </a:xfrm>
      </p:grpSpPr>
      <p:sp>
        <p:nvSpPr>
          <p:cNvPr id="1223" name="Google Shape;1223;g4cb558d34c5f5f48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4" name="Google Shape;1224;g4cb558d34c5f5f48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8" name="Shape 1228"/>
        <p:cNvGrpSpPr/>
        <p:nvPr/>
      </p:nvGrpSpPr>
      <p:grpSpPr>
        <a:xfrm>
          <a:off x="0" y="0"/>
          <a:ext cx="0" cy="0"/>
          <a:chOff x="0" y="0"/>
          <a:chExt cx="0" cy="0"/>
        </a:xfrm>
      </p:grpSpPr>
      <p:sp>
        <p:nvSpPr>
          <p:cNvPr id="1229" name="Google Shape;1229;g27ed91aaea7_85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0" name="Google Shape;1230;g27ed91aaea7_85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6" name="Shape 1246"/>
        <p:cNvGrpSpPr/>
        <p:nvPr/>
      </p:nvGrpSpPr>
      <p:grpSpPr>
        <a:xfrm>
          <a:off x="0" y="0"/>
          <a:ext cx="0" cy="0"/>
          <a:chOff x="0" y="0"/>
          <a:chExt cx="0" cy="0"/>
        </a:xfrm>
      </p:grpSpPr>
      <p:sp>
        <p:nvSpPr>
          <p:cNvPr id="1247" name="Google Shape;1247;g4cb558d34c5f5f48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8" name="Google Shape;1248;g4cb558d34c5f5f48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3" name="Shape 1253"/>
        <p:cNvGrpSpPr/>
        <p:nvPr/>
      </p:nvGrpSpPr>
      <p:grpSpPr>
        <a:xfrm>
          <a:off x="0" y="0"/>
          <a:ext cx="0" cy="0"/>
          <a:chOff x="0" y="0"/>
          <a:chExt cx="0" cy="0"/>
        </a:xfrm>
      </p:grpSpPr>
      <p:sp>
        <p:nvSpPr>
          <p:cNvPr id="1254" name="Google Shape;1254;g27cf3773836_13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55" name="Google Shape;1255;g27cf3773836_13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4cb558d34c5f5f48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2" name="Google Shape;1292;g4cb558d34c5f5f48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6" name="Shape 1296"/>
        <p:cNvGrpSpPr/>
        <p:nvPr/>
      </p:nvGrpSpPr>
      <p:grpSpPr>
        <a:xfrm>
          <a:off x="0" y="0"/>
          <a:ext cx="0" cy="0"/>
          <a:chOff x="0" y="0"/>
          <a:chExt cx="0" cy="0"/>
        </a:xfrm>
      </p:grpSpPr>
      <p:sp>
        <p:nvSpPr>
          <p:cNvPr id="1297" name="Google Shape;1297;g4cb558d34c5f5f48_1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98" name="Google Shape;1298;g4cb558d34c5f5f48_1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7" name="Shape 1327"/>
        <p:cNvGrpSpPr/>
        <p:nvPr/>
      </p:nvGrpSpPr>
      <p:grpSpPr>
        <a:xfrm>
          <a:off x="0" y="0"/>
          <a:ext cx="0" cy="0"/>
          <a:chOff x="0" y="0"/>
          <a:chExt cx="0" cy="0"/>
        </a:xfrm>
      </p:grpSpPr>
      <p:sp>
        <p:nvSpPr>
          <p:cNvPr id="1328" name="Google Shape;1328;g27dfe6bc7bb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29" name="Google Shape;1329;g27dfe6bc7bb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3" name="Shape 643"/>
        <p:cNvGrpSpPr/>
        <p:nvPr/>
      </p:nvGrpSpPr>
      <p:grpSpPr>
        <a:xfrm>
          <a:off x="0" y="0"/>
          <a:ext cx="0" cy="0"/>
          <a:chOff x="0" y="0"/>
          <a:chExt cx="0" cy="0"/>
        </a:xfrm>
      </p:grpSpPr>
      <p:sp>
        <p:nvSpPr>
          <p:cNvPr id="644" name="Google Shape;644;g27cf3773836_2_5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45" name="Google Shape;645;g27cf3773836_2_58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27dfe6bc7bb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27dfe6bc7bb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28115e6ef4e_3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6" name="Google Shape;1356;g28115e6ef4e_3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0" name="Shape 1360"/>
        <p:cNvGrpSpPr/>
        <p:nvPr/>
      </p:nvGrpSpPr>
      <p:grpSpPr>
        <a:xfrm>
          <a:off x="0" y="0"/>
          <a:ext cx="0" cy="0"/>
          <a:chOff x="0" y="0"/>
          <a:chExt cx="0" cy="0"/>
        </a:xfrm>
      </p:grpSpPr>
      <p:sp>
        <p:nvSpPr>
          <p:cNvPr id="1361" name="Google Shape;1361;g27ed91aaea7_129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62" name="Google Shape;1362;g27ed91aaea7_129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1" name="Shape 1371"/>
        <p:cNvGrpSpPr/>
        <p:nvPr/>
      </p:nvGrpSpPr>
      <p:grpSpPr>
        <a:xfrm>
          <a:off x="0" y="0"/>
          <a:ext cx="0" cy="0"/>
          <a:chOff x="0" y="0"/>
          <a:chExt cx="0" cy="0"/>
        </a:xfrm>
      </p:grpSpPr>
      <p:sp>
        <p:nvSpPr>
          <p:cNvPr id="1372" name="Google Shape;1372;g28115e6ef4e_3_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3" name="Google Shape;1373;g28115e6ef4e_3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6" name="Shape 1386"/>
        <p:cNvGrpSpPr/>
        <p:nvPr/>
      </p:nvGrpSpPr>
      <p:grpSpPr>
        <a:xfrm>
          <a:off x="0" y="0"/>
          <a:ext cx="0" cy="0"/>
          <a:chOff x="0" y="0"/>
          <a:chExt cx="0" cy="0"/>
        </a:xfrm>
      </p:grpSpPr>
      <p:sp>
        <p:nvSpPr>
          <p:cNvPr id="1387" name="Google Shape;1387;g280216c019c_17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88" name="Google Shape;1388;g280216c019c_17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280216c019c_17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94" name="Google Shape;1394;g280216c019c_17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28277a655f5_12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28277a655f5_12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0" name="Shape 1410"/>
        <p:cNvGrpSpPr/>
        <p:nvPr/>
      </p:nvGrpSpPr>
      <p:grpSpPr>
        <a:xfrm>
          <a:off x="0" y="0"/>
          <a:ext cx="0" cy="0"/>
          <a:chOff x="0" y="0"/>
          <a:chExt cx="0" cy="0"/>
        </a:xfrm>
      </p:grpSpPr>
      <p:sp>
        <p:nvSpPr>
          <p:cNvPr id="1411" name="Google Shape;1411;g27dfe6bc7bb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12" name="Google Shape;1412;g27dfe6bc7bb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8" name="Shape 1418"/>
        <p:cNvGrpSpPr/>
        <p:nvPr/>
      </p:nvGrpSpPr>
      <p:grpSpPr>
        <a:xfrm>
          <a:off x="0" y="0"/>
          <a:ext cx="0" cy="0"/>
          <a:chOff x="0" y="0"/>
          <a:chExt cx="0" cy="0"/>
        </a:xfrm>
      </p:grpSpPr>
      <p:sp>
        <p:nvSpPr>
          <p:cNvPr id="1419" name="Google Shape;1419;g27dfe6bc7bb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0" name="Google Shape;1420;g27dfe6bc7bb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27dfe6bc7bb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6" name="Google Shape;1426;g27dfe6bc7bb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4" name="Shape 654"/>
        <p:cNvGrpSpPr/>
        <p:nvPr/>
      </p:nvGrpSpPr>
      <p:grpSpPr>
        <a:xfrm>
          <a:off x="0" y="0"/>
          <a:ext cx="0" cy="0"/>
          <a:chOff x="0" y="0"/>
          <a:chExt cx="0" cy="0"/>
        </a:xfrm>
      </p:grpSpPr>
      <p:sp>
        <p:nvSpPr>
          <p:cNvPr id="655" name="Google Shape;655;g280216c019c_1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56" name="Google Shape;656;g280216c019c_1_4: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0" name="Shape 1430"/>
        <p:cNvGrpSpPr/>
        <p:nvPr/>
      </p:nvGrpSpPr>
      <p:grpSpPr>
        <a:xfrm>
          <a:off x="0" y="0"/>
          <a:ext cx="0" cy="0"/>
          <a:chOff x="0" y="0"/>
          <a:chExt cx="0" cy="0"/>
        </a:xfrm>
      </p:grpSpPr>
      <p:sp>
        <p:nvSpPr>
          <p:cNvPr id="1431" name="Google Shape;1431;g280216c01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32" name="Google Shape;1432;g280216c01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1" name="Shape 1461"/>
        <p:cNvGrpSpPr/>
        <p:nvPr/>
      </p:nvGrpSpPr>
      <p:grpSpPr>
        <a:xfrm>
          <a:off x="0" y="0"/>
          <a:ext cx="0" cy="0"/>
          <a:chOff x="0" y="0"/>
          <a:chExt cx="0" cy="0"/>
        </a:xfrm>
      </p:grpSpPr>
      <p:sp>
        <p:nvSpPr>
          <p:cNvPr id="1462" name="Google Shape;1462;g280216c019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3" name="Google Shape;1463;g280216c019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9" name="Shape 1469"/>
        <p:cNvGrpSpPr/>
        <p:nvPr/>
      </p:nvGrpSpPr>
      <p:grpSpPr>
        <a:xfrm>
          <a:off x="0" y="0"/>
          <a:ext cx="0" cy="0"/>
          <a:chOff x="0" y="0"/>
          <a:chExt cx="0" cy="0"/>
        </a:xfrm>
      </p:grpSpPr>
      <p:sp>
        <p:nvSpPr>
          <p:cNvPr id="1470" name="Google Shape;1470;g280216c019c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1" name="Google Shape;1471;g280216c019c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7" name="Shape 1477"/>
        <p:cNvGrpSpPr/>
        <p:nvPr/>
      </p:nvGrpSpPr>
      <p:grpSpPr>
        <a:xfrm>
          <a:off x="0" y="0"/>
          <a:ext cx="0" cy="0"/>
          <a:chOff x="0" y="0"/>
          <a:chExt cx="0" cy="0"/>
        </a:xfrm>
      </p:grpSpPr>
      <p:sp>
        <p:nvSpPr>
          <p:cNvPr id="1478" name="Google Shape;1478;g27dfe6bc7bb_0_6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79" name="Google Shape;1479;g27dfe6bc7bb_0_6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5" name="Shape 1485"/>
        <p:cNvGrpSpPr/>
        <p:nvPr/>
      </p:nvGrpSpPr>
      <p:grpSpPr>
        <a:xfrm>
          <a:off x="0" y="0"/>
          <a:ext cx="0" cy="0"/>
          <a:chOff x="0" y="0"/>
          <a:chExt cx="0" cy="0"/>
        </a:xfrm>
      </p:grpSpPr>
      <p:sp>
        <p:nvSpPr>
          <p:cNvPr id="1486" name="Google Shape;1486;g27cf3773836_0_29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7" name="Google Shape;1487;g27cf3773836_0_29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2" name="Shape 1512"/>
        <p:cNvGrpSpPr/>
        <p:nvPr/>
      </p:nvGrpSpPr>
      <p:grpSpPr>
        <a:xfrm>
          <a:off x="0" y="0"/>
          <a:ext cx="0" cy="0"/>
          <a:chOff x="0" y="0"/>
          <a:chExt cx="0" cy="0"/>
        </a:xfrm>
      </p:grpSpPr>
      <p:sp>
        <p:nvSpPr>
          <p:cNvPr id="1513" name="Google Shape;1513;g27cf3773836_11_1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4" name="Google Shape;1514;g27cf3773836_11_1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8" name="Shape 1518"/>
        <p:cNvGrpSpPr/>
        <p:nvPr/>
      </p:nvGrpSpPr>
      <p:grpSpPr>
        <a:xfrm>
          <a:off x="0" y="0"/>
          <a:ext cx="0" cy="0"/>
          <a:chOff x="0" y="0"/>
          <a:chExt cx="0" cy="0"/>
        </a:xfrm>
      </p:grpSpPr>
      <p:sp>
        <p:nvSpPr>
          <p:cNvPr id="1519" name="Google Shape;1519;g27f89c1674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0" name="Google Shape;1520;g27f89c1674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5" name="Shape 1525"/>
        <p:cNvGrpSpPr/>
        <p:nvPr/>
      </p:nvGrpSpPr>
      <p:grpSpPr>
        <a:xfrm>
          <a:off x="0" y="0"/>
          <a:ext cx="0" cy="0"/>
          <a:chOff x="0" y="0"/>
          <a:chExt cx="0" cy="0"/>
        </a:xfrm>
      </p:grpSpPr>
      <p:sp>
        <p:nvSpPr>
          <p:cNvPr id="1526" name="Google Shape;1526;g27f89c1674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27" name="Google Shape;1527;g27f89c1674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6" name="Shape 1536"/>
        <p:cNvGrpSpPr/>
        <p:nvPr/>
      </p:nvGrpSpPr>
      <p:grpSpPr>
        <a:xfrm>
          <a:off x="0" y="0"/>
          <a:ext cx="0" cy="0"/>
          <a:chOff x="0" y="0"/>
          <a:chExt cx="0" cy="0"/>
        </a:xfrm>
      </p:grpSpPr>
      <p:sp>
        <p:nvSpPr>
          <p:cNvPr id="1537" name="Google Shape;1537;g27f89c16746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8" name="Google Shape;1538;g27f89c16746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4" name="Shape 1544"/>
        <p:cNvGrpSpPr/>
        <p:nvPr/>
      </p:nvGrpSpPr>
      <p:grpSpPr>
        <a:xfrm>
          <a:off x="0" y="0"/>
          <a:ext cx="0" cy="0"/>
          <a:chOff x="0" y="0"/>
          <a:chExt cx="0" cy="0"/>
        </a:xfrm>
      </p:grpSpPr>
      <p:sp>
        <p:nvSpPr>
          <p:cNvPr id="1545" name="Google Shape;1545;g27f89c1674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46" name="Google Shape;1546;g27f89c1674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it"/>
              <a:t>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7501f920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6" name="Google Shape;696;g2457501f920_0_7: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2" name="Shape 1552"/>
        <p:cNvGrpSpPr/>
        <p:nvPr/>
      </p:nvGrpSpPr>
      <p:grpSpPr>
        <a:xfrm>
          <a:off x="0" y="0"/>
          <a:ext cx="0" cy="0"/>
          <a:chOff x="0" y="0"/>
          <a:chExt cx="0" cy="0"/>
        </a:xfrm>
      </p:grpSpPr>
      <p:sp>
        <p:nvSpPr>
          <p:cNvPr id="1553" name="Google Shape;1553;g27f89c16746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54" name="Google Shape;1554;g27f89c16746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t/>
            </a:r>
            <a:endParaRPr/>
          </a:p>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2" name="Shape 1562"/>
        <p:cNvGrpSpPr/>
        <p:nvPr/>
      </p:nvGrpSpPr>
      <p:grpSpPr>
        <a:xfrm>
          <a:off x="0" y="0"/>
          <a:ext cx="0" cy="0"/>
          <a:chOff x="0" y="0"/>
          <a:chExt cx="0" cy="0"/>
        </a:xfrm>
      </p:grpSpPr>
      <p:sp>
        <p:nvSpPr>
          <p:cNvPr id="1563" name="Google Shape;1563;g27f89c1674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64" name="Google Shape;1564;g27f89c1674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sz="1200">
              <a:solidFill>
                <a:schemeClr val="dk1"/>
              </a:solidFill>
            </a:endParaRPr>
          </a:p>
          <a:p>
            <a:pPr indent="0" lvl="0" marL="0" rtl="0" algn="l">
              <a:lnSpc>
                <a:spcPct val="115000"/>
              </a:lnSpc>
              <a:spcBef>
                <a:spcPts val="1200"/>
              </a:spcBef>
              <a:spcAft>
                <a:spcPts val="0"/>
              </a:spcAft>
              <a:buNone/>
            </a:pPr>
            <a:r>
              <a:t/>
            </a:r>
            <a:endParaRPr sz="1200">
              <a:solidFill>
                <a:schemeClr val="dk1"/>
              </a:solidFill>
            </a:endParaRPr>
          </a:p>
          <a:p>
            <a:pPr indent="0" lvl="0" marL="457200" rtl="0" algn="l">
              <a:lnSpc>
                <a:spcPct val="115000"/>
              </a:lnSpc>
              <a:spcBef>
                <a:spcPts val="1200"/>
              </a:spcBef>
              <a:spcAft>
                <a:spcPts val="0"/>
              </a:spcAft>
              <a:buNone/>
            </a:pPr>
            <a:r>
              <a:t/>
            </a:r>
            <a:endParaRPr sz="1200">
              <a:solidFill>
                <a:schemeClr val="dk1"/>
              </a:solidFill>
              <a:highlight>
                <a:srgbClr val="FFFFFF"/>
              </a:highlight>
              <a:latin typeface="Calibri"/>
              <a:ea typeface="Calibri"/>
              <a:cs typeface="Calibri"/>
              <a:sym typeface="Calibri"/>
            </a:endParaRPr>
          </a:p>
          <a:p>
            <a:pPr indent="0" lvl="0" marL="0" rtl="0" algn="l">
              <a:lnSpc>
                <a:spcPct val="115000"/>
              </a:lnSpc>
              <a:spcBef>
                <a:spcPts val="1200"/>
              </a:spcBef>
              <a:spcAft>
                <a:spcPts val="0"/>
              </a:spcAft>
              <a:buClr>
                <a:schemeClr val="dk1"/>
              </a:buClr>
              <a:buSzPts val="1100"/>
              <a:buFont typeface="Arial"/>
              <a:buNone/>
            </a:pPr>
            <a:r>
              <a:t/>
            </a:r>
            <a:endParaRPr sz="1200">
              <a:solidFill>
                <a:srgbClr val="6A8759"/>
              </a:solidFill>
              <a:latin typeface="Courier New"/>
              <a:ea typeface="Courier New"/>
              <a:cs typeface="Courier New"/>
              <a:sym typeface="Courier New"/>
            </a:endParaRPr>
          </a:p>
          <a:p>
            <a:pPr indent="0" lvl="0" marL="0" rtl="0" algn="l">
              <a:spcBef>
                <a:spcPts val="0"/>
              </a:spcBef>
              <a:spcAft>
                <a:spcPts val="0"/>
              </a:spcAft>
              <a:buNone/>
            </a:pPr>
            <a:r>
              <a:t/>
            </a:r>
            <a:endParaRPr sz="1200"/>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0" name="Shape 1570"/>
        <p:cNvGrpSpPr/>
        <p:nvPr/>
      </p:nvGrpSpPr>
      <p:grpSpPr>
        <a:xfrm>
          <a:off x="0" y="0"/>
          <a:ext cx="0" cy="0"/>
          <a:chOff x="0" y="0"/>
          <a:chExt cx="0" cy="0"/>
        </a:xfrm>
      </p:grpSpPr>
      <p:sp>
        <p:nvSpPr>
          <p:cNvPr id="1571" name="Google Shape;1571;g27f89c16746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2" name="Google Shape;1572;g27f89c16746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Clr>
                <a:schemeClr val="dk1"/>
              </a:buClr>
              <a:buSzPts val="1100"/>
              <a:buFont typeface="Arial"/>
              <a:buNone/>
            </a:pPr>
            <a:r>
              <a:t/>
            </a:r>
            <a:endParaRPr>
              <a:solidFill>
                <a:srgbClr val="6A8759"/>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8" name="Shape 1578"/>
        <p:cNvGrpSpPr/>
        <p:nvPr/>
      </p:nvGrpSpPr>
      <p:grpSpPr>
        <a:xfrm>
          <a:off x="0" y="0"/>
          <a:ext cx="0" cy="0"/>
          <a:chOff x="0" y="0"/>
          <a:chExt cx="0" cy="0"/>
        </a:xfrm>
      </p:grpSpPr>
      <p:sp>
        <p:nvSpPr>
          <p:cNvPr id="1579" name="Google Shape;1579;g27f89c16746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80" name="Google Shape;1580;g27f89c16746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a:solidFill>
                <a:srgbClr val="6A8759"/>
              </a:solidFill>
              <a:latin typeface="Courier New"/>
              <a:ea typeface="Courier New"/>
              <a:cs typeface="Courier New"/>
              <a:sym typeface="Courier New"/>
            </a:endParaRPr>
          </a:p>
          <a:p>
            <a:pPr indent="0" lvl="0" marL="0" rtl="0" algn="l">
              <a:spcBef>
                <a:spcPts val="120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89" name="Shape 1589"/>
        <p:cNvGrpSpPr/>
        <p:nvPr/>
      </p:nvGrpSpPr>
      <p:grpSpPr>
        <a:xfrm>
          <a:off x="0" y="0"/>
          <a:ext cx="0" cy="0"/>
          <a:chOff x="0" y="0"/>
          <a:chExt cx="0" cy="0"/>
        </a:xfrm>
      </p:grpSpPr>
      <p:sp>
        <p:nvSpPr>
          <p:cNvPr id="1590" name="Google Shape;1590;g27f89c16746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91" name="Google Shape;1591;g27f89c16746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lnSpc>
                <a:spcPct val="115000"/>
              </a:lnSpc>
              <a:spcBef>
                <a:spcPts val="1200"/>
              </a:spcBef>
              <a:spcAft>
                <a:spcPts val="0"/>
              </a:spcAft>
              <a:buNone/>
            </a:pPr>
            <a:r>
              <a:t/>
            </a:r>
            <a:endParaRPr sz="1000">
              <a:solidFill>
                <a:schemeClr val="dk1"/>
              </a:solidFill>
            </a:endParaRPr>
          </a:p>
          <a:p>
            <a:pPr indent="0" lvl="0" marL="0" rtl="0" algn="l">
              <a:lnSpc>
                <a:spcPct val="115000"/>
              </a:lnSpc>
              <a:spcBef>
                <a:spcPts val="1200"/>
              </a:spcBef>
              <a:spcAft>
                <a:spcPts val="0"/>
              </a:spcAft>
              <a:buClr>
                <a:schemeClr val="dk1"/>
              </a:buClr>
              <a:buSzPts val="1100"/>
              <a:buFont typeface="Arial"/>
              <a:buNone/>
            </a:pPr>
            <a:r>
              <a:t/>
            </a:r>
            <a:endParaRPr sz="1000">
              <a:solidFill>
                <a:srgbClr val="6A8759"/>
              </a:solidFill>
              <a:latin typeface="Courier New"/>
              <a:ea typeface="Courier New"/>
              <a:cs typeface="Courier New"/>
              <a:sym typeface="Courier New"/>
            </a:endParaRPr>
          </a:p>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9" name="Shape 1599"/>
        <p:cNvGrpSpPr/>
        <p:nvPr/>
      </p:nvGrpSpPr>
      <p:grpSpPr>
        <a:xfrm>
          <a:off x="0" y="0"/>
          <a:ext cx="0" cy="0"/>
          <a:chOff x="0" y="0"/>
          <a:chExt cx="0" cy="0"/>
        </a:xfrm>
      </p:grpSpPr>
      <p:sp>
        <p:nvSpPr>
          <p:cNvPr id="1600" name="Google Shape;1600;g27cf3773836_0_3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01" name="Google Shape;1601;g27cf3773836_0_3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6" name="Shape 1626"/>
        <p:cNvGrpSpPr/>
        <p:nvPr/>
      </p:nvGrpSpPr>
      <p:grpSpPr>
        <a:xfrm>
          <a:off x="0" y="0"/>
          <a:ext cx="0" cy="0"/>
          <a:chOff x="0" y="0"/>
          <a:chExt cx="0" cy="0"/>
        </a:xfrm>
      </p:grpSpPr>
      <p:sp>
        <p:nvSpPr>
          <p:cNvPr id="1627" name="Google Shape;1627;g27cf3773836_11_1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28" name="Google Shape;1628;g27cf3773836_11_1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t/>
            </a:r>
            <a:endParaRPr>
              <a:solidFill>
                <a:schemeClr val="dk1"/>
              </a:solidFill>
            </a:endParaRPr>
          </a:p>
          <a:p>
            <a:pPr indent="0" lvl="0" marL="0" rtl="0" algn="l">
              <a:spcBef>
                <a:spcPts val="360"/>
              </a:spcBef>
              <a:spcAft>
                <a:spcPts val="0"/>
              </a:spcAft>
              <a:buClr>
                <a:schemeClr val="dk1"/>
              </a:buClr>
              <a:buSzPts val="1100"/>
              <a:buFont typeface="Arial"/>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3" name="Shape 1633"/>
        <p:cNvGrpSpPr/>
        <p:nvPr/>
      </p:nvGrpSpPr>
      <p:grpSpPr>
        <a:xfrm>
          <a:off x="0" y="0"/>
          <a:ext cx="0" cy="0"/>
          <a:chOff x="0" y="0"/>
          <a:chExt cx="0" cy="0"/>
        </a:xfrm>
      </p:grpSpPr>
      <p:sp>
        <p:nvSpPr>
          <p:cNvPr id="1634" name="Google Shape;1634;g2805ca9571b_3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5" name="Google Shape;1635;g2805ca9571b_3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39" name="Shape 1639"/>
        <p:cNvGrpSpPr/>
        <p:nvPr/>
      </p:nvGrpSpPr>
      <p:grpSpPr>
        <a:xfrm>
          <a:off x="0" y="0"/>
          <a:ext cx="0" cy="0"/>
          <a:chOff x="0" y="0"/>
          <a:chExt cx="0" cy="0"/>
        </a:xfrm>
      </p:grpSpPr>
      <p:sp>
        <p:nvSpPr>
          <p:cNvPr id="1640" name="Google Shape;1640;g1e7d0ce5e26_58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1" name="Google Shape;1641;g1e7d0ce5e26_58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54" name="Shape 1654"/>
        <p:cNvGrpSpPr/>
        <p:nvPr/>
      </p:nvGrpSpPr>
      <p:grpSpPr>
        <a:xfrm>
          <a:off x="0" y="0"/>
          <a:ext cx="0" cy="0"/>
          <a:chOff x="0" y="0"/>
          <a:chExt cx="0" cy="0"/>
        </a:xfrm>
      </p:grpSpPr>
      <p:sp>
        <p:nvSpPr>
          <p:cNvPr id="1655" name="Google Shape;1655;g1e7d34c479c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56" name="Google Shape;1656;g1e7d34c479c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8" name="Shape 718"/>
        <p:cNvGrpSpPr/>
        <p:nvPr/>
      </p:nvGrpSpPr>
      <p:grpSpPr>
        <a:xfrm>
          <a:off x="0" y="0"/>
          <a:ext cx="0" cy="0"/>
          <a:chOff x="0" y="0"/>
          <a:chExt cx="0" cy="0"/>
        </a:xfrm>
      </p:grpSpPr>
      <p:sp>
        <p:nvSpPr>
          <p:cNvPr id="719" name="Google Shape;719;g2457501f920_0_8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20" name="Google Shape;720;g2457501f920_0_86: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1" name="Shape 1661"/>
        <p:cNvGrpSpPr/>
        <p:nvPr/>
      </p:nvGrpSpPr>
      <p:grpSpPr>
        <a:xfrm>
          <a:off x="0" y="0"/>
          <a:ext cx="0" cy="0"/>
          <a:chOff x="0" y="0"/>
          <a:chExt cx="0" cy="0"/>
        </a:xfrm>
      </p:grpSpPr>
      <p:sp>
        <p:nvSpPr>
          <p:cNvPr id="1662" name="Google Shape;1662;g27e408ff500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63" name="Google Shape;1663;g27e408ff500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l">
              <a:spcBef>
                <a:spcPts val="36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8" name="Shape 1668"/>
        <p:cNvGrpSpPr/>
        <p:nvPr/>
      </p:nvGrpSpPr>
      <p:grpSpPr>
        <a:xfrm>
          <a:off x="0" y="0"/>
          <a:ext cx="0" cy="0"/>
          <a:chOff x="0" y="0"/>
          <a:chExt cx="0" cy="0"/>
        </a:xfrm>
      </p:grpSpPr>
      <p:sp>
        <p:nvSpPr>
          <p:cNvPr id="1669" name="Google Shape;1669;g280e087c847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0" name="Google Shape;1670;g280e087c847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4" name="Shape 1674"/>
        <p:cNvGrpSpPr/>
        <p:nvPr/>
      </p:nvGrpSpPr>
      <p:grpSpPr>
        <a:xfrm>
          <a:off x="0" y="0"/>
          <a:ext cx="0" cy="0"/>
          <a:chOff x="0" y="0"/>
          <a:chExt cx="0" cy="0"/>
        </a:xfrm>
      </p:grpSpPr>
      <p:sp>
        <p:nvSpPr>
          <p:cNvPr id="1675" name="Google Shape;1675;g1e7d34c479c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76" name="Google Shape;1676;g1e7d34c479c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81" name="Shape 1681"/>
        <p:cNvGrpSpPr/>
        <p:nvPr/>
      </p:nvGrpSpPr>
      <p:grpSpPr>
        <a:xfrm>
          <a:off x="0" y="0"/>
          <a:ext cx="0" cy="0"/>
          <a:chOff x="0" y="0"/>
          <a:chExt cx="0" cy="0"/>
        </a:xfrm>
      </p:grpSpPr>
      <p:sp>
        <p:nvSpPr>
          <p:cNvPr id="1682" name="Google Shape;1682;g1e7e95df330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3" name="Google Shape;1683;g1e7e95df330_1_0: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90" name="Shape 1690"/>
        <p:cNvGrpSpPr/>
        <p:nvPr/>
      </p:nvGrpSpPr>
      <p:grpSpPr>
        <a:xfrm>
          <a:off x="0" y="0"/>
          <a:ext cx="0" cy="0"/>
          <a:chOff x="0" y="0"/>
          <a:chExt cx="0" cy="0"/>
        </a:xfrm>
      </p:grpSpPr>
      <p:sp>
        <p:nvSpPr>
          <p:cNvPr id="1691" name="Google Shape;1691;g1e7cf3bd855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2" name="Google Shape;1692;g1e7cf3bd855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l">
              <a:spcBef>
                <a:spcPts val="36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0" name="Shape 1700"/>
        <p:cNvGrpSpPr/>
        <p:nvPr/>
      </p:nvGrpSpPr>
      <p:grpSpPr>
        <a:xfrm>
          <a:off x="0" y="0"/>
          <a:ext cx="0" cy="0"/>
          <a:chOff x="0" y="0"/>
          <a:chExt cx="0" cy="0"/>
        </a:xfrm>
      </p:grpSpPr>
      <p:sp>
        <p:nvSpPr>
          <p:cNvPr id="1701" name="Google Shape;1701;g1e7cf3bd85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02" name="Google Shape;1702;g1e7cf3bd85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l">
              <a:spcBef>
                <a:spcPts val="36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9" name="Shape 1709"/>
        <p:cNvGrpSpPr/>
        <p:nvPr/>
      </p:nvGrpSpPr>
      <p:grpSpPr>
        <a:xfrm>
          <a:off x="0" y="0"/>
          <a:ext cx="0" cy="0"/>
          <a:chOff x="0" y="0"/>
          <a:chExt cx="0" cy="0"/>
        </a:xfrm>
      </p:grpSpPr>
      <p:sp>
        <p:nvSpPr>
          <p:cNvPr id="1710" name="Google Shape;1710;g1e7cf3bd855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11" name="Google Shape;1711;g1e7cf3bd855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l">
              <a:spcBef>
                <a:spcPts val="36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19" name="Shape 1719"/>
        <p:cNvGrpSpPr/>
        <p:nvPr/>
      </p:nvGrpSpPr>
      <p:grpSpPr>
        <a:xfrm>
          <a:off x="0" y="0"/>
          <a:ext cx="0" cy="0"/>
          <a:chOff x="0" y="0"/>
          <a:chExt cx="0" cy="0"/>
        </a:xfrm>
      </p:grpSpPr>
      <p:sp>
        <p:nvSpPr>
          <p:cNvPr id="1720" name="Google Shape;1720;g2805ca9571b_3_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1" name="Google Shape;1721;g2805ca9571b_3_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l">
              <a:spcBef>
                <a:spcPts val="36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27" name="Shape 1727"/>
        <p:cNvGrpSpPr/>
        <p:nvPr/>
      </p:nvGrpSpPr>
      <p:grpSpPr>
        <a:xfrm>
          <a:off x="0" y="0"/>
          <a:ext cx="0" cy="0"/>
          <a:chOff x="0" y="0"/>
          <a:chExt cx="0" cy="0"/>
        </a:xfrm>
      </p:grpSpPr>
      <p:sp>
        <p:nvSpPr>
          <p:cNvPr id="1728" name="Google Shape;1728;g2805ca9571b_3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9" name="Google Shape;1729;g2805ca9571b_3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just">
              <a:lnSpc>
                <a:spcPct val="115000"/>
              </a:lnSpc>
              <a:spcBef>
                <a:spcPts val="0"/>
              </a:spcBef>
              <a:spcAft>
                <a:spcPts val="0"/>
              </a:spcAft>
              <a:buNone/>
            </a:pPr>
            <a:r>
              <a:t/>
            </a:r>
            <a:endParaRPr>
              <a:solidFill>
                <a:schemeClr val="dk1"/>
              </a:solidFill>
            </a:endParaRPr>
          </a:p>
          <a:p>
            <a:pPr indent="0" lvl="0" marL="0" rtl="0" algn="l">
              <a:spcBef>
                <a:spcPts val="360"/>
              </a:spcBef>
              <a:spcAft>
                <a:spcPts val="0"/>
              </a:spcAft>
              <a:buNone/>
            </a:pPr>
            <a:r>
              <a:t/>
            </a:r>
            <a:endParaRPr sz="2200">
              <a:solidFill>
                <a:schemeClr val="dk1"/>
              </a:solidFill>
            </a:endParaRPr>
          </a:p>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42" name="Shape 742"/>
        <p:cNvGrpSpPr/>
        <p:nvPr/>
      </p:nvGrpSpPr>
      <p:grpSpPr>
        <a:xfrm>
          <a:off x="0" y="0"/>
          <a:ext cx="0" cy="0"/>
          <a:chOff x="0" y="0"/>
          <a:chExt cx="0" cy="0"/>
        </a:xfrm>
      </p:grpSpPr>
      <p:sp>
        <p:nvSpPr>
          <p:cNvPr id="743" name="Google Shape;743;g2457501f92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44" name="Google Shape;744;g2457501f920_0_108:notes"/>
          <p:cNvSpPr/>
          <p:nvPr>
            <p:ph idx="2" type="sldImg"/>
          </p:nvPr>
        </p:nvSpPr>
        <p:spPr>
          <a:xfrm>
            <a:off x="381188" y="685800"/>
            <a:ext cx="6096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2_Diapositiva titolo">
  <p:cSld name="2_Diapositiva titolo">
    <p:spTree>
      <p:nvGrpSpPr>
        <p:cNvPr id="8" name="Shape 8"/>
        <p:cNvGrpSpPr/>
        <p:nvPr/>
      </p:nvGrpSpPr>
      <p:grpSpPr>
        <a:xfrm>
          <a:off x="0" y="0"/>
          <a:ext cx="0" cy="0"/>
          <a:chOff x="0" y="0"/>
          <a:chExt cx="0" cy="0"/>
        </a:xfrm>
      </p:grpSpPr>
      <p:sp>
        <p:nvSpPr>
          <p:cNvPr id="9" name="Google Shape;9;p2"/>
          <p:cNvSpPr txBox="1"/>
          <p:nvPr/>
        </p:nvSpPr>
        <p:spPr>
          <a:xfrm>
            <a:off x="135875" y="4755300"/>
            <a:ext cx="8902500" cy="34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Professor Nicola Gatti, Martino Bernasconi de Luca</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con didascalia" type="objTx">
  <p:cSld name="OBJECT_WITH_CAPTION_TEXT">
    <p:spTree>
      <p:nvGrpSpPr>
        <p:cNvPr id="298" name="Shape 298"/>
        <p:cNvGrpSpPr/>
        <p:nvPr/>
      </p:nvGrpSpPr>
      <p:grpSpPr>
        <a:xfrm>
          <a:off x="0" y="0"/>
          <a:ext cx="0" cy="0"/>
          <a:chOff x="0" y="0"/>
          <a:chExt cx="0" cy="0"/>
        </a:xfrm>
      </p:grpSpPr>
      <p:sp>
        <p:nvSpPr>
          <p:cNvPr id="299" name="Google Shape;299;p11"/>
          <p:cNvSpPr txBox="1"/>
          <p:nvPr>
            <p:ph type="title"/>
          </p:nvPr>
        </p:nvSpPr>
        <p:spPr>
          <a:xfrm>
            <a:off x="457200" y="204788"/>
            <a:ext cx="3008313" cy="871538"/>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0" name="Google Shape;300;p11"/>
          <p:cNvSpPr txBox="1"/>
          <p:nvPr>
            <p:ph idx="1" type="body"/>
          </p:nvPr>
        </p:nvSpPr>
        <p:spPr>
          <a:xfrm>
            <a:off x="3575050" y="204788"/>
            <a:ext cx="5111750" cy="4389835"/>
          </a:xfrm>
          <a:prstGeom prst="rect">
            <a:avLst/>
          </a:prstGeom>
          <a:noFill/>
          <a:ln>
            <a:noFill/>
          </a:ln>
        </p:spPr>
        <p:txBody>
          <a:bodyPr anchorCtr="0" anchor="t" bIns="45700" lIns="91425" spcFirstLastPara="1" rIns="91425" wrap="square" tIns="45700">
            <a:normAutofit/>
          </a:bodyPr>
          <a:lstStyle>
            <a:lvl1pPr indent="-228600" lvl="0" marL="457200" algn="l">
              <a:spcBef>
                <a:spcPts val="640"/>
              </a:spcBef>
              <a:spcAft>
                <a:spcPts val="0"/>
              </a:spcAft>
              <a:buClr>
                <a:schemeClr val="dk1"/>
              </a:buClr>
              <a:buSzPts val="3200"/>
              <a:buNone/>
              <a:defRPr sz="3200"/>
            </a:lvl1pPr>
            <a:lvl2pPr indent="-406400" lvl="1" marL="914400" algn="l">
              <a:spcBef>
                <a:spcPts val="560"/>
              </a:spcBef>
              <a:spcAft>
                <a:spcPts val="0"/>
              </a:spcAft>
              <a:buClr>
                <a:schemeClr val="dk1"/>
              </a:buClr>
              <a:buSzPts val="2800"/>
              <a:buChar char="–"/>
              <a:defRPr sz="2800"/>
            </a:lvl2pPr>
            <a:lvl3pPr indent="-381000" lvl="2" marL="1371600" algn="l">
              <a:spcBef>
                <a:spcPts val="480"/>
              </a:spcBef>
              <a:spcAft>
                <a:spcPts val="0"/>
              </a:spcAft>
              <a:buClr>
                <a:schemeClr val="dk1"/>
              </a:buClr>
              <a:buSzPts val="2400"/>
              <a:buChar char="•"/>
              <a:defRPr sz="2400"/>
            </a:lvl3pPr>
            <a:lvl4pPr indent="-355600" lvl="3" marL="1828800" algn="l">
              <a:spcBef>
                <a:spcPts val="400"/>
              </a:spcBef>
              <a:spcAft>
                <a:spcPts val="0"/>
              </a:spcAft>
              <a:buClr>
                <a:schemeClr val="dk1"/>
              </a:buClr>
              <a:buSzPts val="2000"/>
              <a:buChar char="–"/>
              <a:defRPr sz="2000"/>
            </a:lvl4pPr>
            <a:lvl5pPr indent="-355600" lvl="4" marL="2286000" algn="l">
              <a:spcBef>
                <a:spcPts val="400"/>
              </a:spcBef>
              <a:spcAft>
                <a:spcPts val="0"/>
              </a:spcAft>
              <a:buClr>
                <a:schemeClr val="dk1"/>
              </a:buClr>
              <a:buSzPts val="2000"/>
              <a:buChar char="»"/>
              <a:defRPr sz="2000"/>
            </a:lvl5pPr>
            <a:lvl6pPr indent="-355600" lvl="5" marL="2743200" algn="l">
              <a:spcBef>
                <a:spcPts val="400"/>
              </a:spcBef>
              <a:spcAft>
                <a:spcPts val="0"/>
              </a:spcAft>
              <a:buClr>
                <a:schemeClr val="dk1"/>
              </a:buClr>
              <a:buSzPts val="2000"/>
              <a:buChar char="•"/>
              <a:defRPr sz="2000"/>
            </a:lvl6pPr>
            <a:lvl7pPr indent="-355600" lvl="6" marL="3200400" algn="l">
              <a:spcBef>
                <a:spcPts val="400"/>
              </a:spcBef>
              <a:spcAft>
                <a:spcPts val="0"/>
              </a:spcAft>
              <a:buClr>
                <a:schemeClr val="dk1"/>
              </a:buClr>
              <a:buSzPts val="2000"/>
              <a:buChar char="•"/>
              <a:defRPr sz="2000"/>
            </a:lvl7pPr>
            <a:lvl8pPr indent="-355600" lvl="7" marL="3657600" algn="l">
              <a:spcBef>
                <a:spcPts val="400"/>
              </a:spcBef>
              <a:spcAft>
                <a:spcPts val="0"/>
              </a:spcAft>
              <a:buClr>
                <a:schemeClr val="dk1"/>
              </a:buClr>
              <a:buSzPts val="2000"/>
              <a:buChar char="•"/>
              <a:defRPr sz="2000"/>
            </a:lvl8pPr>
            <a:lvl9pPr indent="-355600" lvl="8" marL="4114800" algn="l">
              <a:spcBef>
                <a:spcPts val="400"/>
              </a:spcBef>
              <a:spcAft>
                <a:spcPts val="0"/>
              </a:spcAft>
              <a:buClr>
                <a:schemeClr val="dk1"/>
              </a:buClr>
              <a:buSzPts val="2000"/>
              <a:buChar char="•"/>
              <a:defRPr sz="2000"/>
            </a:lvl9pPr>
          </a:lstStyle>
          <a:p/>
        </p:txBody>
      </p:sp>
      <p:sp>
        <p:nvSpPr>
          <p:cNvPr id="301" name="Google Shape;301;p11"/>
          <p:cNvSpPr txBox="1"/>
          <p:nvPr>
            <p:ph idx="2" type="body"/>
          </p:nvPr>
        </p:nvSpPr>
        <p:spPr>
          <a:xfrm>
            <a:off x="457200" y="1076325"/>
            <a:ext cx="3008313" cy="351829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2" name="Google Shape;302;p11"/>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3" name="Google Shape;303;p11"/>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04" name="Google Shape;304;p11"/>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mmagine con didascalia" type="picTx">
  <p:cSld name="PICTURE_WITH_CAPTION_TEXT">
    <p:spTree>
      <p:nvGrpSpPr>
        <p:cNvPr id="305" name="Shape 305"/>
        <p:cNvGrpSpPr/>
        <p:nvPr/>
      </p:nvGrpSpPr>
      <p:grpSpPr>
        <a:xfrm>
          <a:off x="0" y="0"/>
          <a:ext cx="0" cy="0"/>
          <a:chOff x="0" y="0"/>
          <a:chExt cx="0" cy="0"/>
        </a:xfrm>
      </p:grpSpPr>
      <p:sp>
        <p:nvSpPr>
          <p:cNvPr id="306" name="Google Shape;306;p12"/>
          <p:cNvSpPr txBox="1"/>
          <p:nvPr>
            <p:ph type="title"/>
          </p:nvPr>
        </p:nvSpPr>
        <p:spPr>
          <a:xfrm>
            <a:off x="1792288" y="3600450"/>
            <a:ext cx="5486400" cy="425054"/>
          </a:xfrm>
          <a:prstGeom prst="rect">
            <a:avLst/>
          </a:prstGeom>
          <a:noFill/>
          <a:ln>
            <a:noFill/>
          </a:ln>
        </p:spPr>
        <p:txBody>
          <a:bodyPr anchorCtr="0" anchor="b" bIns="45700" lIns="91425" spcFirstLastPara="1" rIns="91425" wrap="square" tIns="45700">
            <a:normAutofit/>
          </a:bodyPr>
          <a:lstStyle>
            <a:lvl1pPr lvl="0" algn="l">
              <a:spcBef>
                <a:spcPts val="0"/>
              </a:spcBef>
              <a:spcAft>
                <a:spcPts val="0"/>
              </a:spcAft>
              <a:buClr>
                <a:schemeClr val="lt1"/>
              </a:buClr>
              <a:buSzPts val="2000"/>
              <a:buFont typeface="Arial"/>
              <a:buNone/>
              <a:defRPr b="1" sz="20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07" name="Google Shape;307;p12"/>
          <p:cNvSpPr/>
          <p:nvPr>
            <p:ph idx="2" type="pic"/>
          </p:nvPr>
        </p:nvSpPr>
        <p:spPr>
          <a:xfrm>
            <a:off x="1792288" y="459581"/>
            <a:ext cx="5486400" cy="3086100"/>
          </a:xfrm>
          <a:prstGeom prst="rect">
            <a:avLst/>
          </a:prstGeom>
          <a:noFill/>
          <a:ln>
            <a:noFill/>
          </a:ln>
        </p:spPr>
      </p:sp>
      <p:sp>
        <p:nvSpPr>
          <p:cNvPr id="308" name="Google Shape;308;p12"/>
          <p:cNvSpPr txBox="1"/>
          <p:nvPr>
            <p:ph idx="1" type="body"/>
          </p:nvPr>
        </p:nvSpPr>
        <p:spPr>
          <a:xfrm>
            <a:off x="1792288" y="4025503"/>
            <a:ext cx="5486400" cy="603647"/>
          </a:xfrm>
          <a:prstGeom prst="rect">
            <a:avLst/>
          </a:prstGeom>
          <a:noFill/>
          <a:ln>
            <a:noFill/>
          </a:ln>
        </p:spPr>
        <p:txBody>
          <a:bodyPr anchorCtr="0" anchor="t" bIns="45700" lIns="91425" spcFirstLastPara="1" rIns="91425" wrap="square" tIns="45700">
            <a:normAutofit/>
          </a:bodyPr>
          <a:lstStyle>
            <a:lvl1pPr indent="-228600" lvl="0" marL="457200" algn="l">
              <a:spcBef>
                <a:spcPts val="280"/>
              </a:spcBef>
              <a:spcAft>
                <a:spcPts val="0"/>
              </a:spcAft>
              <a:buClr>
                <a:schemeClr val="dk1"/>
              </a:buClr>
              <a:buSzPts val="1400"/>
              <a:buNone/>
              <a:defRPr sz="1400"/>
            </a:lvl1pPr>
            <a:lvl2pPr indent="-228600" lvl="1" marL="914400" algn="l">
              <a:spcBef>
                <a:spcPts val="240"/>
              </a:spcBef>
              <a:spcAft>
                <a:spcPts val="0"/>
              </a:spcAft>
              <a:buClr>
                <a:schemeClr val="dk1"/>
              </a:buClr>
              <a:buSzPts val="1200"/>
              <a:buNone/>
              <a:defRPr sz="1200"/>
            </a:lvl2pPr>
            <a:lvl3pPr indent="-228600" lvl="2" marL="1371600" algn="l">
              <a:spcBef>
                <a:spcPts val="200"/>
              </a:spcBef>
              <a:spcAft>
                <a:spcPts val="0"/>
              </a:spcAft>
              <a:buClr>
                <a:schemeClr val="dk1"/>
              </a:buClr>
              <a:buSzPts val="1000"/>
              <a:buNone/>
              <a:defRPr sz="1000"/>
            </a:lvl3pPr>
            <a:lvl4pPr indent="-228600" lvl="3" marL="1828800" algn="l">
              <a:spcBef>
                <a:spcPts val="180"/>
              </a:spcBef>
              <a:spcAft>
                <a:spcPts val="0"/>
              </a:spcAft>
              <a:buClr>
                <a:schemeClr val="dk1"/>
              </a:buClr>
              <a:buSzPts val="900"/>
              <a:buNone/>
              <a:defRPr sz="900"/>
            </a:lvl4pPr>
            <a:lvl5pPr indent="-228600" lvl="4" marL="2286000" algn="l">
              <a:spcBef>
                <a:spcPts val="180"/>
              </a:spcBef>
              <a:spcAft>
                <a:spcPts val="0"/>
              </a:spcAft>
              <a:buClr>
                <a:schemeClr val="dk1"/>
              </a:buClr>
              <a:buSzPts val="900"/>
              <a:buNone/>
              <a:defRPr sz="900"/>
            </a:lvl5pPr>
            <a:lvl6pPr indent="-228600" lvl="5" marL="2743200" algn="l">
              <a:spcBef>
                <a:spcPts val="180"/>
              </a:spcBef>
              <a:spcAft>
                <a:spcPts val="0"/>
              </a:spcAft>
              <a:buClr>
                <a:schemeClr val="dk1"/>
              </a:buClr>
              <a:buSzPts val="900"/>
              <a:buNone/>
              <a:defRPr sz="900"/>
            </a:lvl6pPr>
            <a:lvl7pPr indent="-228600" lvl="6" marL="3200400" algn="l">
              <a:spcBef>
                <a:spcPts val="180"/>
              </a:spcBef>
              <a:spcAft>
                <a:spcPts val="0"/>
              </a:spcAft>
              <a:buClr>
                <a:schemeClr val="dk1"/>
              </a:buClr>
              <a:buSzPts val="900"/>
              <a:buNone/>
              <a:defRPr sz="900"/>
            </a:lvl7pPr>
            <a:lvl8pPr indent="-228600" lvl="7" marL="3657600" algn="l">
              <a:spcBef>
                <a:spcPts val="180"/>
              </a:spcBef>
              <a:spcAft>
                <a:spcPts val="0"/>
              </a:spcAft>
              <a:buClr>
                <a:schemeClr val="dk1"/>
              </a:buClr>
              <a:buSzPts val="900"/>
              <a:buNone/>
              <a:defRPr sz="900"/>
            </a:lvl8pPr>
            <a:lvl9pPr indent="-228600" lvl="8" marL="4114800" algn="l">
              <a:spcBef>
                <a:spcPts val="180"/>
              </a:spcBef>
              <a:spcAft>
                <a:spcPts val="0"/>
              </a:spcAft>
              <a:buClr>
                <a:schemeClr val="dk1"/>
              </a:buClr>
              <a:buSzPts val="900"/>
              <a:buNone/>
              <a:defRPr sz="900"/>
            </a:lvl9pPr>
          </a:lstStyle>
          <a:p/>
        </p:txBody>
      </p:sp>
      <p:sp>
        <p:nvSpPr>
          <p:cNvPr id="309" name="Google Shape;309;p12"/>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0" name="Google Shape;310;p12"/>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1" name="Google Shape;311;p12"/>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testo verticale" type="vertTx">
  <p:cSld name="VERTICAL_TEXT">
    <p:spTree>
      <p:nvGrpSpPr>
        <p:cNvPr id="312" name="Shape 312"/>
        <p:cNvGrpSpPr/>
        <p:nvPr/>
      </p:nvGrpSpPr>
      <p:grpSpPr>
        <a:xfrm>
          <a:off x="0" y="0"/>
          <a:ext cx="0" cy="0"/>
          <a:chOff x="0" y="0"/>
          <a:chExt cx="0" cy="0"/>
        </a:xfrm>
      </p:grpSpPr>
      <p:sp>
        <p:nvSpPr>
          <p:cNvPr id="313" name="Google Shape;313;p13"/>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14" name="Google Shape;314;p13"/>
          <p:cNvSpPr txBox="1"/>
          <p:nvPr>
            <p:ph idx="1" type="body"/>
          </p:nvPr>
        </p:nvSpPr>
        <p:spPr>
          <a:xfrm rot="5400000">
            <a:off x="2831690" y="-1174340"/>
            <a:ext cx="3394472" cy="8143452"/>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15" name="Google Shape;315;p13"/>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6" name="Google Shape;316;p13"/>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17" name="Google Shape;317;p13"/>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verticale e testo" type="vertTitleAndTx">
  <p:cSld name="VERTICAL_TITLE_AND_VERTICAL_TEXT">
    <p:spTree>
      <p:nvGrpSpPr>
        <p:cNvPr id="318" name="Shape 318"/>
        <p:cNvGrpSpPr/>
        <p:nvPr/>
      </p:nvGrpSpPr>
      <p:grpSpPr>
        <a:xfrm>
          <a:off x="0" y="0"/>
          <a:ext cx="0" cy="0"/>
          <a:chOff x="0" y="0"/>
          <a:chExt cx="0" cy="0"/>
        </a:xfrm>
      </p:grpSpPr>
      <p:sp>
        <p:nvSpPr>
          <p:cNvPr id="319" name="Google Shape;319;p14"/>
          <p:cNvSpPr txBox="1"/>
          <p:nvPr>
            <p:ph type="title"/>
          </p:nvPr>
        </p:nvSpPr>
        <p:spPr>
          <a:xfrm rot="5400000">
            <a:off x="5463778" y="1371600"/>
            <a:ext cx="4388644" cy="20574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320" name="Google Shape;320;p14"/>
          <p:cNvSpPr txBox="1"/>
          <p:nvPr>
            <p:ph idx="1" type="body"/>
          </p:nvPr>
        </p:nvSpPr>
        <p:spPr>
          <a:xfrm rot="5400000">
            <a:off x="1272778" y="-609600"/>
            <a:ext cx="4388644" cy="6019800"/>
          </a:xfrm>
          <a:prstGeom prst="rect">
            <a:avLst/>
          </a:prstGeom>
          <a:noFill/>
          <a:ln>
            <a:noFill/>
          </a:ln>
        </p:spPr>
        <p:txBody>
          <a:bodyPr anchorCtr="0" anchor="t" bIns="45700" lIns="91425" spcFirstLastPara="1" rIns="91425" wrap="square" tIns="45700">
            <a:norm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321" name="Google Shape;321;p14"/>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2" name="Google Shape;322;p14"/>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323" name="Google Shape;323;p14"/>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apositiva titolo" type="title">
  <p:cSld name="TITLE">
    <p:spTree>
      <p:nvGrpSpPr>
        <p:cNvPr id="10" name="Shape 10"/>
        <p:cNvGrpSpPr/>
        <p:nvPr/>
      </p:nvGrpSpPr>
      <p:grpSpPr>
        <a:xfrm>
          <a:off x="0" y="0"/>
          <a:ext cx="0" cy="0"/>
          <a:chOff x="0" y="0"/>
          <a:chExt cx="0" cy="0"/>
        </a:xfrm>
      </p:grpSpPr>
      <p:sp>
        <p:nvSpPr>
          <p:cNvPr id="11" name="Google Shape;11;p3"/>
          <p:cNvSpPr/>
          <p:nvPr/>
        </p:nvSpPr>
        <p:spPr>
          <a:xfrm>
            <a:off x="0" y="2874168"/>
            <a:ext cx="9144000" cy="2269331"/>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12" name="Google Shape;12;p3"/>
          <p:cNvGrpSpPr/>
          <p:nvPr/>
        </p:nvGrpSpPr>
        <p:grpSpPr>
          <a:xfrm>
            <a:off x="48007" y="2862263"/>
            <a:ext cx="9036647" cy="135000"/>
            <a:chOff x="1218340" y="275867"/>
            <a:chExt cx="17715122" cy="567843"/>
          </a:xfrm>
        </p:grpSpPr>
        <p:cxnSp>
          <p:nvCxnSpPr>
            <p:cNvPr id="13" name="Google Shape;13;p3"/>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 name="Google Shape;14;p3"/>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 name="Google Shape;15;p3"/>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 name="Google Shape;16;p3"/>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 name="Google Shape;17;p3"/>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 name="Google Shape;18;p3"/>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 name="Google Shape;19;p3"/>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 name="Google Shape;20;p3"/>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 name="Google Shape;21;p3"/>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 name="Google Shape;22;p3"/>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 name="Google Shape;23;p3"/>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 name="Google Shape;24;p3"/>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 name="Google Shape;25;p3"/>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 name="Google Shape;26;p3"/>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7" name="Google Shape;27;p3"/>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8" name="Google Shape;28;p3"/>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9" name="Google Shape;29;p3"/>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0" name="Google Shape;30;p3"/>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1" name="Google Shape;31;p3"/>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2" name="Google Shape;32;p3"/>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 name="Google Shape;33;p3"/>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 name="Google Shape;34;p3"/>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 name="Google Shape;35;p3"/>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 name="Google Shape;36;p3"/>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 name="Google Shape;37;p3"/>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 name="Google Shape;38;p3"/>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 name="Google Shape;39;p3"/>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 name="Google Shape;40;p3"/>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 name="Google Shape;41;p3"/>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 name="Google Shape;42;p3"/>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 name="Google Shape;43;p3"/>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 name="Google Shape;44;p3"/>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 name="Google Shape;45;p3"/>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6" name="Google Shape;46;p3"/>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7" name="Google Shape;47;p3"/>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8" name="Google Shape;48;p3"/>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9" name="Google Shape;49;p3"/>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0" name="Google Shape;50;p3"/>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1" name="Google Shape;51;p3"/>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2" name="Google Shape;52;p3"/>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3" name="Google Shape;53;p3"/>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4" name="Google Shape;54;p3"/>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5" name="Google Shape;55;p3"/>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6" name="Google Shape;56;p3"/>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7" name="Google Shape;57;p3"/>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8" name="Google Shape;58;p3"/>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59" name="Google Shape;59;p3"/>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0" name="Google Shape;60;p3"/>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1" name="Google Shape;61;p3"/>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2" name="Google Shape;62;p3"/>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3" name="Google Shape;63;p3"/>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4" name="Google Shape;64;p3"/>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5" name="Google Shape;65;p3"/>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6" name="Google Shape;66;p3"/>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7" name="Google Shape;67;p3"/>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8" name="Google Shape;68;p3"/>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69" name="Google Shape;69;p3"/>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0" name="Google Shape;70;p3"/>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1" name="Google Shape;71;p3"/>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2" name="Google Shape;72;p3"/>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3" name="Google Shape;73;p3"/>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4" name="Google Shape;74;p3"/>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5" name="Google Shape;75;p3"/>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6" name="Google Shape;76;p3"/>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7" name="Google Shape;77;p3"/>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8" name="Google Shape;78;p3"/>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79" name="Google Shape;79;p3"/>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0" name="Google Shape;80;p3"/>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1" name="Google Shape;81;p3"/>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2" name="Google Shape;82;p3"/>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3" name="Google Shape;83;p3"/>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4" name="Google Shape;84;p3"/>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5" name="Google Shape;85;p3"/>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6" name="Google Shape;86;p3"/>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7" name="Google Shape;87;p3"/>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8" name="Google Shape;88;p3"/>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89" name="Google Shape;89;p3"/>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0" name="Google Shape;90;p3"/>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1" name="Google Shape;91;p3"/>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2" name="Google Shape;92;p3"/>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3" name="Google Shape;93;p3"/>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4" name="Google Shape;94;p3"/>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5" name="Google Shape;95;p3"/>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6" name="Google Shape;96;p3"/>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7" name="Google Shape;97;p3"/>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8" name="Google Shape;98;p3"/>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99" name="Google Shape;99;p3"/>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0" name="Google Shape;100;p3"/>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1" name="Google Shape;101;p3"/>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2" name="Google Shape;102;p3"/>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3" name="Google Shape;103;p3"/>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4" name="Google Shape;104;p3"/>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5" name="Google Shape;105;p3"/>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6" name="Google Shape;106;p3"/>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7" name="Google Shape;107;p3"/>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8" name="Google Shape;108;p3"/>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09" name="Google Shape;109;p3"/>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0" name="Google Shape;110;p3"/>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1" name="Google Shape;111;p3"/>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2" name="Google Shape;112;p3"/>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3" name="Google Shape;113;p3"/>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4" name="Google Shape;114;p3"/>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5" name="Google Shape;115;p3"/>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6" name="Google Shape;116;p3"/>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7" name="Google Shape;117;p3"/>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8" name="Google Shape;118;p3"/>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19" name="Google Shape;119;p3"/>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0" name="Google Shape;120;p3"/>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1" name="Google Shape;121;p3"/>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2" name="Google Shape;122;p3"/>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3" name="Google Shape;123;p3"/>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4" name="Google Shape;124;p3"/>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5" name="Google Shape;125;p3"/>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6" name="Google Shape;126;p3"/>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7" name="Google Shape;127;p3"/>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8" name="Google Shape;128;p3"/>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29" name="Google Shape;129;p3"/>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0" name="Google Shape;130;p3"/>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1" name="Google Shape;131;p3"/>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32" name="Google Shape;132;p3"/>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133" name="Google Shape;133;p3"/>
          <p:cNvSpPr txBox="1"/>
          <p:nvPr>
            <p:ph type="ctrTitle"/>
          </p:nvPr>
        </p:nvSpPr>
        <p:spPr>
          <a:xfrm>
            <a:off x="641534" y="3112294"/>
            <a:ext cx="7772400" cy="726281"/>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3600"/>
              <a:buFont typeface="Arial"/>
              <a:buNone/>
              <a:defRPr sz="3600"/>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4" name="Google Shape;134;p3"/>
          <p:cNvSpPr txBox="1"/>
          <p:nvPr>
            <p:ph idx="1" type="subTitle"/>
          </p:nvPr>
        </p:nvSpPr>
        <p:spPr>
          <a:xfrm>
            <a:off x="641534" y="3945731"/>
            <a:ext cx="7772400" cy="1000125"/>
          </a:xfrm>
          <a:prstGeom prst="rect">
            <a:avLst/>
          </a:prstGeom>
          <a:noFill/>
          <a:ln>
            <a:noFill/>
          </a:ln>
        </p:spPr>
        <p:txBody>
          <a:bodyPr anchorCtr="0" anchor="t" bIns="45700" lIns="91425" spcFirstLastPara="1" rIns="91425" wrap="square" tIns="45700">
            <a:normAutofit/>
          </a:bodyPr>
          <a:lstStyle>
            <a:lvl1pPr lvl="0" algn="l">
              <a:spcBef>
                <a:spcPts val="440"/>
              </a:spcBef>
              <a:spcAft>
                <a:spcPts val="0"/>
              </a:spcAft>
              <a:buClr>
                <a:schemeClr val="lt1"/>
              </a:buClr>
              <a:buSzPts val="2200"/>
              <a:buNone/>
              <a:defRPr>
                <a:solidFill>
                  <a:schemeClr val="lt1"/>
                </a:solidFill>
              </a:defRPr>
            </a:lvl1pPr>
            <a:lvl2pPr lvl="1" algn="ctr">
              <a:spcBef>
                <a:spcPts val="440"/>
              </a:spcBef>
              <a:spcAft>
                <a:spcPts val="0"/>
              </a:spcAft>
              <a:buClr>
                <a:srgbClr val="888888"/>
              </a:buClr>
              <a:buSzPts val="2200"/>
              <a:buNone/>
              <a:defRPr>
                <a:solidFill>
                  <a:srgbClr val="888888"/>
                </a:solidFill>
              </a:defRPr>
            </a:lvl2pPr>
            <a:lvl3pPr lvl="2" algn="ctr">
              <a:spcBef>
                <a:spcPts val="440"/>
              </a:spcBef>
              <a:spcAft>
                <a:spcPts val="0"/>
              </a:spcAft>
              <a:buClr>
                <a:srgbClr val="888888"/>
              </a:buClr>
              <a:buSzPts val="2200"/>
              <a:buNone/>
              <a:defRPr>
                <a:solidFill>
                  <a:srgbClr val="888888"/>
                </a:solidFill>
              </a:defRPr>
            </a:lvl3pPr>
            <a:lvl4pPr lvl="3" algn="ctr">
              <a:spcBef>
                <a:spcPts val="440"/>
              </a:spcBef>
              <a:spcAft>
                <a:spcPts val="0"/>
              </a:spcAft>
              <a:buClr>
                <a:srgbClr val="888888"/>
              </a:buClr>
              <a:buSzPts val="2200"/>
              <a:buNone/>
              <a:defRPr>
                <a:solidFill>
                  <a:srgbClr val="888888"/>
                </a:solidFill>
              </a:defRPr>
            </a:lvl4pPr>
            <a:lvl5pPr lvl="4" algn="ctr">
              <a:spcBef>
                <a:spcPts val="440"/>
              </a:spcBef>
              <a:spcAft>
                <a:spcPts val="0"/>
              </a:spcAft>
              <a:buClr>
                <a:srgbClr val="888888"/>
              </a:buClr>
              <a:buSzPts val="2200"/>
              <a:buNone/>
              <a:defRPr>
                <a:solidFill>
                  <a:srgbClr val="888888"/>
                </a:solidFill>
              </a:defRPr>
            </a:lvl5pPr>
            <a:lvl6pPr lvl="5" algn="ctr">
              <a:spcBef>
                <a:spcPts val="400"/>
              </a:spcBef>
              <a:spcAft>
                <a:spcPts val="0"/>
              </a:spcAft>
              <a:buClr>
                <a:srgbClr val="888888"/>
              </a:buClr>
              <a:buSzPts val="2000"/>
              <a:buNone/>
              <a:defRPr>
                <a:solidFill>
                  <a:srgbClr val="888888"/>
                </a:solidFill>
              </a:defRPr>
            </a:lvl6pPr>
            <a:lvl7pPr lvl="6" algn="ctr">
              <a:spcBef>
                <a:spcPts val="400"/>
              </a:spcBef>
              <a:spcAft>
                <a:spcPts val="0"/>
              </a:spcAft>
              <a:buClr>
                <a:srgbClr val="888888"/>
              </a:buClr>
              <a:buSzPts val="2000"/>
              <a:buNone/>
              <a:defRPr>
                <a:solidFill>
                  <a:srgbClr val="888888"/>
                </a:solidFill>
              </a:defRPr>
            </a:lvl7pPr>
            <a:lvl8pPr lvl="7" algn="ctr">
              <a:spcBef>
                <a:spcPts val="400"/>
              </a:spcBef>
              <a:spcAft>
                <a:spcPts val="0"/>
              </a:spcAft>
              <a:buClr>
                <a:srgbClr val="888888"/>
              </a:buClr>
              <a:buSzPts val="2000"/>
              <a:buNone/>
              <a:defRPr>
                <a:solidFill>
                  <a:srgbClr val="888888"/>
                </a:solidFill>
              </a:defRPr>
            </a:lvl8pPr>
            <a:lvl9pPr lvl="8" algn="ctr">
              <a:spcBef>
                <a:spcPts val="400"/>
              </a:spcBef>
              <a:spcAft>
                <a:spcPts val="0"/>
              </a:spcAft>
              <a:buClr>
                <a:srgbClr val="888888"/>
              </a:buClr>
              <a:buSzPts val="2000"/>
              <a:buNone/>
              <a:defRPr>
                <a:solidFill>
                  <a:srgbClr val="888888"/>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1_Diapositiva titolo">
  <p:cSld name="1_Diapositiva titolo">
    <p:spTree>
      <p:nvGrpSpPr>
        <p:cNvPr id="135" name="Shape 135"/>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olo e contenuto" type="obj">
  <p:cSld name="OBJECT">
    <p:spTree>
      <p:nvGrpSpPr>
        <p:cNvPr id="136" name="Shape 136"/>
        <p:cNvGrpSpPr/>
        <p:nvPr/>
      </p:nvGrpSpPr>
      <p:grpSpPr>
        <a:xfrm>
          <a:off x="0" y="0"/>
          <a:ext cx="0" cy="0"/>
          <a:chOff x="0" y="0"/>
          <a:chExt cx="0" cy="0"/>
        </a:xfrm>
      </p:grpSpPr>
      <p:sp>
        <p:nvSpPr>
          <p:cNvPr id="137" name="Google Shape;137;p5"/>
          <p:cNvSpPr/>
          <p:nvPr/>
        </p:nvSpPr>
        <p:spPr>
          <a:xfrm>
            <a:off x="0" y="1"/>
            <a:ext cx="9144000" cy="952428"/>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38" name="Google Shape;138;p5"/>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139" name="Google Shape;139;p5"/>
          <p:cNvSpPr txBox="1"/>
          <p:nvPr>
            <p:ph idx="1" type="body"/>
          </p:nvPr>
        </p:nvSpPr>
        <p:spPr>
          <a:xfrm>
            <a:off x="457200" y="1200150"/>
            <a:ext cx="8323726" cy="3394472"/>
          </a:xfrm>
          <a:prstGeom prst="rect">
            <a:avLst/>
          </a:prstGeom>
          <a:noFill/>
          <a:ln>
            <a:noFill/>
          </a:ln>
        </p:spPr>
        <p:txBody>
          <a:bodyPr anchorCtr="0" anchor="t" bIns="45700" lIns="91425" spcFirstLastPara="1" rIns="91425" wrap="square" tIns="45700">
            <a:noAutofit/>
          </a:bodyPr>
          <a:lstStyle>
            <a:lvl1pPr indent="-228600" lvl="0" marL="457200" algn="l">
              <a:spcBef>
                <a:spcPts val="360"/>
              </a:spcBef>
              <a:spcAft>
                <a:spcPts val="0"/>
              </a:spcAft>
              <a:buClr>
                <a:schemeClr val="dk1"/>
              </a:buClr>
              <a:buSzPts val="1800"/>
              <a:buNone/>
              <a:defRPr/>
            </a:lvl1pPr>
            <a:lvl2pPr indent="-342900" lvl="1" marL="914400" algn="l">
              <a:spcBef>
                <a:spcPts val="360"/>
              </a:spcBef>
              <a:spcAft>
                <a:spcPts val="0"/>
              </a:spcAft>
              <a:buClr>
                <a:schemeClr val="dk1"/>
              </a:buClr>
              <a:buSzPts val="1800"/>
              <a:buChar char="–"/>
              <a:defRPr/>
            </a:lvl2pPr>
            <a:lvl3pPr indent="-342900" lvl="2" marL="1371600" algn="l">
              <a:spcBef>
                <a:spcPts val="360"/>
              </a:spcBef>
              <a:spcAft>
                <a:spcPts val="0"/>
              </a:spcAft>
              <a:buClr>
                <a:schemeClr val="dk1"/>
              </a:buClr>
              <a:buSzPts val="1800"/>
              <a:buChar char="•"/>
              <a:defRPr/>
            </a:lvl3pPr>
            <a:lvl4pPr indent="-342900" lvl="3" marL="1828800" algn="l">
              <a:spcBef>
                <a:spcPts val="360"/>
              </a:spcBef>
              <a:spcAft>
                <a:spcPts val="0"/>
              </a:spcAft>
              <a:buClr>
                <a:schemeClr val="dk1"/>
              </a:buClr>
              <a:buSzPts val="1800"/>
              <a:buChar char="–"/>
              <a:defRPr/>
            </a:lvl4pPr>
            <a:lvl5pPr indent="-342900" lvl="4" marL="2286000" algn="l">
              <a:spcBef>
                <a:spcPts val="360"/>
              </a:spcBef>
              <a:spcAft>
                <a:spcPts val="0"/>
              </a:spcAft>
              <a:buClr>
                <a:schemeClr val="dk1"/>
              </a:buClr>
              <a:buSzPts val="1800"/>
              <a:buChar char="»"/>
              <a:defRPr/>
            </a:lvl5pPr>
            <a:lvl6pPr indent="-342900" lvl="5" marL="2743200" algn="l">
              <a:spcBef>
                <a:spcPts val="360"/>
              </a:spcBef>
              <a:spcAft>
                <a:spcPts val="0"/>
              </a:spcAft>
              <a:buClr>
                <a:schemeClr val="dk1"/>
              </a:buClr>
              <a:buSzPts val="1800"/>
              <a:buChar char="•"/>
              <a:defRPr/>
            </a:lvl6pPr>
            <a:lvl7pPr indent="-342900" lvl="6" marL="3200400" algn="l">
              <a:spcBef>
                <a:spcPts val="360"/>
              </a:spcBef>
              <a:spcAft>
                <a:spcPts val="0"/>
              </a:spcAft>
              <a:buClr>
                <a:schemeClr val="dk1"/>
              </a:buClr>
              <a:buSzPts val="1800"/>
              <a:buChar char="•"/>
              <a:defRPr/>
            </a:lvl7pPr>
            <a:lvl8pPr indent="-342900" lvl="7" marL="3657600" algn="l">
              <a:spcBef>
                <a:spcPts val="360"/>
              </a:spcBef>
              <a:spcAft>
                <a:spcPts val="0"/>
              </a:spcAft>
              <a:buClr>
                <a:schemeClr val="dk1"/>
              </a:buClr>
              <a:buSzPts val="1800"/>
              <a:buChar char="•"/>
              <a:defRPr/>
            </a:lvl8pPr>
            <a:lvl9pPr indent="-342900" lvl="8" marL="4114800" algn="l">
              <a:spcBef>
                <a:spcPts val="360"/>
              </a:spcBef>
              <a:spcAft>
                <a:spcPts val="0"/>
              </a:spcAft>
              <a:buClr>
                <a:schemeClr val="dk1"/>
              </a:buClr>
              <a:buSzPts val="1800"/>
              <a:buChar char="•"/>
              <a:defRPr/>
            </a:lvl9pPr>
          </a:lstStyle>
          <a:p/>
        </p:txBody>
      </p:sp>
      <p:sp>
        <p:nvSpPr>
          <p:cNvPr id="140" name="Google Shape;140;p5"/>
          <p:cNvSpPr/>
          <p:nvPr/>
        </p:nvSpPr>
        <p:spPr>
          <a:xfrm>
            <a:off x="0" y="4594622"/>
            <a:ext cx="9144000" cy="548878"/>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Calibri"/>
              <a:ea typeface="Calibri"/>
              <a:cs typeface="Calibri"/>
              <a:sym typeface="Calibri"/>
            </a:endParaRPr>
          </a:p>
        </p:txBody>
      </p:sp>
      <p:sp>
        <p:nvSpPr>
          <p:cNvPr id="141" name="Google Shape;141;p5"/>
          <p:cNvSpPr txBox="1"/>
          <p:nvPr/>
        </p:nvSpPr>
        <p:spPr>
          <a:xfrm>
            <a:off x="205900" y="4745913"/>
            <a:ext cx="3569100" cy="2463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b="1" lang="it" sz="1000">
                <a:solidFill>
                  <a:srgbClr val="FFFFFF"/>
                </a:solidFill>
              </a:rPr>
              <a:t>Online Learning Applications: Pricing and Advertising</a:t>
            </a:r>
            <a:endParaRPr b="1" sz="1000">
              <a:solidFill>
                <a:srgbClr val="FFFFFF"/>
              </a:solidFill>
            </a:endParaRPr>
          </a:p>
        </p:txBody>
      </p:sp>
      <p:grpSp>
        <p:nvGrpSpPr>
          <p:cNvPr id="142" name="Google Shape;142;p5"/>
          <p:cNvGrpSpPr/>
          <p:nvPr/>
        </p:nvGrpSpPr>
        <p:grpSpPr>
          <a:xfrm>
            <a:off x="48007" y="817428"/>
            <a:ext cx="9036647" cy="135000"/>
            <a:chOff x="1218340" y="275867"/>
            <a:chExt cx="17715122" cy="567843"/>
          </a:xfrm>
        </p:grpSpPr>
        <p:cxnSp>
          <p:nvCxnSpPr>
            <p:cNvPr id="143" name="Google Shape;143;p5"/>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4" name="Google Shape;144;p5"/>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5" name="Google Shape;145;p5"/>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6" name="Google Shape;146;p5"/>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7" name="Google Shape;147;p5"/>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8" name="Google Shape;148;p5"/>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49" name="Google Shape;149;p5"/>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0" name="Google Shape;150;p5"/>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1" name="Google Shape;151;p5"/>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2" name="Google Shape;152;p5"/>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3" name="Google Shape;153;p5"/>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4" name="Google Shape;154;p5"/>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5" name="Google Shape;155;p5"/>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6" name="Google Shape;156;p5"/>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7" name="Google Shape;157;p5"/>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8" name="Google Shape;158;p5"/>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59" name="Google Shape;159;p5"/>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0" name="Google Shape;160;p5"/>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1" name="Google Shape;161;p5"/>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2" name="Google Shape;162;p5"/>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3" name="Google Shape;163;p5"/>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4" name="Google Shape;164;p5"/>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5" name="Google Shape;165;p5"/>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6" name="Google Shape;166;p5"/>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7" name="Google Shape;167;p5"/>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8" name="Google Shape;168;p5"/>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69" name="Google Shape;169;p5"/>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0" name="Google Shape;170;p5"/>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1" name="Google Shape;171;p5"/>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2" name="Google Shape;172;p5"/>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3" name="Google Shape;173;p5"/>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4" name="Google Shape;174;p5"/>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5" name="Google Shape;175;p5"/>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6" name="Google Shape;176;p5"/>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7" name="Google Shape;177;p5"/>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8" name="Google Shape;178;p5"/>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79" name="Google Shape;179;p5"/>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0" name="Google Shape;180;p5"/>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1" name="Google Shape;181;p5"/>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2" name="Google Shape;182;p5"/>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3" name="Google Shape;183;p5"/>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4" name="Google Shape;184;p5"/>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5" name="Google Shape;185;p5"/>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6" name="Google Shape;186;p5"/>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7" name="Google Shape;187;p5"/>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8" name="Google Shape;188;p5"/>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89" name="Google Shape;189;p5"/>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0" name="Google Shape;190;p5"/>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1" name="Google Shape;191;p5"/>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2" name="Google Shape;192;p5"/>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3" name="Google Shape;193;p5"/>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4" name="Google Shape;194;p5"/>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5" name="Google Shape;195;p5"/>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6" name="Google Shape;196;p5"/>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7" name="Google Shape;197;p5"/>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8" name="Google Shape;198;p5"/>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199" name="Google Shape;199;p5"/>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0" name="Google Shape;200;p5"/>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1" name="Google Shape;201;p5"/>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2" name="Google Shape;202;p5"/>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3" name="Google Shape;203;p5"/>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4" name="Google Shape;204;p5"/>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5" name="Google Shape;205;p5"/>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6" name="Google Shape;206;p5"/>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7" name="Google Shape;207;p5"/>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8" name="Google Shape;208;p5"/>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09" name="Google Shape;209;p5"/>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0" name="Google Shape;210;p5"/>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1" name="Google Shape;211;p5"/>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2" name="Google Shape;212;p5"/>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3" name="Google Shape;213;p5"/>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4" name="Google Shape;214;p5"/>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5" name="Google Shape;215;p5"/>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6" name="Google Shape;216;p5"/>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7" name="Google Shape;217;p5"/>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8" name="Google Shape;218;p5"/>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19" name="Google Shape;219;p5"/>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0" name="Google Shape;220;p5"/>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1" name="Google Shape;221;p5"/>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2" name="Google Shape;222;p5"/>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3" name="Google Shape;223;p5"/>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4" name="Google Shape;224;p5"/>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5" name="Google Shape;225;p5"/>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6" name="Google Shape;226;p5"/>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7" name="Google Shape;227;p5"/>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8" name="Google Shape;228;p5"/>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29" name="Google Shape;229;p5"/>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0" name="Google Shape;230;p5"/>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1" name="Google Shape;231;p5"/>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2" name="Google Shape;232;p5"/>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3" name="Google Shape;233;p5"/>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4" name="Google Shape;234;p5"/>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5" name="Google Shape;235;p5"/>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6" name="Google Shape;236;p5"/>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7" name="Google Shape;237;p5"/>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8" name="Google Shape;238;p5"/>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39" name="Google Shape;239;p5"/>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0" name="Google Shape;240;p5"/>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1" name="Google Shape;241;p5"/>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2" name="Google Shape;242;p5"/>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3" name="Google Shape;243;p5"/>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4" name="Google Shape;244;p5"/>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5" name="Google Shape;245;p5"/>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6" name="Google Shape;246;p5"/>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7" name="Google Shape;247;p5"/>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8" name="Google Shape;248;p5"/>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49" name="Google Shape;249;p5"/>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0" name="Google Shape;250;p5"/>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1" name="Google Shape;251;p5"/>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2" name="Google Shape;252;p5"/>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3" name="Google Shape;253;p5"/>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4" name="Google Shape;254;p5"/>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5" name="Google Shape;255;p5"/>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6" name="Google Shape;256;p5"/>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7" name="Google Shape;257;p5"/>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8" name="Google Shape;258;p5"/>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59" name="Google Shape;259;p5"/>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0" name="Google Shape;260;p5"/>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1" name="Google Shape;261;p5"/>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262" name="Google Shape;262;p5"/>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pic>
        <p:nvPicPr>
          <p:cNvPr descr="Y:\IMMAGINE _COORDINATA_2014\PPT\modello1\loghi_PNG\03_Polimi_logotipo_bandiera-1riga.png" id="263" name="Google Shape;263;p5"/>
          <p:cNvPicPr preferRelativeResize="0"/>
          <p:nvPr/>
        </p:nvPicPr>
        <p:blipFill rotWithShape="1">
          <a:blip r:embed="rId2">
            <a:alphaModFix/>
          </a:blip>
          <a:srcRect b="0" l="0" r="0" t="0"/>
          <a:stretch/>
        </p:blipFill>
        <p:spPr>
          <a:xfrm>
            <a:off x="6094898" y="4759784"/>
            <a:ext cx="2085093" cy="217036"/>
          </a:xfrm>
          <a:prstGeom prst="rect">
            <a:avLst/>
          </a:prstGeom>
          <a:noFill/>
          <a:ln>
            <a:noFill/>
          </a:ln>
        </p:spPr>
      </p:pic>
      <p:cxnSp>
        <p:nvCxnSpPr>
          <p:cNvPr id="264" name="Google Shape;264;p5"/>
          <p:cNvCxnSpPr>
            <a:stCxn id="141" idx="1"/>
          </p:cNvCxnSpPr>
          <p:nvPr/>
        </p:nvCxnSpPr>
        <p:spPr>
          <a:xfrm rot="10800000">
            <a:off x="65200" y="4869063"/>
            <a:ext cx="140700" cy="0"/>
          </a:xfrm>
          <a:prstGeom prst="straightConnector1">
            <a:avLst/>
          </a:prstGeom>
          <a:noFill/>
          <a:ln cap="flat" cmpd="sng" w="9525">
            <a:solidFill>
              <a:schemeClr val="lt1"/>
            </a:solidFill>
            <a:prstDash val="solid"/>
            <a:round/>
            <a:headEnd len="med" w="med" type="none"/>
            <a:tailEnd len="med" w="med" type="none"/>
          </a:ln>
        </p:spPr>
      </p:cxnSp>
      <p:cxnSp>
        <p:nvCxnSpPr>
          <p:cNvPr id="265" name="Google Shape;265;p5"/>
          <p:cNvCxnSpPr/>
          <p:nvPr/>
        </p:nvCxnSpPr>
        <p:spPr>
          <a:xfrm rot="10800000">
            <a:off x="3634300" y="4868300"/>
            <a:ext cx="2374800" cy="0"/>
          </a:xfrm>
          <a:prstGeom prst="straightConnector1">
            <a:avLst/>
          </a:prstGeom>
          <a:noFill/>
          <a:ln cap="flat" cmpd="sng" w="9525">
            <a:solidFill>
              <a:schemeClr val="lt1"/>
            </a:solidFill>
            <a:prstDash val="solid"/>
            <a:round/>
            <a:headEnd len="med" w="med" type="none"/>
            <a:tailEnd len="med" w="med" type="none"/>
          </a:ln>
        </p:spPr>
      </p:cxnSp>
      <p:cxnSp>
        <p:nvCxnSpPr>
          <p:cNvPr id="266" name="Google Shape;266;p5"/>
          <p:cNvCxnSpPr/>
          <p:nvPr/>
        </p:nvCxnSpPr>
        <p:spPr>
          <a:xfrm rot="10800000">
            <a:off x="8300250" y="4868300"/>
            <a:ext cx="748500" cy="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Intestazione sezione" type="secHead">
  <p:cSld name="SECTION_HEADER">
    <p:spTree>
      <p:nvGrpSpPr>
        <p:cNvPr id="267" name="Shape 267"/>
        <p:cNvGrpSpPr/>
        <p:nvPr/>
      </p:nvGrpSpPr>
      <p:grpSpPr>
        <a:xfrm>
          <a:off x="0" y="0"/>
          <a:ext cx="0" cy="0"/>
          <a:chOff x="0" y="0"/>
          <a:chExt cx="0" cy="0"/>
        </a:xfrm>
      </p:grpSpPr>
      <p:sp>
        <p:nvSpPr>
          <p:cNvPr id="268" name="Google Shape;268;p6"/>
          <p:cNvSpPr txBox="1"/>
          <p:nvPr>
            <p:ph type="title"/>
          </p:nvPr>
        </p:nvSpPr>
        <p:spPr>
          <a:xfrm>
            <a:off x="722313" y="3305175"/>
            <a:ext cx="7772400" cy="1021556"/>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4000"/>
              <a:buFont typeface="Arial"/>
              <a:buNone/>
              <a:defRPr b="1" sz="4000" cap="none"/>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69" name="Google Shape;269;p6"/>
          <p:cNvSpPr txBox="1"/>
          <p:nvPr>
            <p:ph idx="1" type="body"/>
          </p:nvPr>
        </p:nvSpPr>
        <p:spPr>
          <a:xfrm>
            <a:off x="722313" y="2180035"/>
            <a:ext cx="7772400" cy="1125140"/>
          </a:xfrm>
          <a:prstGeom prst="rect">
            <a:avLst/>
          </a:prstGeom>
          <a:noFill/>
          <a:ln>
            <a:noFill/>
          </a:ln>
        </p:spPr>
        <p:txBody>
          <a:bodyPr anchorCtr="0" anchor="b" bIns="45700" lIns="91425" spcFirstLastPara="1" rIns="91425" wrap="square" tIns="45700">
            <a:normAutofit/>
          </a:bodyPr>
          <a:lstStyle>
            <a:lvl1pPr indent="-228600" lvl="0" marL="457200" algn="l">
              <a:spcBef>
                <a:spcPts val="400"/>
              </a:spcBef>
              <a:spcAft>
                <a:spcPts val="0"/>
              </a:spcAft>
              <a:buClr>
                <a:srgbClr val="888888"/>
              </a:buClr>
              <a:buSzPts val="2000"/>
              <a:buNone/>
              <a:defRPr sz="2000">
                <a:solidFill>
                  <a:srgbClr val="888888"/>
                </a:solidFill>
              </a:defRPr>
            </a:lvl1pPr>
            <a:lvl2pPr indent="-228600" lvl="1" marL="914400" algn="l">
              <a:spcBef>
                <a:spcPts val="360"/>
              </a:spcBef>
              <a:spcAft>
                <a:spcPts val="0"/>
              </a:spcAft>
              <a:buClr>
                <a:srgbClr val="888888"/>
              </a:buClr>
              <a:buSzPts val="1800"/>
              <a:buNone/>
              <a:defRPr sz="1800">
                <a:solidFill>
                  <a:srgbClr val="888888"/>
                </a:solidFill>
              </a:defRPr>
            </a:lvl2pPr>
            <a:lvl3pPr indent="-228600" lvl="2" marL="1371600" algn="l">
              <a:spcBef>
                <a:spcPts val="320"/>
              </a:spcBef>
              <a:spcAft>
                <a:spcPts val="0"/>
              </a:spcAft>
              <a:buClr>
                <a:srgbClr val="888888"/>
              </a:buClr>
              <a:buSzPts val="1600"/>
              <a:buNone/>
              <a:defRPr sz="1600">
                <a:solidFill>
                  <a:srgbClr val="888888"/>
                </a:solidFill>
              </a:defRPr>
            </a:lvl3pPr>
            <a:lvl4pPr indent="-228600" lvl="3" marL="1828800" algn="l">
              <a:spcBef>
                <a:spcPts val="280"/>
              </a:spcBef>
              <a:spcAft>
                <a:spcPts val="0"/>
              </a:spcAft>
              <a:buClr>
                <a:srgbClr val="888888"/>
              </a:buClr>
              <a:buSzPts val="1400"/>
              <a:buNone/>
              <a:defRPr sz="1400">
                <a:solidFill>
                  <a:srgbClr val="888888"/>
                </a:solidFill>
              </a:defRPr>
            </a:lvl4pPr>
            <a:lvl5pPr indent="-228600" lvl="4" marL="2286000" algn="l">
              <a:spcBef>
                <a:spcPts val="280"/>
              </a:spcBef>
              <a:spcAft>
                <a:spcPts val="0"/>
              </a:spcAft>
              <a:buClr>
                <a:srgbClr val="888888"/>
              </a:buClr>
              <a:buSzPts val="1400"/>
              <a:buNone/>
              <a:defRPr sz="1400">
                <a:solidFill>
                  <a:srgbClr val="888888"/>
                </a:solidFill>
              </a:defRPr>
            </a:lvl5pPr>
            <a:lvl6pPr indent="-228600" lvl="5" marL="2743200" algn="l">
              <a:spcBef>
                <a:spcPts val="280"/>
              </a:spcBef>
              <a:spcAft>
                <a:spcPts val="0"/>
              </a:spcAft>
              <a:buClr>
                <a:srgbClr val="888888"/>
              </a:buClr>
              <a:buSzPts val="1400"/>
              <a:buNone/>
              <a:defRPr sz="1400">
                <a:solidFill>
                  <a:srgbClr val="888888"/>
                </a:solidFill>
              </a:defRPr>
            </a:lvl6pPr>
            <a:lvl7pPr indent="-228600" lvl="6" marL="3200400" algn="l">
              <a:spcBef>
                <a:spcPts val="280"/>
              </a:spcBef>
              <a:spcAft>
                <a:spcPts val="0"/>
              </a:spcAft>
              <a:buClr>
                <a:srgbClr val="888888"/>
              </a:buClr>
              <a:buSzPts val="1400"/>
              <a:buNone/>
              <a:defRPr sz="1400">
                <a:solidFill>
                  <a:srgbClr val="888888"/>
                </a:solidFill>
              </a:defRPr>
            </a:lvl7pPr>
            <a:lvl8pPr indent="-228600" lvl="7" marL="3657600" algn="l">
              <a:spcBef>
                <a:spcPts val="280"/>
              </a:spcBef>
              <a:spcAft>
                <a:spcPts val="0"/>
              </a:spcAft>
              <a:buClr>
                <a:srgbClr val="888888"/>
              </a:buClr>
              <a:buSzPts val="1400"/>
              <a:buNone/>
              <a:defRPr sz="1400">
                <a:solidFill>
                  <a:srgbClr val="888888"/>
                </a:solidFill>
              </a:defRPr>
            </a:lvl8pPr>
            <a:lvl9pPr indent="-228600" lvl="8" marL="4114800" algn="l">
              <a:spcBef>
                <a:spcPts val="280"/>
              </a:spcBef>
              <a:spcAft>
                <a:spcPts val="0"/>
              </a:spcAft>
              <a:buClr>
                <a:srgbClr val="888888"/>
              </a:buClr>
              <a:buSzPts val="1400"/>
              <a:buNone/>
              <a:defRPr sz="1400">
                <a:solidFill>
                  <a:srgbClr val="888888"/>
                </a:solidFill>
              </a:defRPr>
            </a:lvl9pPr>
          </a:lstStyle>
          <a:p/>
        </p:txBody>
      </p:sp>
      <p:sp>
        <p:nvSpPr>
          <p:cNvPr id="270" name="Google Shape;270;p6"/>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1" name="Google Shape;271;p6"/>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2" name="Google Shape;272;p6"/>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uto 2" type="twoObj">
  <p:cSld name="TWO_OBJECTS">
    <p:spTree>
      <p:nvGrpSpPr>
        <p:cNvPr id="273" name="Shape 273"/>
        <p:cNvGrpSpPr/>
        <p:nvPr/>
      </p:nvGrpSpPr>
      <p:grpSpPr>
        <a:xfrm>
          <a:off x="0" y="0"/>
          <a:ext cx="0" cy="0"/>
          <a:chOff x="0" y="0"/>
          <a:chExt cx="0" cy="0"/>
        </a:xfrm>
      </p:grpSpPr>
      <p:sp>
        <p:nvSpPr>
          <p:cNvPr id="274" name="Google Shape;274;p7"/>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75" name="Google Shape;275;p7"/>
          <p:cNvSpPr txBox="1"/>
          <p:nvPr>
            <p:ph idx="1" type="body"/>
          </p:nvPr>
        </p:nvSpPr>
        <p:spPr>
          <a:xfrm>
            <a:off x="457200" y="1200150"/>
            <a:ext cx="4038600" cy="3394472"/>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6" name="Google Shape;276;p7"/>
          <p:cNvSpPr txBox="1"/>
          <p:nvPr>
            <p:ph idx="2" type="body"/>
          </p:nvPr>
        </p:nvSpPr>
        <p:spPr>
          <a:xfrm>
            <a:off x="4648200" y="1200150"/>
            <a:ext cx="4038600" cy="3394472"/>
          </a:xfrm>
          <a:prstGeom prst="rect">
            <a:avLst/>
          </a:prstGeom>
          <a:noFill/>
          <a:ln>
            <a:noFill/>
          </a:ln>
        </p:spPr>
        <p:txBody>
          <a:bodyPr anchorCtr="0" anchor="t" bIns="45700" lIns="91425" spcFirstLastPara="1" rIns="91425" wrap="square" tIns="45700">
            <a:normAutofit/>
          </a:bodyPr>
          <a:lstStyle>
            <a:lvl1pPr indent="-228600" lvl="0" marL="457200" algn="l">
              <a:spcBef>
                <a:spcPts val="560"/>
              </a:spcBef>
              <a:spcAft>
                <a:spcPts val="0"/>
              </a:spcAft>
              <a:buClr>
                <a:schemeClr val="dk1"/>
              </a:buClr>
              <a:buSzPts val="2800"/>
              <a:buNone/>
              <a:defRPr sz="2800"/>
            </a:lvl1pPr>
            <a:lvl2pPr indent="-381000" lvl="1" marL="914400" algn="l">
              <a:spcBef>
                <a:spcPts val="480"/>
              </a:spcBef>
              <a:spcAft>
                <a:spcPts val="0"/>
              </a:spcAft>
              <a:buClr>
                <a:schemeClr val="dk1"/>
              </a:buClr>
              <a:buSzPts val="2400"/>
              <a:buChar char="–"/>
              <a:defRPr sz="2400"/>
            </a:lvl2pPr>
            <a:lvl3pPr indent="-355600" lvl="2" marL="1371600" algn="l">
              <a:spcBef>
                <a:spcPts val="400"/>
              </a:spcBef>
              <a:spcAft>
                <a:spcPts val="0"/>
              </a:spcAft>
              <a:buClr>
                <a:schemeClr val="dk1"/>
              </a:buClr>
              <a:buSzPts val="2000"/>
              <a:buChar char="•"/>
              <a:defRPr sz="2000"/>
            </a:lvl3pPr>
            <a:lvl4pPr indent="-342900" lvl="3" marL="1828800" algn="l">
              <a:spcBef>
                <a:spcPts val="360"/>
              </a:spcBef>
              <a:spcAft>
                <a:spcPts val="0"/>
              </a:spcAft>
              <a:buClr>
                <a:schemeClr val="dk1"/>
              </a:buClr>
              <a:buSzPts val="1800"/>
              <a:buChar char="–"/>
              <a:defRPr sz="1800"/>
            </a:lvl4pPr>
            <a:lvl5pPr indent="-342900" lvl="4" marL="2286000" algn="l">
              <a:spcBef>
                <a:spcPts val="360"/>
              </a:spcBef>
              <a:spcAft>
                <a:spcPts val="0"/>
              </a:spcAft>
              <a:buClr>
                <a:schemeClr val="dk1"/>
              </a:buClr>
              <a:buSzPts val="1800"/>
              <a:buChar char="»"/>
              <a:defRPr sz="1800"/>
            </a:lvl5pPr>
            <a:lvl6pPr indent="-342900" lvl="5" marL="2743200" algn="l">
              <a:spcBef>
                <a:spcPts val="360"/>
              </a:spcBef>
              <a:spcAft>
                <a:spcPts val="0"/>
              </a:spcAft>
              <a:buClr>
                <a:schemeClr val="dk1"/>
              </a:buClr>
              <a:buSzPts val="1800"/>
              <a:buChar char="•"/>
              <a:defRPr sz="1800"/>
            </a:lvl6pPr>
            <a:lvl7pPr indent="-342900" lvl="6" marL="3200400" algn="l">
              <a:spcBef>
                <a:spcPts val="360"/>
              </a:spcBef>
              <a:spcAft>
                <a:spcPts val="0"/>
              </a:spcAft>
              <a:buClr>
                <a:schemeClr val="dk1"/>
              </a:buClr>
              <a:buSzPts val="1800"/>
              <a:buChar char="•"/>
              <a:defRPr sz="1800"/>
            </a:lvl7pPr>
            <a:lvl8pPr indent="-342900" lvl="7" marL="3657600" algn="l">
              <a:spcBef>
                <a:spcPts val="360"/>
              </a:spcBef>
              <a:spcAft>
                <a:spcPts val="0"/>
              </a:spcAft>
              <a:buClr>
                <a:schemeClr val="dk1"/>
              </a:buClr>
              <a:buSzPts val="1800"/>
              <a:buChar char="•"/>
              <a:defRPr sz="1800"/>
            </a:lvl8pPr>
            <a:lvl9pPr indent="-342900" lvl="8" marL="4114800" algn="l">
              <a:spcBef>
                <a:spcPts val="360"/>
              </a:spcBef>
              <a:spcAft>
                <a:spcPts val="0"/>
              </a:spcAft>
              <a:buClr>
                <a:schemeClr val="dk1"/>
              </a:buClr>
              <a:buSzPts val="1800"/>
              <a:buChar char="•"/>
              <a:defRPr sz="1800"/>
            </a:lvl9pPr>
          </a:lstStyle>
          <a:p/>
        </p:txBody>
      </p:sp>
      <p:sp>
        <p:nvSpPr>
          <p:cNvPr id="277" name="Google Shape;277;p7"/>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8" name="Google Shape;278;p7"/>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79" name="Google Shape;279;p7"/>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fronto" type="twoTxTwoObj">
  <p:cSld name="TWO_OBJECTS_WITH_TEXT">
    <p:spTree>
      <p:nvGrpSpPr>
        <p:cNvPr id="280" name="Shape 280"/>
        <p:cNvGrpSpPr/>
        <p:nvPr/>
      </p:nvGrpSpPr>
      <p:grpSpPr>
        <a:xfrm>
          <a:off x="0" y="0"/>
          <a:ext cx="0" cy="0"/>
          <a:chOff x="0" y="0"/>
          <a:chExt cx="0" cy="0"/>
        </a:xfrm>
      </p:grpSpPr>
      <p:sp>
        <p:nvSpPr>
          <p:cNvPr id="281" name="Google Shape;281;p8"/>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2200"/>
              <a:buFont typeface="Arial"/>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82" name="Google Shape;282;p8"/>
          <p:cNvSpPr txBox="1"/>
          <p:nvPr>
            <p:ph idx="1" type="body"/>
          </p:nvPr>
        </p:nvSpPr>
        <p:spPr>
          <a:xfrm>
            <a:off x="457200" y="1151335"/>
            <a:ext cx="4040188"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3" name="Google Shape;283;p8"/>
          <p:cNvSpPr txBox="1"/>
          <p:nvPr>
            <p:ph idx="2" type="body"/>
          </p:nvPr>
        </p:nvSpPr>
        <p:spPr>
          <a:xfrm>
            <a:off x="457200" y="1631156"/>
            <a:ext cx="4040188" cy="2963466"/>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4" name="Google Shape;284;p8"/>
          <p:cNvSpPr txBox="1"/>
          <p:nvPr>
            <p:ph idx="3" type="body"/>
          </p:nvPr>
        </p:nvSpPr>
        <p:spPr>
          <a:xfrm>
            <a:off x="4645025" y="1151335"/>
            <a:ext cx="4041775" cy="479822"/>
          </a:xfrm>
          <a:prstGeom prst="rect">
            <a:avLst/>
          </a:prstGeom>
          <a:noFill/>
          <a:ln>
            <a:noFill/>
          </a:ln>
        </p:spPr>
        <p:txBody>
          <a:bodyPr anchorCtr="0" anchor="b" bIns="45700" lIns="91425" spcFirstLastPara="1" rIns="91425" wrap="square" tIns="45700">
            <a:normAutofit/>
          </a:bodyPr>
          <a:lstStyle>
            <a:lvl1pPr indent="-228600" lvl="0" marL="457200" algn="l">
              <a:spcBef>
                <a:spcPts val="480"/>
              </a:spcBef>
              <a:spcAft>
                <a:spcPts val="0"/>
              </a:spcAft>
              <a:buClr>
                <a:schemeClr val="dk1"/>
              </a:buClr>
              <a:buSzPts val="2400"/>
              <a:buNone/>
              <a:defRPr b="1" sz="2400"/>
            </a:lvl1pPr>
            <a:lvl2pPr indent="-228600" lvl="1" marL="914400" algn="l">
              <a:spcBef>
                <a:spcPts val="400"/>
              </a:spcBef>
              <a:spcAft>
                <a:spcPts val="0"/>
              </a:spcAft>
              <a:buClr>
                <a:schemeClr val="dk1"/>
              </a:buClr>
              <a:buSzPts val="2000"/>
              <a:buNone/>
              <a:defRPr b="1" sz="2000"/>
            </a:lvl2pPr>
            <a:lvl3pPr indent="-228600" lvl="2" marL="1371600" algn="l">
              <a:spcBef>
                <a:spcPts val="360"/>
              </a:spcBef>
              <a:spcAft>
                <a:spcPts val="0"/>
              </a:spcAft>
              <a:buClr>
                <a:schemeClr val="dk1"/>
              </a:buClr>
              <a:buSzPts val="1800"/>
              <a:buNone/>
              <a:defRPr b="1" sz="1800"/>
            </a:lvl3pPr>
            <a:lvl4pPr indent="-228600" lvl="3" marL="1828800" algn="l">
              <a:spcBef>
                <a:spcPts val="320"/>
              </a:spcBef>
              <a:spcAft>
                <a:spcPts val="0"/>
              </a:spcAft>
              <a:buClr>
                <a:schemeClr val="dk1"/>
              </a:buClr>
              <a:buSzPts val="1600"/>
              <a:buNone/>
              <a:defRPr b="1" sz="1600"/>
            </a:lvl4pPr>
            <a:lvl5pPr indent="-228600" lvl="4" marL="2286000" algn="l">
              <a:spcBef>
                <a:spcPts val="320"/>
              </a:spcBef>
              <a:spcAft>
                <a:spcPts val="0"/>
              </a:spcAft>
              <a:buClr>
                <a:schemeClr val="dk1"/>
              </a:buClr>
              <a:buSzPts val="1600"/>
              <a:buNone/>
              <a:defRPr b="1" sz="1600"/>
            </a:lvl5pPr>
            <a:lvl6pPr indent="-228600" lvl="5" marL="2743200" algn="l">
              <a:spcBef>
                <a:spcPts val="320"/>
              </a:spcBef>
              <a:spcAft>
                <a:spcPts val="0"/>
              </a:spcAft>
              <a:buClr>
                <a:schemeClr val="dk1"/>
              </a:buClr>
              <a:buSzPts val="1600"/>
              <a:buNone/>
              <a:defRPr b="1" sz="1600"/>
            </a:lvl6pPr>
            <a:lvl7pPr indent="-228600" lvl="6" marL="3200400" algn="l">
              <a:spcBef>
                <a:spcPts val="320"/>
              </a:spcBef>
              <a:spcAft>
                <a:spcPts val="0"/>
              </a:spcAft>
              <a:buClr>
                <a:schemeClr val="dk1"/>
              </a:buClr>
              <a:buSzPts val="1600"/>
              <a:buNone/>
              <a:defRPr b="1" sz="1600"/>
            </a:lvl7pPr>
            <a:lvl8pPr indent="-228600" lvl="7" marL="3657600" algn="l">
              <a:spcBef>
                <a:spcPts val="320"/>
              </a:spcBef>
              <a:spcAft>
                <a:spcPts val="0"/>
              </a:spcAft>
              <a:buClr>
                <a:schemeClr val="dk1"/>
              </a:buClr>
              <a:buSzPts val="1600"/>
              <a:buNone/>
              <a:defRPr b="1" sz="1600"/>
            </a:lvl8pPr>
            <a:lvl9pPr indent="-228600" lvl="8" marL="4114800" algn="l">
              <a:spcBef>
                <a:spcPts val="320"/>
              </a:spcBef>
              <a:spcAft>
                <a:spcPts val="0"/>
              </a:spcAft>
              <a:buClr>
                <a:schemeClr val="dk1"/>
              </a:buClr>
              <a:buSzPts val="1600"/>
              <a:buNone/>
              <a:defRPr b="1" sz="1600"/>
            </a:lvl9pPr>
          </a:lstStyle>
          <a:p/>
        </p:txBody>
      </p:sp>
      <p:sp>
        <p:nvSpPr>
          <p:cNvPr id="285" name="Google Shape;285;p8"/>
          <p:cNvSpPr txBox="1"/>
          <p:nvPr>
            <p:ph idx="4" type="body"/>
          </p:nvPr>
        </p:nvSpPr>
        <p:spPr>
          <a:xfrm>
            <a:off x="4645025" y="1631156"/>
            <a:ext cx="4041775" cy="2963466"/>
          </a:xfrm>
          <a:prstGeom prst="rect">
            <a:avLst/>
          </a:prstGeom>
          <a:noFill/>
          <a:ln>
            <a:noFill/>
          </a:ln>
        </p:spPr>
        <p:txBody>
          <a:bodyPr anchorCtr="0" anchor="t" bIns="45700" lIns="91425" spcFirstLastPara="1" rIns="91425" wrap="square" tIns="45700">
            <a:normAutofit/>
          </a:bodyPr>
          <a:lstStyle>
            <a:lvl1pPr indent="-228600" lvl="0" marL="457200" algn="l">
              <a:spcBef>
                <a:spcPts val="480"/>
              </a:spcBef>
              <a:spcAft>
                <a:spcPts val="0"/>
              </a:spcAft>
              <a:buClr>
                <a:schemeClr val="dk1"/>
              </a:buClr>
              <a:buSzPts val="2400"/>
              <a:buNone/>
              <a:defRPr sz="2400"/>
            </a:lvl1pPr>
            <a:lvl2pPr indent="-355600" lvl="1" marL="914400" algn="l">
              <a:spcBef>
                <a:spcPts val="400"/>
              </a:spcBef>
              <a:spcAft>
                <a:spcPts val="0"/>
              </a:spcAft>
              <a:buClr>
                <a:schemeClr val="dk1"/>
              </a:buClr>
              <a:buSzPts val="2000"/>
              <a:buChar char="–"/>
              <a:defRPr sz="2000"/>
            </a:lvl2pPr>
            <a:lvl3pPr indent="-342900" lvl="2" marL="1371600" algn="l">
              <a:spcBef>
                <a:spcPts val="360"/>
              </a:spcBef>
              <a:spcAft>
                <a:spcPts val="0"/>
              </a:spcAft>
              <a:buClr>
                <a:schemeClr val="dk1"/>
              </a:buClr>
              <a:buSzPts val="1800"/>
              <a:buChar char="•"/>
              <a:defRPr sz="1800"/>
            </a:lvl3pPr>
            <a:lvl4pPr indent="-330200" lvl="3" marL="1828800" algn="l">
              <a:spcBef>
                <a:spcPts val="320"/>
              </a:spcBef>
              <a:spcAft>
                <a:spcPts val="0"/>
              </a:spcAft>
              <a:buClr>
                <a:schemeClr val="dk1"/>
              </a:buClr>
              <a:buSzPts val="1600"/>
              <a:buChar char="–"/>
              <a:defRPr sz="1600"/>
            </a:lvl4pPr>
            <a:lvl5pPr indent="-330200" lvl="4" marL="2286000" algn="l">
              <a:spcBef>
                <a:spcPts val="320"/>
              </a:spcBef>
              <a:spcAft>
                <a:spcPts val="0"/>
              </a:spcAft>
              <a:buClr>
                <a:schemeClr val="dk1"/>
              </a:buClr>
              <a:buSzPts val="1600"/>
              <a:buChar char="»"/>
              <a:defRPr sz="1600"/>
            </a:lvl5pPr>
            <a:lvl6pPr indent="-330200" lvl="5" marL="2743200" algn="l">
              <a:spcBef>
                <a:spcPts val="320"/>
              </a:spcBef>
              <a:spcAft>
                <a:spcPts val="0"/>
              </a:spcAft>
              <a:buClr>
                <a:schemeClr val="dk1"/>
              </a:buClr>
              <a:buSzPts val="1600"/>
              <a:buChar char="•"/>
              <a:defRPr sz="1600"/>
            </a:lvl6pPr>
            <a:lvl7pPr indent="-330200" lvl="6" marL="3200400" algn="l">
              <a:spcBef>
                <a:spcPts val="320"/>
              </a:spcBef>
              <a:spcAft>
                <a:spcPts val="0"/>
              </a:spcAft>
              <a:buClr>
                <a:schemeClr val="dk1"/>
              </a:buClr>
              <a:buSzPts val="1600"/>
              <a:buChar char="•"/>
              <a:defRPr sz="1600"/>
            </a:lvl7pPr>
            <a:lvl8pPr indent="-330200" lvl="7" marL="3657600" algn="l">
              <a:spcBef>
                <a:spcPts val="320"/>
              </a:spcBef>
              <a:spcAft>
                <a:spcPts val="0"/>
              </a:spcAft>
              <a:buClr>
                <a:schemeClr val="dk1"/>
              </a:buClr>
              <a:buSzPts val="1600"/>
              <a:buChar char="•"/>
              <a:defRPr sz="1600"/>
            </a:lvl8pPr>
            <a:lvl9pPr indent="-330200" lvl="8" marL="4114800" algn="l">
              <a:spcBef>
                <a:spcPts val="320"/>
              </a:spcBef>
              <a:spcAft>
                <a:spcPts val="0"/>
              </a:spcAft>
              <a:buClr>
                <a:schemeClr val="dk1"/>
              </a:buClr>
              <a:buSzPts val="1600"/>
              <a:buChar char="•"/>
              <a:defRPr sz="1600"/>
            </a:lvl9pPr>
          </a:lstStyle>
          <a:p/>
        </p:txBody>
      </p:sp>
      <p:sp>
        <p:nvSpPr>
          <p:cNvPr id="286" name="Google Shape;286;p8"/>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7" name="Google Shape;287;p8"/>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88" name="Google Shape;288;p8"/>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o titolo" type="titleOnly">
  <p:cSld name="TITLE_ONLY">
    <p:spTree>
      <p:nvGrpSpPr>
        <p:cNvPr id="289" name="Shape 289"/>
        <p:cNvGrpSpPr/>
        <p:nvPr/>
      </p:nvGrpSpPr>
      <p:grpSpPr>
        <a:xfrm>
          <a:off x="0" y="0"/>
          <a:ext cx="0" cy="0"/>
          <a:chOff x="0" y="0"/>
          <a:chExt cx="0" cy="0"/>
        </a:xfrm>
      </p:grpSpPr>
      <p:sp>
        <p:nvSpPr>
          <p:cNvPr id="290" name="Google Shape;290;p9"/>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algn="l">
              <a:spcBef>
                <a:spcPts val="0"/>
              </a:spcBef>
              <a:spcAft>
                <a:spcPts val="0"/>
              </a:spcAft>
              <a:buClr>
                <a:schemeClr val="lt1"/>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p:txBody>
      </p:sp>
      <p:sp>
        <p:nvSpPr>
          <p:cNvPr id="291" name="Google Shape;291;p9"/>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2" name="Google Shape;292;p9"/>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3" name="Google Shape;293;p9"/>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Vuoto" type="blank">
  <p:cSld name="BLANK">
    <p:spTree>
      <p:nvGrpSpPr>
        <p:cNvPr id="294" name="Shape 294"/>
        <p:cNvGrpSpPr/>
        <p:nvPr/>
      </p:nvGrpSpPr>
      <p:grpSpPr>
        <a:xfrm>
          <a:off x="0" y="0"/>
          <a:ext cx="0" cy="0"/>
          <a:chOff x="0" y="0"/>
          <a:chExt cx="0" cy="0"/>
        </a:xfrm>
      </p:grpSpPr>
      <p:sp>
        <p:nvSpPr>
          <p:cNvPr id="295" name="Google Shape;295;p10"/>
          <p:cNvSpPr txBox="1"/>
          <p:nvPr>
            <p:ph idx="10" type="dt"/>
          </p:nvPr>
        </p:nvSpPr>
        <p:spPr>
          <a:xfrm>
            <a:off x="457200" y="4767263"/>
            <a:ext cx="2133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6" name="Google Shape;296;p10"/>
          <p:cNvSpPr txBox="1"/>
          <p:nvPr>
            <p:ph idx="11" type="ftr"/>
          </p:nvPr>
        </p:nvSpPr>
        <p:spPr>
          <a:xfrm>
            <a:off x="3124200" y="4767263"/>
            <a:ext cx="2895600" cy="273844"/>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sz="1800">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297" name="Google Shape;297;p10"/>
          <p:cNvSpPr txBox="1"/>
          <p:nvPr>
            <p:ph idx="12" type="sldNum"/>
          </p:nvPr>
        </p:nvSpPr>
        <p:spPr>
          <a:xfrm>
            <a:off x="6553200" y="4767263"/>
            <a:ext cx="2133600" cy="273844"/>
          </a:xfrm>
          <a:prstGeom prst="rect">
            <a:avLst/>
          </a:prstGeom>
          <a:noFill/>
          <a:ln>
            <a:noFill/>
          </a:ln>
        </p:spPr>
        <p:txBody>
          <a:bodyPr anchorCtr="0" anchor="t" bIns="45700" lIns="91425" spcFirstLastPara="1" rIns="91425" wrap="square" tIns="45700">
            <a:noAutofit/>
          </a:bodyPr>
          <a:lstStyle>
            <a:lvl1pPr indent="0" lvl="0" marL="0" marR="0" rtl="0" algn="l">
              <a:spcBef>
                <a:spcPts val="0"/>
              </a:spcBef>
              <a:buNone/>
              <a:defRPr sz="1800">
                <a:solidFill>
                  <a:schemeClr val="dk1"/>
                </a:solidFill>
                <a:latin typeface="Calibri"/>
                <a:ea typeface="Calibri"/>
                <a:cs typeface="Calibri"/>
                <a:sym typeface="Calibri"/>
              </a:defRPr>
            </a:lvl1pPr>
            <a:lvl2pPr indent="0" lvl="1" marL="0" marR="0" rtl="0" algn="l">
              <a:spcBef>
                <a:spcPts val="0"/>
              </a:spcBef>
              <a:buNone/>
              <a:defRPr sz="1800">
                <a:solidFill>
                  <a:schemeClr val="dk1"/>
                </a:solidFill>
                <a:latin typeface="Calibri"/>
                <a:ea typeface="Calibri"/>
                <a:cs typeface="Calibri"/>
                <a:sym typeface="Calibri"/>
              </a:defRPr>
            </a:lvl2pPr>
            <a:lvl3pPr indent="0" lvl="2" marL="0" marR="0" rtl="0" algn="l">
              <a:spcBef>
                <a:spcPts val="0"/>
              </a:spcBef>
              <a:buNone/>
              <a:defRPr sz="1800">
                <a:solidFill>
                  <a:schemeClr val="dk1"/>
                </a:solidFill>
                <a:latin typeface="Calibri"/>
                <a:ea typeface="Calibri"/>
                <a:cs typeface="Calibri"/>
                <a:sym typeface="Calibri"/>
              </a:defRPr>
            </a:lvl3pPr>
            <a:lvl4pPr indent="0" lvl="3" marL="0" marR="0" rtl="0" algn="l">
              <a:spcBef>
                <a:spcPts val="0"/>
              </a:spcBef>
              <a:buNone/>
              <a:defRPr sz="1800">
                <a:solidFill>
                  <a:schemeClr val="dk1"/>
                </a:solidFill>
                <a:latin typeface="Calibri"/>
                <a:ea typeface="Calibri"/>
                <a:cs typeface="Calibri"/>
                <a:sym typeface="Calibri"/>
              </a:defRPr>
            </a:lvl4pPr>
            <a:lvl5pPr indent="0" lvl="4" marL="0" marR="0" rtl="0" algn="l">
              <a:spcBef>
                <a:spcPts val="0"/>
              </a:spcBef>
              <a:buNone/>
              <a:defRPr sz="1800">
                <a:solidFill>
                  <a:schemeClr val="dk1"/>
                </a:solidFill>
                <a:latin typeface="Calibri"/>
                <a:ea typeface="Calibri"/>
                <a:cs typeface="Calibri"/>
                <a:sym typeface="Calibri"/>
              </a:defRPr>
            </a:lvl5pPr>
            <a:lvl6pPr indent="0" lvl="5" marL="0" marR="0" rtl="0" algn="l">
              <a:spcBef>
                <a:spcPts val="0"/>
              </a:spcBef>
              <a:buNone/>
              <a:defRPr sz="1800">
                <a:solidFill>
                  <a:schemeClr val="dk1"/>
                </a:solidFill>
                <a:latin typeface="Calibri"/>
                <a:ea typeface="Calibri"/>
                <a:cs typeface="Calibri"/>
                <a:sym typeface="Calibri"/>
              </a:defRPr>
            </a:lvl6pPr>
            <a:lvl7pPr indent="0" lvl="6" marL="0" marR="0" rtl="0" algn="l">
              <a:spcBef>
                <a:spcPts val="0"/>
              </a:spcBef>
              <a:buNone/>
              <a:defRPr sz="1800">
                <a:solidFill>
                  <a:schemeClr val="dk1"/>
                </a:solidFill>
                <a:latin typeface="Calibri"/>
                <a:ea typeface="Calibri"/>
                <a:cs typeface="Calibri"/>
                <a:sym typeface="Calibri"/>
              </a:defRPr>
            </a:lvl7pPr>
            <a:lvl8pPr indent="0" lvl="7" marL="0" marR="0" rtl="0" algn="l">
              <a:spcBef>
                <a:spcPts val="0"/>
              </a:spcBef>
              <a:buNone/>
              <a:defRPr sz="1800">
                <a:solidFill>
                  <a:schemeClr val="dk1"/>
                </a:solidFill>
                <a:latin typeface="Calibri"/>
                <a:ea typeface="Calibri"/>
                <a:cs typeface="Calibri"/>
                <a:sym typeface="Calibri"/>
              </a:defRPr>
            </a:lvl8pPr>
            <a:lvl9pPr indent="0" lvl="8" marL="0" marR="0" rtl="0" algn="l">
              <a:spcBef>
                <a:spcPts val="0"/>
              </a:spcBef>
              <a:buNone/>
              <a:defRPr sz="1800">
                <a:solidFill>
                  <a:schemeClr val="dk1"/>
                </a:solidFill>
                <a:latin typeface="Calibri"/>
                <a:ea typeface="Calibri"/>
                <a:cs typeface="Calibri"/>
                <a:sym typeface="Calibri"/>
              </a:defRPr>
            </a:lvl9pPr>
          </a:lstStyle>
          <a:p>
            <a:pPr indent="0" lvl="0" marL="0" rtl="0" algn="l">
              <a:spcBef>
                <a:spcPts val="0"/>
              </a:spcBef>
              <a:spcAft>
                <a:spcPts val="0"/>
              </a:spcAft>
              <a:buNone/>
            </a:pPr>
            <a:fld id="{00000000-1234-1234-1234-123412341234}" type="slidenum">
              <a:rPr lang="it"/>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rmAutofit/>
          </a:bodyPr>
          <a:lstStyle>
            <a:lvl1pPr lvl="0" marR="0" rtl="0" algn="l">
              <a:spcBef>
                <a:spcPts val="0"/>
              </a:spcBef>
              <a:spcAft>
                <a:spcPts val="0"/>
              </a:spcAft>
              <a:buClr>
                <a:schemeClr val="lt1"/>
              </a:buClr>
              <a:buSzPts val="2200"/>
              <a:buFont typeface="Arial"/>
              <a:buNone/>
              <a:defRPr b="1" i="0" sz="2200" u="none" cap="none" strike="noStrike">
                <a:solidFill>
                  <a:schemeClr val="lt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 name="Google Shape;7;p1"/>
          <p:cNvSpPr txBox="1"/>
          <p:nvPr>
            <p:ph idx="1" type="body"/>
          </p:nvPr>
        </p:nvSpPr>
        <p:spPr>
          <a:xfrm>
            <a:off x="457200" y="1200150"/>
            <a:ext cx="8143452" cy="3394472"/>
          </a:xfrm>
          <a:prstGeom prst="rect">
            <a:avLst/>
          </a:prstGeom>
          <a:noFill/>
          <a:ln>
            <a:noFill/>
          </a:ln>
        </p:spPr>
        <p:txBody>
          <a:bodyPr anchorCtr="0" anchor="t" bIns="45700" lIns="91425" spcFirstLastPara="1" rIns="91425" wrap="square" tIns="45700">
            <a:normAutofit/>
          </a:bodyPr>
          <a:lstStyle>
            <a:lvl1pPr indent="-228600" lvl="0" marL="457200" marR="0" rtl="0" algn="l">
              <a:spcBef>
                <a:spcPts val="440"/>
              </a:spcBef>
              <a:spcAft>
                <a:spcPts val="0"/>
              </a:spcAft>
              <a:buClr>
                <a:schemeClr val="dk1"/>
              </a:buClr>
              <a:buSzPts val="2200"/>
              <a:buFont typeface="Noto Sans Symbols"/>
              <a:buNone/>
              <a:defRPr b="0" i="0" sz="2200" u="none" cap="none" strike="noStrike">
                <a:solidFill>
                  <a:schemeClr val="dk1"/>
                </a:solidFill>
                <a:latin typeface="Arial"/>
                <a:ea typeface="Arial"/>
                <a:cs typeface="Arial"/>
                <a:sym typeface="Arial"/>
              </a:defRPr>
            </a:lvl1pPr>
            <a:lvl2pPr indent="-368300" lvl="1" marL="9144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2pPr>
            <a:lvl3pPr indent="-368300" lvl="2" marL="13716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3pPr>
            <a:lvl4pPr indent="-368300" lvl="3" marL="18288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4pPr>
            <a:lvl5pPr indent="-368300" lvl="4" marL="2286000" marR="0" rtl="0" algn="l">
              <a:spcBef>
                <a:spcPts val="440"/>
              </a:spcBef>
              <a:spcAft>
                <a:spcPts val="0"/>
              </a:spcAft>
              <a:buClr>
                <a:schemeClr val="dk1"/>
              </a:buClr>
              <a:buSzPts val="2200"/>
              <a:buFont typeface="Arial"/>
              <a:buChar char="»"/>
              <a:defRPr b="0" i="0" sz="2200" u="none" cap="none" strike="noStrike">
                <a:solidFill>
                  <a:schemeClr val="dk1"/>
                </a:solidFill>
                <a:latin typeface="Arial"/>
                <a:ea typeface="Arial"/>
                <a:cs typeface="Arial"/>
                <a:sym typeface="Arial"/>
              </a:defRPr>
            </a:lvl5pPr>
            <a:lvl6pPr indent="-355600" lvl="5" marL="27432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0.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0.xml"/><Relationship Id="rId3" Type="http://schemas.openxmlformats.org/officeDocument/2006/relationships/image" Target="../media/image43.png"/><Relationship Id="rId4" Type="http://schemas.openxmlformats.org/officeDocument/2006/relationships/image" Target="../media/image9.png"/><Relationship Id="rId5" Type="http://schemas.openxmlformats.org/officeDocument/2006/relationships/slide" Target="/ppt/slides/slide85.xml"/><Relationship Id="rId6" Type="http://schemas.openxmlformats.org/officeDocument/2006/relationships/slide" Target="/ppt/slides/slide86.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1.xml"/><Relationship Id="rId3" Type="http://schemas.openxmlformats.org/officeDocument/2006/relationships/image" Target="../media/image22.png"/><Relationship Id="rId4" Type="http://schemas.openxmlformats.org/officeDocument/2006/relationships/image" Target="../media/image23.png"/><Relationship Id="rId5" Type="http://schemas.openxmlformats.org/officeDocument/2006/relationships/image" Target="../media/image21.png"/><Relationship Id="rId6"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 Id="rId3" Type="http://schemas.openxmlformats.org/officeDocument/2006/relationships/image" Target="../media/image42.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1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10.png"/><Relationship Id="rId4" Type="http://schemas.openxmlformats.org/officeDocument/2006/relationships/image" Target="../media/image12.png"/><Relationship Id="rId9" Type="http://schemas.openxmlformats.org/officeDocument/2006/relationships/image" Target="../media/image17.png"/><Relationship Id="rId5" Type="http://schemas.openxmlformats.org/officeDocument/2006/relationships/image" Target="../media/image11.png"/><Relationship Id="rId6" Type="http://schemas.openxmlformats.org/officeDocument/2006/relationships/image" Target="../media/image13.png"/><Relationship Id="rId7" Type="http://schemas.openxmlformats.org/officeDocument/2006/relationships/image" Target="../media/image15.png"/><Relationship Id="rId8" Type="http://schemas.openxmlformats.org/officeDocument/2006/relationships/image" Target="../media/image1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34.png"/><Relationship Id="rId4" Type="http://schemas.openxmlformats.org/officeDocument/2006/relationships/image" Target="../media/image3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33.png"/><Relationship Id="rId4" Type="http://schemas.openxmlformats.org/officeDocument/2006/relationships/image" Target="../media/image31.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hyperlink" Target="https://github.com/leonardopesce/Online-Learning-Application-2023" TargetMode="External"/><Relationship Id="rId6"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8.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52.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1" Type="http://schemas.openxmlformats.org/officeDocument/2006/relationships/image" Target="../media/image27.png"/><Relationship Id="rId10" Type="http://schemas.openxmlformats.org/officeDocument/2006/relationships/image" Target="../media/image19.png"/><Relationship Id="rId13" Type="http://schemas.openxmlformats.org/officeDocument/2006/relationships/image" Target="../media/image86.png"/><Relationship Id="rId12" Type="http://schemas.openxmlformats.org/officeDocument/2006/relationships/image" Target="../media/image30.png"/><Relationship Id="rId1" Type="http://schemas.openxmlformats.org/officeDocument/2006/relationships/slideLayout" Target="../slideLayouts/slideLayout4.xml"/><Relationship Id="rId2" Type="http://schemas.openxmlformats.org/officeDocument/2006/relationships/notesSlide" Target="../notesSlides/notesSlide24.xml"/><Relationship Id="rId3" Type="http://schemas.openxmlformats.org/officeDocument/2006/relationships/slide" Target="/ppt/slides/slide84.xml"/><Relationship Id="rId4" Type="http://schemas.openxmlformats.org/officeDocument/2006/relationships/image" Target="../media/image25.png"/><Relationship Id="rId9" Type="http://schemas.openxmlformats.org/officeDocument/2006/relationships/image" Target="../media/image70.png"/><Relationship Id="rId15" Type="http://schemas.openxmlformats.org/officeDocument/2006/relationships/image" Target="../media/image41.png"/><Relationship Id="rId14" Type="http://schemas.openxmlformats.org/officeDocument/2006/relationships/image" Target="../media/image32.png"/><Relationship Id="rId5" Type="http://schemas.openxmlformats.org/officeDocument/2006/relationships/image" Target="../media/image28.png"/><Relationship Id="rId6" Type="http://schemas.openxmlformats.org/officeDocument/2006/relationships/image" Target="../media/image59.png"/><Relationship Id="rId7" Type="http://schemas.openxmlformats.org/officeDocument/2006/relationships/slide" Target="/ppt/slides/slide84.xml"/><Relationship Id="rId8" Type="http://schemas.openxmlformats.org/officeDocument/2006/relationships/image" Target="../media/image2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 Id="rId3" Type="http://schemas.openxmlformats.org/officeDocument/2006/relationships/image" Target="../media/image36.png"/><Relationship Id="rId4" Type="http://schemas.openxmlformats.org/officeDocument/2006/relationships/image" Target="../media/image40.png"/><Relationship Id="rId5" Type="http://schemas.openxmlformats.org/officeDocument/2006/relationships/image" Target="../media/image39.png"/><Relationship Id="rId6" Type="http://schemas.openxmlformats.org/officeDocument/2006/relationships/image" Target="../media/image38.png"/><Relationship Id="rId7" Type="http://schemas.openxmlformats.org/officeDocument/2006/relationships/image" Target="../media/image19.png"/><Relationship Id="rId8" Type="http://schemas.openxmlformats.org/officeDocument/2006/relationships/image" Target="../media/image6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image" Target="../media/image45.png"/><Relationship Id="rId4" Type="http://schemas.openxmlformats.org/officeDocument/2006/relationships/image" Target="../media/image54.png"/><Relationship Id="rId5" Type="http://schemas.openxmlformats.org/officeDocument/2006/relationships/image" Target="../media/image47.png"/><Relationship Id="rId6" Type="http://schemas.openxmlformats.org/officeDocument/2006/relationships/image" Target="../media/image46.png"/><Relationship Id="rId7" Type="http://schemas.openxmlformats.org/officeDocument/2006/relationships/image" Target="../media/image50.png"/><Relationship Id="rId8" Type="http://schemas.openxmlformats.org/officeDocument/2006/relationships/image" Target="../media/image48.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7.xml"/><Relationship Id="rId3" Type="http://schemas.openxmlformats.org/officeDocument/2006/relationships/image" Target="../media/image46.png"/><Relationship Id="rId4" Type="http://schemas.openxmlformats.org/officeDocument/2006/relationships/image" Target="../media/image5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9.xml"/><Relationship Id="rId3" Type="http://schemas.openxmlformats.org/officeDocument/2006/relationships/image" Target="../media/image18.png"/><Relationship Id="rId4" Type="http://schemas.openxmlformats.org/officeDocument/2006/relationships/image" Target="../media/image1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6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 Id="rId3" Type="http://schemas.openxmlformats.org/officeDocument/2006/relationships/image" Target="../media/image49.png"/><Relationship Id="rId4" Type="http://schemas.openxmlformats.org/officeDocument/2006/relationships/image" Target="../media/image51.png"/><Relationship Id="rId5" Type="http://schemas.openxmlformats.org/officeDocument/2006/relationships/image" Target="../media/image55.png"/><Relationship Id="rId6" Type="http://schemas.openxmlformats.org/officeDocument/2006/relationships/image" Target="../media/image5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6.png"/><Relationship Id="rId4" Type="http://schemas.openxmlformats.org/officeDocument/2006/relationships/image" Target="../media/image5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9.xml"/><Relationship Id="rId3" Type="http://schemas.openxmlformats.org/officeDocument/2006/relationships/image" Target="../media/image60.png"/><Relationship Id="rId4" Type="http://schemas.openxmlformats.org/officeDocument/2006/relationships/image" Target="../media/image5.png"/><Relationship Id="rId5" Type="http://schemas.openxmlformats.org/officeDocument/2006/relationships/image" Target="../media/image4.png"/><Relationship Id="rId6" Type="http://schemas.openxmlformats.org/officeDocument/2006/relationships/image" Target="../media/image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73.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 Id="rId3" Type="http://schemas.openxmlformats.org/officeDocument/2006/relationships/image" Target="../media/image68.png"/><Relationship Id="rId4" Type="http://schemas.openxmlformats.org/officeDocument/2006/relationships/image" Target="../media/image8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58.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9.xml"/><Relationship Id="rId3" Type="http://schemas.openxmlformats.org/officeDocument/2006/relationships/image" Target="../media/image62.png"/><Relationship Id="rId4" Type="http://schemas.openxmlformats.org/officeDocument/2006/relationships/image" Target="../media/image61.png"/><Relationship Id="rId5" Type="http://schemas.openxmlformats.org/officeDocument/2006/relationships/image" Target="../media/image6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 Id="rId3" Type="http://schemas.openxmlformats.org/officeDocument/2006/relationships/image" Target="../media/image7.png"/><Relationship Id="rId4" Type="http://schemas.openxmlformats.org/officeDocument/2006/relationships/image" Target="../media/image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71.png"/><Relationship Id="rId4" Type="http://schemas.openxmlformats.org/officeDocument/2006/relationships/image" Target="../media/image72.png"/><Relationship Id="rId5" Type="http://schemas.openxmlformats.org/officeDocument/2006/relationships/image" Target="../media/image74.png"/><Relationship Id="rId6" Type="http://schemas.openxmlformats.org/officeDocument/2006/relationships/image" Target="../media/image75.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77.png"/><Relationship Id="rId4" Type="http://schemas.openxmlformats.org/officeDocument/2006/relationships/image" Target="../media/image78.png"/><Relationship Id="rId5" Type="http://schemas.openxmlformats.org/officeDocument/2006/relationships/image" Target="../media/image125.png"/><Relationship Id="rId6" Type="http://schemas.openxmlformats.org/officeDocument/2006/relationships/image" Target="../media/image80.png"/><Relationship Id="rId7" Type="http://schemas.openxmlformats.org/officeDocument/2006/relationships/image" Target="../media/image79.png"/><Relationship Id="rId8" Type="http://schemas.openxmlformats.org/officeDocument/2006/relationships/image" Target="../media/image8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 Id="rId3" Type="http://schemas.openxmlformats.org/officeDocument/2006/relationships/image" Target="../media/image101.png"/><Relationship Id="rId4" Type="http://schemas.openxmlformats.org/officeDocument/2006/relationships/image" Target="../media/image87.png"/><Relationship Id="rId5" Type="http://schemas.openxmlformats.org/officeDocument/2006/relationships/image" Target="../media/image103.png"/><Relationship Id="rId6" Type="http://schemas.openxmlformats.org/officeDocument/2006/relationships/image" Target="../media/image9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6.xml"/><Relationship Id="rId3" Type="http://schemas.openxmlformats.org/officeDocument/2006/relationships/image" Target="../media/image103.png"/><Relationship Id="rId4" Type="http://schemas.openxmlformats.org/officeDocument/2006/relationships/image" Target="../media/image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7.xml"/><Relationship Id="rId3" Type="http://schemas.openxmlformats.org/officeDocument/2006/relationships/image" Target="../media/image98.png"/><Relationship Id="rId4" Type="http://schemas.openxmlformats.org/officeDocument/2006/relationships/image" Target="../media/image9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9.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5.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0.xml"/><Relationship Id="rId3" Type="http://schemas.openxmlformats.org/officeDocument/2006/relationships/image" Target="../media/image5.png"/><Relationship Id="rId4" Type="http://schemas.openxmlformats.org/officeDocument/2006/relationships/image" Target="../media/image4.png"/><Relationship Id="rId5" Type="http://schemas.openxmlformats.org/officeDocument/2006/relationships/image" Target="../media/image6.png"/><Relationship Id="rId6" Type="http://schemas.openxmlformats.org/officeDocument/2006/relationships/image" Target="../media/image60.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1.xml"/><Relationship Id="rId3" Type="http://schemas.openxmlformats.org/officeDocument/2006/relationships/image" Target="../media/image95.png"/><Relationship Id="rId4" Type="http://schemas.openxmlformats.org/officeDocument/2006/relationships/image" Target="../media/image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2.xml"/><Relationship Id="rId3" Type="http://schemas.openxmlformats.org/officeDocument/2006/relationships/image" Target="../media/image89.png"/><Relationship Id="rId4" Type="http://schemas.openxmlformats.org/officeDocument/2006/relationships/image" Target="../media/image9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3.xml"/><Relationship Id="rId3" Type="http://schemas.openxmlformats.org/officeDocument/2006/relationships/image" Target="../media/image100.png"/><Relationship Id="rId4" Type="http://schemas.openxmlformats.org/officeDocument/2006/relationships/image" Target="../media/image9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6.xml"/><Relationship Id="rId3" Type="http://schemas.openxmlformats.org/officeDocument/2006/relationships/slide" Target="/ppt/slides/slide87.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7.xml"/><Relationship Id="rId3" Type="http://schemas.openxmlformats.org/officeDocument/2006/relationships/image" Target="../media/image85.png"/><Relationship Id="rId4" Type="http://schemas.openxmlformats.org/officeDocument/2006/relationships/image" Target="../media/image83.png"/><Relationship Id="rId5" Type="http://schemas.openxmlformats.org/officeDocument/2006/relationships/image" Target="../media/image84.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8.xml"/><Relationship Id="rId3" Type="http://schemas.openxmlformats.org/officeDocument/2006/relationships/image" Target="../media/image110.png"/><Relationship Id="rId4" Type="http://schemas.openxmlformats.org/officeDocument/2006/relationships/image" Target="../media/image104.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69.xml"/><Relationship Id="rId3" Type="http://schemas.openxmlformats.org/officeDocument/2006/relationships/image" Target="../media/image116.pn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 Id="rId3" Type="http://schemas.openxmlformats.org/officeDocument/2006/relationships/image" Target="../media/image26.png"/><Relationship Id="rId4" Type="http://schemas.openxmlformats.org/officeDocument/2006/relationships/image" Target="../media/image4.png"/><Relationship Id="rId5" Type="http://schemas.openxmlformats.org/officeDocument/2006/relationships/image" Target="../media/image5.png"/><Relationship Id="rId6" Type="http://schemas.openxmlformats.org/officeDocument/2006/relationships/image" Target="../media/image37.png"/></Relationships>
</file>

<file path=ppt/slides/_rels/slide70.xml.rels><?xml version="1.0" encoding="UTF-8" standalone="yes"?><Relationships xmlns="http://schemas.openxmlformats.org/package/2006/relationships"><Relationship Id="rId11" Type="http://schemas.openxmlformats.org/officeDocument/2006/relationships/slide" Target="/ppt/slides/slide84.xml"/><Relationship Id="rId10" Type="http://schemas.openxmlformats.org/officeDocument/2006/relationships/slide" Target="/ppt/slides/slide84.xml"/><Relationship Id="rId1" Type="http://schemas.openxmlformats.org/officeDocument/2006/relationships/slideLayout" Target="../slideLayouts/slideLayout4.xml"/><Relationship Id="rId2" Type="http://schemas.openxmlformats.org/officeDocument/2006/relationships/notesSlide" Target="../notesSlides/notesSlide70.xml"/><Relationship Id="rId3" Type="http://schemas.openxmlformats.org/officeDocument/2006/relationships/slide" Target="/ppt/slides/slide84.xml"/><Relationship Id="rId4" Type="http://schemas.openxmlformats.org/officeDocument/2006/relationships/image" Target="../media/image90.png"/><Relationship Id="rId9" Type="http://schemas.openxmlformats.org/officeDocument/2006/relationships/slide" Target="/ppt/slides/slide84.xml"/><Relationship Id="rId5" Type="http://schemas.openxmlformats.org/officeDocument/2006/relationships/image" Target="../media/image96.png"/><Relationship Id="rId6" Type="http://schemas.openxmlformats.org/officeDocument/2006/relationships/image" Target="../media/image118.png"/><Relationship Id="rId7" Type="http://schemas.openxmlformats.org/officeDocument/2006/relationships/slide" Target="/ppt/slides/slide84.xml"/><Relationship Id="rId8" Type="http://schemas.openxmlformats.org/officeDocument/2006/relationships/slide" Target="/ppt/slides/slide8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1.xml"/><Relationship Id="rId3" Type="http://schemas.openxmlformats.org/officeDocument/2006/relationships/image" Target="../media/image11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2.xml"/><Relationship Id="rId3" Type="http://schemas.openxmlformats.org/officeDocument/2006/relationships/image" Target="../media/image121.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3.xml"/><Relationship Id="rId3" Type="http://schemas.openxmlformats.org/officeDocument/2006/relationships/slide" Target="/ppt/slides/slide84.xml"/><Relationship Id="rId4" Type="http://schemas.openxmlformats.org/officeDocument/2006/relationships/slide" Target="/ppt/slides/slide84.xml"/><Relationship Id="rId5" Type="http://schemas.openxmlformats.org/officeDocument/2006/relationships/slide" Target="/ppt/slides/slide84.xml"/><Relationship Id="rId6" Type="http://schemas.openxmlformats.org/officeDocument/2006/relationships/image" Target="../media/image105.png"/><Relationship Id="rId7" Type="http://schemas.openxmlformats.org/officeDocument/2006/relationships/image" Target="../media/image102.png"/><Relationship Id="rId8" Type="http://schemas.openxmlformats.org/officeDocument/2006/relationships/image" Target="../media/image122.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4.xml"/><Relationship Id="rId3" Type="http://schemas.openxmlformats.org/officeDocument/2006/relationships/slide" Target="/ppt/slides/slide84.xml"/><Relationship Id="rId4" Type="http://schemas.openxmlformats.org/officeDocument/2006/relationships/image" Target="../media/image106.png"/><Relationship Id="rId5" Type="http://schemas.openxmlformats.org/officeDocument/2006/relationships/image" Target="../media/image120.png"/><Relationship Id="rId6" Type="http://schemas.openxmlformats.org/officeDocument/2006/relationships/slide" Target="/ppt/slides/slide8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5.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6.xml"/><Relationship Id="rId3" Type="http://schemas.openxmlformats.org/officeDocument/2006/relationships/slide" Target="/ppt/slides/slide87.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1" Type="http://schemas.openxmlformats.org/officeDocument/2006/relationships/slide" Target="/ppt/slides/slide84.xml"/><Relationship Id="rId10" Type="http://schemas.openxmlformats.org/officeDocument/2006/relationships/slide" Target="/ppt/slides/slide84.xml"/><Relationship Id="rId13" Type="http://schemas.openxmlformats.org/officeDocument/2006/relationships/image" Target="../media/image114.png"/><Relationship Id="rId12" Type="http://schemas.openxmlformats.org/officeDocument/2006/relationships/slide" Target="/ppt/slides/slide84.xml"/><Relationship Id="rId1" Type="http://schemas.openxmlformats.org/officeDocument/2006/relationships/slideLayout" Target="../slideLayouts/slideLayout4.xml"/><Relationship Id="rId2" Type="http://schemas.openxmlformats.org/officeDocument/2006/relationships/notesSlide" Target="../notesSlides/notesSlide78.xml"/><Relationship Id="rId3" Type="http://schemas.openxmlformats.org/officeDocument/2006/relationships/slide" Target="/ppt/slides/slide84.xml"/><Relationship Id="rId4" Type="http://schemas.openxmlformats.org/officeDocument/2006/relationships/image" Target="../media/image107.png"/><Relationship Id="rId9" Type="http://schemas.openxmlformats.org/officeDocument/2006/relationships/image" Target="../media/image111.png"/><Relationship Id="rId5" Type="http://schemas.openxmlformats.org/officeDocument/2006/relationships/image" Target="../media/image108.png"/><Relationship Id="rId6" Type="http://schemas.openxmlformats.org/officeDocument/2006/relationships/image" Target="../media/image109.png"/><Relationship Id="rId7" Type="http://schemas.openxmlformats.org/officeDocument/2006/relationships/image" Target="../media/image112.png"/><Relationship Id="rId8" Type="http://schemas.openxmlformats.org/officeDocument/2006/relationships/image" Target="../media/image113.png"/></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9.xml"/><Relationship Id="rId3" Type="http://schemas.openxmlformats.org/officeDocument/2006/relationships/image" Target="../media/image12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xml"/><Relationship Id="rId3" Type="http://schemas.openxmlformats.org/officeDocument/2006/relationships/image" Target="../media/image44.png"/><Relationship Id="rId4" Type="http://schemas.openxmlformats.org/officeDocument/2006/relationships/image" Target="../media/image6.png"/><Relationship Id="rId5" Type="http://schemas.openxmlformats.org/officeDocument/2006/relationships/image" Target="../media/image5.png"/><Relationship Id="rId6" Type="http://schemas.openxmlformats.org/officeDocument/2006/relationships/image" Target="../media/image37.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 Id="rId3" Type="http://schemas.openxmlformats.org/officeDocument/2006/relationships/slide" Target="/ppt/slides/slide88.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1.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2.xml"/><Relationship Id="rId3" Type="http://schemas.openxmlformats.org/officeDocument/2006/relationships/image" Target="../media/image126.png"/></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83.xml"/><Relationship Id="rId3" Type="http://schemas.openxmlformats.org/officeDocument/2006/relationships/image" Target="../media/image20.png"/><Relationship Id="rId4" Type="http://schemas.openxmlformats.org/officeDocument/2006/relationships/image" Target="../media/image2.png"/><Relationship Id="rId5" Type="http://schemas.openxmlformats.org/officeDocument/2006/relationships/hyperlink" Target="https://github.com/leonardopesce/Online-Learning-Application-2023" TargetMode="External"/><Relationship Id="rId6" Type="http://schemas.openxmlformats.org/officeDocument/2006/relationships/image" Target="../media/image3.png"/><Relationship Id="rId7" Type="http://schemas.openxmlformats.org/officeDocument/2006/relationships/image" Target="../media/image123.jpg"/><Relationship Id="rId8" Type="http://schemas.openxmlformats.org/officeDocument/2006/relationships/image" Target="../media/image117.jpg"/></Relationships>
</file>

<file path=ppt/slides/_rels/slide84.xml.rels><?xml version="1.0" encoding="UTF-8" standalone="yes"?><Relationships xmlns="http://schemas.openxmlformats.org/package/2006/relationships"><Relationship Id="rId11" Type="http://schemas.openxmlformats.org/officeDocument/2006/relationships/slide" Target="/ppt/slides/slide73.xml"/><Relationship Id="rId10" Type="http://schemas.openxmlformats.org/officeDocument/2006/relationships/slide" Target="/ppt/slides/slide70.xml"/><Relationship Id="rId12" Type="http://schemas.openxmlformats.org/officeDocument/2006/relationships/slide" Target="/ppt/slides/slide78.xml"/><Relationship Id="rId1" Type="http://schemas.openxmlformats.org/officeDocument/2006/relationships/slideLayout" Target="../slideLayouts/slideLayout4.xml"/><Relationship Id="rId2" Type="http://schemas.openxmlformats.org/officeDocument/2006/relationships/notesSlide" Target="../notesSlides/notesSlide84.xml"/><Relationship Id="rId3" Type="http://schemas.openxmlformats.org/officeDocument/2006/relationships/hyperlink" Target="https://arxiv.org/pdf/0912.3995.pdf" TargetMode="External"/><Relationship Id="rId4" Type="http://schemas.openxmlformats.org/officeDocument/2006/relationships/hyperlink" Target="https://arxiv.org/pdf/0912.3995.pdf" TargetMode="External"/><Relationship Id="rId9" Type="http://schemas.openxmlformats.org/officeDocument/2006/relationships/slide" Target="/ppt/slides/slide24.xml"/><Relationship Id="rId5" Type="http://schemas.openxmlformats.org/officeDocument/2006/relationships/hyperlink" Target="https://arxiv.org/pdf/0805.3415.pdf" TargetMode="External"/><Relationship Id="rId6" Type="http://schemas.openxmlformats.org/officeDocument/2006/relationships/hyperlink" Target="https://arxiv.org/pdf/1711.03539.pdf" TargetMode="External"/><Relationship Id="rId7" Type="http://schemas.openxmlformats.org/officeDocument/2006/relationships/hyperlink" Target="https://arxiv.org/pdf/1711.03539.pdf" TargetMode="External"/><Relationship Id="rId8" Type="http://schemas.openxmlformats.org/officeDocument/2006/relationships/hyperlink" Target="https://jeremykun.com/2013/11/08/adversarial-bandits-and-the-exp3-algorithm/" TargetMode="Externa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5.xml"/><Relationship Id="rId3" Type="http://schemas.openxmlformats.org/officeDocument/2006/relationships/slide" Target="/ppt/slides/slide10.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6.xml"/><Relationship Id="rId3" Type="http://schemas.openxmlformats.org/officeDocument/2006/relationships/image" Target="../media/image124.png"/><Relationship Id="rId4" Type="http://schemas.openxmlformats.org/officeDocument/2006/relationships/slide" Target="/ppt/slides/slide10.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7.xml"/><Relationship Id="rId3" Type="http://schemas.openxmlformats.org/officeDocument/2006/relationships/slide" Target="/ppt/slides/slide66.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8.xml"/><Relationship Id="rId3" Type="http://schemas.openxmlformats.org/officeDocument/2006/relationships/slide" Target="/ppt/slides/slide8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6.png"/><Relationship Id="rId5" Type="http://schemas.openxmlformats.org/officeDocument/2006/relationships/image" Target="../media/image37.png"/><Relationship Id="rId6"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pic>
        <p:nvPicPr>
          <p:cNvPr id="328" name="Google Shape;328;p15"/>
          <p:cNvPicPr preferRelativeResize="0"/>
          <p:nvPr/>
        </p:nvPicPr>
        <p:blipFill rotWithShape="1">
          <a:blip r:embed="rId3">
            <a:alphaModFix/>
          </a:blip>
          <a:srcRect b="14682" l="0" r="0" t="17598"/>
          <a:stretch/>
        </p:blipFill>
        <p:spPr>
          <a:xfrm>
            <a:off x="0" y="0"/>
            <a:ext cx="9144000" cy="3112294"/>
          </a:xfrm>
          <a:prstGeom prst="rect">
            <a:avLst/>
          </a:prstGeom>
          <a:noFill/>
          <a:ln>
            <a:noFill/>
          </a:ln>
        </p:spPr>
      </p:pic>
      <p:sp>
        <p:nvSpPr>
          <p:cNvPr id="329" name="Google Shape;329;p15"/>
          <p:cNvSpPr txBox="1"/>
          <p:nvPr>
            <p:ph idx="4294967295" type="ctrTitle"/>
          </p:nvPr>
        </p:nvSpPr>
        <p:spPr>
          <a:xfrm>
            <a:off x="641534" y="3112294"/>
            <a:ext cx="7772400" cy="726281"/>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i="0" lang="it" sz="2800" u="none" cap="none" strike="noStrike">
                <a:solidFill>
                  <a:schemeClr val="lt1"/>
                </a:solidFill>
                <a:latin typeface="Arial"/>
                <a:ea typeface="Arial"/>
                <a:cs typeface="Arial"/>
                <a:sym typeface="Arial"/>
              </a:rPr>
              <a:t>Titolo presentazione</a:t>
            </a:r>
            <a:br>
              <a:rPr b="1" i="0" lang="it" sz="2800" u="none" cap="none" strike="noStrike">
                <a:solidFill>
                  <a:schemeClr val="lt1"/>
                </a:solidFill>
                <a:latin typeface="Arial"/>
                <a:ea typeface="Arial"/>
                <a:cs typeface="Arial"/>
                <a:sym typeface="Arial"/>
              </a:rPr>
            </a:br>
            <a:r>
              <a:rPr b="1" i="0" lang="it" sz="2800" u="none" cap="none" strike="noStrike">
                <a:solidFill>
                  <a:schemeClr val="lt1"/>
                </a:solidFill>
                <a:latin typeface="Arial"/>
                <a:ea typeface="Arial"/>
                <a:cs typeface="Arial"/>
                <a:sym typeface="Arial"/>
              </a:rPr>
              <a:t>sottotitolo</a:t>
            </a:r>
            <a:endParaRPr b="1" i="0" sz="2800" u="none" cap="none" strike="noStrike">
              <a:solidFill>
                <a:schemeClr val="lt1"/>
              </a:solidFill>
              <a:latin typeface="Arial"/>
              <a:ea typeface="Arial"/>
              <a:cs typeface="Arial"/>
              <a:sym typeface="Arial"/>
            </a:endParaRPr>
          </a:p>
        </p:txBody>
      </p:sp>
      <p:sp>
        <p:nvSpPr>
          <p:cNvPr id="330" name="Google Shape;330;p15"/>
          <p:cNvSpPr txBox="1"/>
          <p:nvPr>
            <p:ph idx="4294967295" type="subTitle"/>
          </p:nvPr>
        </p:nvSpPr>
        <p:spPr>
          <a:xfrm>
            <a:off x="641534" y="3838575"/>
            <a:ext cx="7772400" cy="1000125"/>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2200"/>
              <a:buFont typeface="Noto Sans Symbols"/>
              <a:buNone/>
            </a:pPr>
            <a:r>
              <a:rPr b="1" i="0" lang="it" sz="2200" u="none" cap="none" strike="noStrike">
                <a:solidFill>
                  <a:schemeClr val="lt1"/>
                </a:solidFill>
                <a:latin typeface="Arial"/>
                <a:ea typeface="Arial"/>
                <a:cs typeface="Arial"/>
                <a:sym typeface="Arial"/>
              </a:rPr>
              <a:t>Milano, XX mese 20XX</a:t>
            </a:r>
            <a:endParaRPr b="1" i="0" sz="2200" u="none" cap="none" strike="noStrike">
              <a:solidFill>
                <a:schemeClr val="lt1"/>
              </a:solidFill>
              <a:latin typeface="Arial"/>
              <a:ea typeface="Arial"/>
              <a:cs typeface="Arial"/>
              <a:sym typeface="Arial"/>
            </a:endParaRPr>
          </a:p>
          <a:p>
            <a:pPr indent="0" lvl="0" marL="0" marR="0" rtl="0" algn="l">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331" name="Google Shape;331;p15"/>
          <p:cNvPicPr preferRelativeResize="0"/>
          <p:nvPr/>
        </p:nvPicPr>
        <p:blipFill rotWithShape="1">
          <a:blip r:embed="rId4">
            <a:alphaModFix/>
          </a:blip>
          <a:srcRect b="0" l="0" r="0" t="0"/>
          <a:stretch/>
        </p:blipFill>
        <p:spPr>
          <a:xfrm>
            <a:off x="3771900" y="1497491"/>
            <a:ext cx="1600200" cy="1179838"/>
          </a:xfrm>
          <a:prstGeom prst="rect">
            <a:avLst/>
          </a:prstGeom>
          <a:noFill/>
          <a:ln>
            <a:noFill/>
          </a:ln>
        </p:spPr>
      </p:pic>
      <p:sp>
        <p:nvSpPr>
          <p:cNvPr id="332" name="Google Shape;332;p15"/>
          <p:cNvSpPr/>
          <p:nvPr/>
        </p:nvSpPr>
        <p:spPr>
          <a:xfrm>
            <a:off x="0" y="2862250"/>
            <a:ext cx="9144000" cy="22692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333" name="Google Shape;333;p15"/>
          <p:cNvGrpSpPr/>
          <p:nvPr/>
        </p:nvGrpSpPr>
        <p:grpSpPr>
          <a:xfrm>
            <a:off x="47996" y="2786052"/>
            <a:ext cx="9036484" cy="134976"/>
            <a:chOff x="1218340" y="275867"/>
            <a:chExt cx="17715122" cy="567843"/>
          </a:xfrm>
        </p:grpSpPr>
        <p:cxnSp>
          <p:nvCxnSpPr>
            <p:cNvPr id="334" name="Google Shape;334;p15"/>
            <p:cNvCxnSpPr/>
            <p:nvPr/>
          </p:nvCxnSpPr>
          <p:spPr>
            <a:xfrm>
              <a:off x="12183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5" name="Google Shape;335;p15"/>
            <p:cNvCxnSpPr/>
            <p:nvPr/>
          </p:nvCxnSpPr>
          <p:spPr>
            <a:xfrm>
              <a:off x="13672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6" name="Google Shape;336;p15"/>
            <p:cNvCxnSpPr/>
            <p:nvPr/>
          </p:nvCxnSpPr>
          <p:spPr>
            <a:xfrm>
              <a:off x="15160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7" name="Google Shape;337;p15"/>
            <p:cNvCxnSpPr/>
            <p:nvPr/>
          </p:nvCxnSpPr>
          <p:spPr>
            <a:xfrm>
              <a:off x="16649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8" name="Google Shape;338;p15"/>
            <p:cNvCxnSpPr/>
            <p:nvPr/>
          </p:nvCxnSpPr>
          <p:spPr>
            <a:xfrm>
              <a:off x="18138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39" name="Google Shape;339;p15"/>
            <p:cNvCxnSpPr/>
            <p:nvPr/>
          </p:nvCxnSpPr>
          <p:spPr>
            <a:xfrm>
              <a:off x="19626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0" name="Google Shape;340;p15"/>
            <p:cNvCxnSpPr/>
            <p:nvPr/>
          </p:nvCxnSpPr>
          <p:spPr>
            <a:xfrm>
              <a:off x="21115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1" name="Google Shape;341;p15"/>
            <p:cNvCxnSpPr/>
            <p:nvPr/>
          </p:nvCxnSpPr>
          <p:spPr>
            <a:xfrm>
              <a:off x="22604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2" name="Google Shape;342;p15"/>
            <p:cNvCxnSpPr/>
            <p:nvPr/>
          </p:nvCxnSpPr>
          <p:spPr>
            <a:xfrm>
              <a:off x="24092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3" name="Google Shape;343;p15"/>
            <p:cNvCxnSpPr/>
            <p:nvPr/>
          </p:nvCxnSpPr>
          <p:spPr>
            <a:xfrm>
              <a:off x="25581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4" name="Google Shape;344;p15"/>
            <p:cNvCxnSpPr/>
            <p:nvPr/>
          </p:nvCxnSpPr>
          <p:spPr>
            <a:xfrm>
              <a:off x="27070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5" name="Google Shape;345;p15"/>
            <p:cNvCxnSpPr/>
            <p:nvPr/>
          </p:nvCxnSpPr>
          <p:spPr>
            <a:xfrm>
              <a:off x="28558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6" name="Google Shape;346;p15"/>
            <p:cNvCxnSpPr/>
            <p:nvPr/>
          </p:nvCxnSpPr>
          <p:spPr>
            <a:xfrm>
              <a:off x="30047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7" name="Google Shape;347;p15"/>
            <p:cNvCxnSpPr/>
            <p:nvPr/>
          </p:nvCxnSpPr>
          <p:spPr>
            <a:xfrm>
              <a:off x="31536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8" name="Google Shape;348;p15"/>
            <p:cNvCxnSpPr/>
            <p:nvPr/>
          </p:nvCxnSpPr>
          <p:spPr>
            <a:xfrm>
              <a:off x="33024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49" name="Google Shape;349;p15"/>
            <p:cNvCxnSpPr/>
            <p:nvPr/>
          </p:nvCxnSpPr>
          <p:spPr>
            <a:xfrm>
              <a:off x="34513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0" name="Google Shape;350;p15"/>
            <p:cNvCxnSpPr/>
            <p:nvPr/>
          </p:nvCxnSpPr>
          <p:spPr>
            <a:xfrm>
              <a:off x="36002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1" name="Google Shape;351;p15"/>
            <p:cNvCxnSpPr/>
            <p:nvPr/>
          </p:nvCxnSpPr>
          <p:spPr>
            <a:xfrm>
              <a:off x="37490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2" name="Google Shape;352;p15"/>
            <p:cNvCxnSpPr/>
            <p:nvPr/>
          </p:nvCxnSpPr>
          <p:spPr>
            <a:xfrm>
              <a:off x="38979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3" name="Google Shape;353;p15"/>
            <p:cNvCxnSpPr/>
            <p:nvPr/>
          </p:nvCxnSpPr>
          <p:spPr>
            <a:xfrm>
              <a:off x="404681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4" name="Google Shape;354;p15"/>
            <p:cNvCxnSpPr/>
            <p:nvPr/>
          </p:nvCxnSpPr>
          <p:spPr>
            <a:xfrm>
              <a:off x="419568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5" name="Google Shape;355;p15"/>
            <p:cNvCxnSpPr/>
            <p:nvPr/>
          </p:nvCxnSpPr>
          <p:spPr>
            <a:xfrm>
              <a:off x="434454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6" name="Google Shape;356;p15"/>
            <p:cNvCxnSpPr/>
            <p:nvPr/>
          </p:nvCxnSpPr>
          <p:spPr>
            <a:xfrm>
              <a:off x="449341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7" name="Google Shape;357;p15"/>
            <p:cNvCxnSpPr/>
            <p:nvPr/>
          </p:nvCxnSpPr>
          <p:spPr>
            <a:xfrm>
              <a:off x="464228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8" name="Google Shape;358;p15"/>
            <p:cNvCxnSpPr/>
            <p:nvPr/>
          </p:nvCxnSpPr>
          <p:spPr>
            <a:xfrm>
              <a:off x="479114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59" name="Google Shape;359;p15"/>
            <p:cNvCxnSpPr/>
            <p:nvPr/>
          </p:nvCxnSpPr>
          <p:spPr>
            <a:xfrm>
              <a:off x="494001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0" name="Google Shape;360;p15"/>
            <p:cNvCxnSpPr/>
            <p:nvPr/>
          </p:nvCxnSpPr>
          <p:spPr>
            <a:xfrm>
              <a:off x="508888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1" name="Google Shape;361;p15"/>
            <p:cNvCxnSpPr/>
            <p:nvPr/>
          </p:nvCxnSpPr>
          <p:spPr>
            <a:xfrm>
              <a:off x="523774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2" name="Google Shape;362;p15"/>
            <p:cNvCxnSpPr/>
            <p:nvPr/>
          </p:nvCxnSpPr>
          <p:spPr>
            <a:xfrm>
              <a:off x="538661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3" name="Google Shape;363;p15"/>
            <p:cNvCxnSpPr/>
            <p:nvPr/>
          </p:nvCxnSpPr>
          <p:spPr>
            <a:xfrm>
              <a:off x="553548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4" name="Google Shape;364;p15"/>
            <p:cNvCxnSpPr/>
            <p:nvPr/>
          </p:nvCxnSpPr>
          <p:spPr>
            <a:xfrm>
              <a:off x="568435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5" name="Google Shape;365;p15"/>
            <p:cNvCxnSpPr/>
            <p:nvPr/>
          </p:nvCxnSpPr>
          <p:spPr>
            <a:xfrm>
              <a:off x="583321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6" name="Google Shape;366;p15"/>
            <p:cNvCxnSpPr/>
            <p:nvPr/>
          </p:nvCxnSpPr>
          <p:spPr>
            <a:xfrm>
              <a:off x="598208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7" name="Google Shape;367;p15"/>
            <p:cNvCxnSpPr/>
            <p:nvPr/>
          </p:nvCxnSpPr>
          <p:spPr>
            <a:xfrm>
              <a:off x="613095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8" name="Google Shape;368;p15"/>
            <p:cNvCxnSpPr/>
            <p:nvPr/>
          </p:nvCxnSpPr>
          <p:spPr>
            <a:xfrm>
              <a:off x="627981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69" name="Google Shape;369;p15"/>
            <p:cNvCxnSpPr/>
            <p:nvPr/>
          </p:nvCxnSpPr>
          <p:spPr>
            <a:xfrm>
              <a:off x="642868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0" name="Google Shape;370;p15"/>
            <p:cNvCxnSpPr/>
            <p:nvPr/>
          </p:nvCxnSpPr>
          <p:spPr>
            <a:xfrm>
              <a:off x="657755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1" name="Google Shape;371;p15"/>
            <p:cNvCxnSpPr/>
            <p:nvPr/>
          </p:nvCxnSpPr>
          <p:spPr>
            <a:xfrm>
              <a:off x="672641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2" name="Google Shape;372;p15"/>
            <p:cNvCxnSpPr/>
            <p:nvPr/>
          </p:nvCxnSpPr>
          <p:spPr>
            <a:xfrm>
              <a:off x="687528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3" name="Google Shape;373;p15"/>
            <p:cNvCxnSpPr/>
            <p:nvPr/>
          </p:nvCxnSpPr>
          <p:spPr>
            <a:xfrm>
              <a:off x="702415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4" name="Google Shape;374;p15"/>
            <p:cNvCxnSpPr/>
            <p:nvPr/>
          </p:nvCxnSpPr>
          <p:spPr>
            <a:xfrm>
              <a:off x="717302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5" name="Google Shape;375;p15"/>
            <p:cNvCxnSpPr/>
            <p:nvPr/>
          </p:nvCxnSpPr>
          <p:spPr>
            <a:xfrm>
              <a:off x="732188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6" name="Google Shape;376;p15"/>
            <p:cNvCxnSpPr/>
            <p:nvPr/>
          </p:nvCxnSpPr>
          <p:spPr>
            <a:xfrm>
              <a:off x="747075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7" name="Google Shape;377;p15"/>
            <p:cNvCxnSpPr/>
            <p:nvPr/>
          </p:nvCxnSpPr>
          <p:spPr>
            <a:xfrm>
              <a:off x="761962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8" name="Google Shape;378;p15"/>
            <p:cNvCxnSpPr/>
            <p:nvPr/>
          </p:nvCxnSpPr>
          <p:spPr>
            <a:xfrm>
              <a:off x="776848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79" name="Google Shape;379;p15"/>
            <p:cNvCxnSpPr/>
            <p:nvPr/>
          </p:nvCxnSpPr>
          <p:spPr>
            <a:xfrm>
              <a:off x="791735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0" name="Google Shape;380;p15"/>
            <p:cNvCxnSpPr/>
            <p:nvPr/>
          </p:nvCxnSpPr>
          <p:spPr>
            <a:xfrm>
              <a:off x="806622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1" name="Google Shape;381;p15"/>
            <p:cNvCxnSpPr/>
            <p:nvPr/>
          </p:nvCxnSpPr>
          <p:spPr>
            <a:xfrm>
              <a:off x="821508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2" name="Google Shape;382;p15"/>
            <p:cNvCxnSpPr/>
            <p:nvPr/>
          </p:nvCxnSpPr>
          <p:spPr>
            <a:xfrm>
              <a:off x="836395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3" name="Google Shape;383;p15"/>
            <p:cNvCxnSpPr/>
            <p:nvPr/>
          </p:nvCxnSpPr>
          <p:spPr>
            <a:xfrm>
              <a:off x="851282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4" name="Google Shape;384;p15"/>
            <p:cNvCxnSpPr/>
            <p:nvPr/>
          </p:nvCxnSpPr>
          <p:spPr>
            <a:xfrm>
              <a:off x="866169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5" name="Google Shape;385;p15"/>
            <p:cNvCxnSpPr/>
            <p:nvPr/>
          </p:nvCxnSpPr>
          <p:spPr>
            <a:xfrm>
              <a:off x="881055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6" name="Google Shape;386;p15"/>
            <p:cNvCxnSpPr/>
            <p:nvPr/>
          </p:nvCxnSpPr>
          <p:spPr>
            <a:xfrm>
              <a:off x="895942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7" name="Google Shape;387;p15"/>
            <p:cNvCxnSpPr/>
            <p:nvPr/>
          </p:nvCxnSpPr>
          <p:spPr>
            <a:xfrm>
              <a:off x="910829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8" name="Google Shape;388;p15"/>
            <p:cNvCxnSpPr/>
            <p:nvPr/>
          </p:nvCxnSpPr>
          <p:spPr>
            <a:xfrm>
              <a:off x="925715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89" name="Google Shape;389;p15"/>
            <p:cNvCxnSpPr/>
            <p:nvPr/>
          </p:nvCxnSpPr>
          <p:spPr>
            <a:xfrm>
              <a:off x="940602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0" name="Google Shape;390;p15"/>
            <p:cNvCxnSpPr/>
            <p:nvPr/>
          </p:nvCxnSpPr>
          <p:spPr>
            <a:xfrm>
              <a:off x="955489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1" name="Google Shape;391;p15"/>
            <p:cNvCxnSpPr/>
            <p:nvPr/>
          </p:nvCxnSpPr>
          <p:spPr>
            <a:xfrm>
              <a:off x="970375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2" name="Google Shape;392;p15"/>
            <p:cNvCxnSpPr/>
            <p:nvPr/>
          </p:nvCxnSpPr>
          <p:spPr>
            <a:xfrm>
              <a:off x="985262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3" name="Google Shape;393;p15"/>
            <p:cNvCxnSpPr/>
            <p:nvPr/>
          </p:nvCxnSpPr>
          <p:spPr>
            <a:xfrm>
              <a:off x="1000149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4" name="Google Shape;394;p15"/>
            <p:cNvCxnSpPr/>
            <p:nvPr/>
          </p:nvCxnSpPr>
          <p:spPr>
            <a:xfrm>
              <a:off x="1015036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5" name="Google Shape;395;p15"/>
            <p:cNvCxnSpPr/>
            <p:nvPr/>
          </p:nvCxnSpPr>
          <p:spPr>
            <a:xfrm>
              <a:off x="1029922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6" name="Google Shape;396;p15"/>
            <p:cNvCxnSpPr/>
            <p:nvPr/>
          </p:nvCxnSpPr>
          <p:spPr>
            <a:xfrm>
              <a:off x="1044809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7" name="Google Shape;397;p15"/>
            <p:cNvCxnSpPr/>
            <p:nvPr/>
          </p:nvCxnSpPr>
          <p:spPr>
            <a:xfrm>
              <a:off x="1059696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8" name="Google Shape;398;p15"/>
            <p:cNvCxnSpPr/>
            <p:nvPr/>
          </p:nvCxnSpPr>
          <p:spPr>
            <a:xfrm>
              <a:off x="1074582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399" name="Google Shape;399;p15"/>
            <p:cNvCxnSpPr/>
            <p:nvPr/>
          </p:nvCxnSpPr>
          <p:spPr>
            <a:xfrm>
              <a:off x="1089469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0" name="Google Shape;400;p15"/>
            <p:cNvCxnSpPr/>
            <p:nvPr/>
          </p:nvCxnSpPr>
          <p:spPr>
            <a:xfrm>
              <a:off x="1104356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1" name="Google Shape;401;p15"/>
            <p:cNvCxnSpPr/>
            <p:nvPr/>
          </p:nvCxnSpPr>
          <p:spPr>
            <a:xfrm>
              <a:off x="1119242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2" name="Google Shape;402;p15"/>
            <p:cNvCxnSpPr/>
            <p:nvPr/>
          </p:nvCxnSpPr>
          <p:spPr>
            <a:xfrm>
              <a:off x="1134129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3" name="Google Shape;403;p15"/>
            <p:cNvCxnSpPr/>
            <p:nvPr/>
          </p:nvCxnSpPr>
          <p:spPr>
            <a:xfrm>
              <a:off x="1149016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4" name="Google Shape;404;p15"/>
            <p:cNvCxnSpPr/>
            <p:nvPr/>
          </p:nvCxnSpPr>
          <p:spPr>
            <a:xfrm>
              <a:off x="1163903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5" name="Google Shape;405;p15"/>
            <p:cNvCxnSpPr/>
            <p:nvPr/>
          </p:nvCxnSpPr>
          <p:spPr>
            <a:xfrm>
              <a:off x="1178789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6" name="Google Shape;406;p15"/>
            <p:cNvCxnSpPr/>
            <p:nvPr/>
          </p:nvCxnSpPr>
          <p:spPr>
            <a:xfrm>
              <a:off x="1193676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7" name="Google Shape;407;p15"/>
            <p:cNvCxnSpPr/>
            <p:nvPr/>
          </p:nvCxnSpPr>
          <p:spPr>
            <a:xfrm>
              <a:off x="1208563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8" name="Google Shape;408;p15"/>
            <p:cNvCxnSpPr/>
            <p:nvPr/>
          </p:nvCxnSpPr>
          <p:spPr>
            <a:xfrm>
              <a:off x="1223449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09" name="Google Shape;409;p15"/>
            <p:cNvCxnSpPr/>
            <p:nvPr/>
          </p:nvCxnSpPr>
          <p:spPr>
            <a:xfrm>
              <a:off x="1238336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0" name="Google Shape;410;p15"/>
            <p:cNvCxnSpPr/>
            <p:nvPr/>
          </p:nvCxnSpPr>
          <p:spPr>
            <a:xfrm>
              <a:off x="1253223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1" name="Google Shape;411;p15"/>
            <p:cNvCxnSpPr/>
            <p:nvPr/>
          </p:nvCxnSpPr>
          <p:spPr>
            <a:xfrm>
              <a:off x="1268109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2" name="Google Shape;412;p15"/>
            <p:cNvCxnSpPr/>
            <p:nvPr/>
          </p:nvCxnSpPr>
          <p:spPr>
            <a:xfrm>
              <a:off x="1282996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3" name="Google Shape;413;p15"/>
            <p:cNvCxnSpPr/>
            <p:nvPr/>
          </p:nvCxnSpPr>
          <p:spPr>
            <a:xfrm>
              <a:off x="1297883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4" name="Google Shape;414;p15"/>
            <p:cNvCxnSpPr/>
            <p:nvPr/>
          </p:nvCxnSpPr>
          <p:spPr>
            <a:xfrm>
              <a:off x="1312770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5" name="Google Shape;415;p15"/>
            <p:cNvCxnSpPr/>
            <p:nvPr/>
          </p:nvCxnSpPr>
          <p:spPr>
            <a:xfrm>
              <a:off x="1327656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6" name="Google Shape;416;p15"/>
            <p:cNvCxnSpPr/>
            <p:nvPr/>
          </p:nvCxnSpPr>
          <p:spPr>
            <a:xfrm>
              <a:off x="1342543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7" name="Google Shape;417;p15"/>
            <p:cNvCxnSpPr/>
            <p:nvPr/>
          </p:nvCxnSpPr>
          <p:spPr>
            <a:xfrm>
              <a:off x="1357430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8" name="Google Shape;418;p15"/>
            <p:cNvCxnSpPr/>
            <p:nvPr/>
          </p:nvCxnSpPr>
          <p:spPr>
            <a:xfrm>
              <a:off x="1372316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19" name="Google Shape;419;p15"/>
            <p:cNvCxnSpPr/>
            <p:nvPr/>
          </p:nvCxnSpPr>
          <p:spPr>
            <a:xfrm>
              <a:off x="1387203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0" name="Google Shape;420;p15"/>
            <p:cNvCxnSpPr/>
            <p:nvPr/>
          </p:nvCxnSpPr>
          <p:spPr>
            <a:xfrm>
              <a:off x="1402090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1" name="Google Shape;421;p15"/>
            <p:cNvCxnSpPr/>
            <p:nvPr/>
          </p:nvCxnSpPr>
          <p:spPr>
            <a:xfrm>
              <a:off x="1416976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2" name="Google Shape;422;p15"/>
            <p:cNvCxnSpPr/>
            <p:nvPr/>
          </p:nvCxnSpPr>
          <p:spPr>
            <a:xfrm>
              <a:off x="1431863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3" name="Google Shape;423;p15"/>
            <p:cNvCxnSpPr/>
            <p:nvPr/>
          </p:nvCxnSpPr>
          <p:spPr>
            <a:xfrm>
              <a:off x="1446750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4" name="Google Shape;424;p15"/>
            <p:cNvCxnSpPr/>
            <p:nvPr/>
          </p:nvCxnSpPr>
          <p:spPr>
            <a:xfrm>
              <a:off x="1461637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5" name="Google Shape;425;p15"/>
            <p:cNvCxnSpPr/>
            <p:nvPr/>
          </p:nvCxnSpPr>
          <p:spPr>
            <a:xfrm>
              <a:off x="1476523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6" name="Google Shape;426;p15"/>
            <p:cNvCxnSpPr/>
            <p:nvPr/>
          </p:nvCxnSpPr>
          <p:spPr>
            <a:xfrm>
              <a:off x="1491410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7" name="Google Shape;427;p15"/>
            <p:cNvCxnSpPr/>
            <p:nvPr/>
          </p:nvCxnSpPr>
          <p:spPr>
            <a:xfrm>
              <a:off x="1506297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8" name="Google Shape;428;p15"/>
            <p:cNvCxnSpPr/>
            <p:nvPr/>
          </p:nvCxnSpPr>
          <p:spPr>
            <a:xfrm>
              <a:off x="1521183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29" name="Google Shape;429;p15"/>
            <p:cNvCxnSpPr/>
            <p:nvPr/>
          </p:nvCxnSpPr>
          <p:spPr>
            <a:xfrm>
              <a:off x="1536070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0" name="Google Shape;430;p15"/>
            <p:cNvCxnSpPr/>
            <p:nvPr/>
          </p:nvCxnSpPr>
          <p:spPr>
            <a:xfrm>
              <a:off x="1550957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1" name="Google Shape;431;p15"/>
            <p:cNvCxnSpPr/>
            <p:nvPr/>
          </p:nvCxnSpPr>
          <p:spPr>
            <a:xfrm>
              <a:off x="1565843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2" name="Google Shape;432;p15"/>
            <p:cNvCxnSpPr/>
            <p:nvPr/>
          </p:nvCxnSpPr>
          <p:spPr>
            <a:xfrm>
              <a:off x="1580730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3" name="Google Shape;433;p15"/>
            <p:cNvCxnSpPr/>
            <p:nvPr/>
          </p:nvCxnSpPr>
          <p:spPr>
            <a:xfrm>
              <a:off x="1595617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4" name="Google Shape;434;p15"/>
            <p:cNvCxnSpPr/>
            <p:nvPr/>
          </p:nvCxnSpPr>
          <p:spPr>
            <a:xfrm>
              <a:off x="1610504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5" name="Google Shape;435;p15"/>
            <p:cNvCxnSpPr/>
            <p:nvPr/>
          </p:nvCxnSpPr>
          <p:spPr>
            <a:xfrm>
              <a:off x="1625390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6" name="Google Shape;436;p15"/>
            <p:cNvCxnSpPr/>
            <p:nvPr/>
          </p:nvCxnSpPr>
          <p:spPr>
            <a:xfrm>
              <a:off x="1640277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7" name="Google Shape;437;p15"/>
            <p:cNvCxnSpPr/>
            <p:nvPr/>
          </p:nvCxnSpPr>
          <p:spPr>
            <a:xfrm>
              <a:off x="1655164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8" name="Google Shape;438;p15"/>
            <p:cNvCxnSpPr/>
            <p:nvPr/>
          </p:nvCxnSpPr>
          <p:spPr>
            <a:xfrm>
              <a:off x="1670050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39" name="Google Shape;439;p15"/>
            <p:cNvCxnSpPr/>
            <p:nvPr/>
          </p:nvCxnSpPr>
          <p:spPr>
            <a:xfrm>
              <a:off x="1684937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0" name="Google Shape;440;p15"/>
            <p:cNvCxnSpPr/>
            <p:nvPr/>
          </p:nvCxnSpPr>
          <p:spPr>
            <a:xfrm>
              <a:off x="1699824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1" name="Google Shape;441;p15"/>
            <p:cNvCxnSpPr/>
            <p:nvPr/>
          </p:nvCxnSpPr>
          <p:spPr>
            <a:xfrm>
              <a:off x="1714710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2" name="Google Shape;442;p15"/>
            <p:cNvCxnSpPr/>
            <p:nvPr/>
          </p:nvCxnSpPr>
          <p:spPr>
            <a:xfrm>
              <a:off x="1729597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3" name="Google Shape;443;p15"/>
            <p:cNvCxnSpPr/>
            <p:nvPr/>
          </p:nvCxnSpPr>
          <p:spPr>
            <a:xfrm>
              <a:off x="17444843"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4" name="Google Shape;444;p15"/>
            <p:cNvCxnSpPr/>
            <p:nvPr/>
          </p:nvCxnSpPr>
          <p:spPr>
            <a:xfrm>
              <a:off x="17593710"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5" name="Google Shape;445;p15"/>
            <p:cNvCxnSpPr/>
            <p:nvPr/>
          </p:nvCxnSpPr>
          <p:spPr>
            <a:xfrm>
              <a:off x="17742577"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6" name="Google Shape;446;p15"/>
            <p:cNvCxnSpPr/>
            <p:nvPr/>
          </p:nvCxnSpPr>
          <p:spPr>
            <a:xfrm>
              <a:off x="17891444"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7" name="Google Shape;447;p15"/>
            <p:cNvCxnSpPr/>
            <p:nvPr/>
          </p:nvCxnSpPr>
          <p:spPr>
            <a:xfrm>
              <a:off x="18040311"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8" name="Google Shape;448;p15"/>
            <p:cNvCxnSpPr/>
            <p:nvPr/>
          </p:nvCxnSpPr>
          <p:spPr>
            <a:xfrm>
              <a:off x="18189178"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49" name="Google Shape;449;p15"/>
            <p:cNvCxnSpPr/>
            <p:nvPr/>
          </p:nvCxnSpPr>
          <p:spPr>
            <a:xfrm>
              <a:off x="18338045"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0" name="Google Shape;450;p15"/>
            <p:cNvCxnSpPr/>
            <p:nvPr/>
          </p:nvCxnSpPr>
          <p:spPr>
            <a:xfrm>
              <a:off x="18486912"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1" name="Google Shape;451;p15"/>
            <p:cNvCxnSpPr/>
            <p:nvPr/>
          </p:nvCxnSpPr>
          <p:spPr>
            <a:xfrm>
              <a:off x="18635779"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2" name="Google Shape;452;p15"/>
            <p:cNvCxnSpPr/>
            <p:nvPr/>
          </p:nvCxnSpPr>
          <p:spPr>
            <a:xfrm>
              <a:off x="18784646" y="275867"/>
              <a:ext cx="0" cy="567843"/>
            </a:xfrm>
            <a:prstGeom prst="straightConnector1">
              <a:avLst/>
            </a:prstGeom>
            <a:noFill/>
            <a:ln cap="flat" cmpd="sng" w="12700">
              <a:solidFill>
                <a:schemeClr val="lt1"/>
              </a:solidFill>
              <a:prstDash val="solid"/>
              <a:round/>
              <a:headEnd len="sm" w="sm" type="none"/>
              <a:tailEnd len="sm" w="sm" type="none"/>
            </a:ln>
          </p:spPr>
        </p:cxnSp>
        <p:cxnSp>
          <p:nvCxnSpPr>
            <p:cNvPr id="453" name="Google Shape;453;p15"/>
            <p:cNvCxnSpPr/>
            <p:nvPr/>
          </p:nvCxnSpPr>
          <p:spPr>
            <a:xfrm>
              <a:off x="18933462" y="275867"/>
              <a:ext cx="0" cy="567843"/>
            </a:xfrm>
            <a:prstGeom prst="straightConnector1">
              <a:avLst/>
            </a:prstGeom>
            <a:noFill/>
            <a:ln cap="flat" cmpd="sng" w="12700">
              <a:solidFill>
                <a:schemeClr val="lt1"/>
              </a:solidFill>
              <a:prstDash val="solid"/>
              <a:round/>
              <a:headEnd len="sm" w="sm" type="none"/>
              <a:tailEnd len="sm" w="sm" type="none"/>
            </a:ln>
          </p:spPr>
        </p:cxnSp>
      </p:grpSp>
      <p:sp>
        <p:nvSpPr>
          <p:cNvPr id="454" name="Google Shape;454;p15"/>
          <p:cNvSpPr txBox="1"/>
          <p:nvPr/>
        </p:nvSpPr>
        <p:spPr>
          <a:xfrm>
            <a:off x="641525" y="3188501"/>
            <a:ext cx="7772400" cy="1000200"/>
          </a:xfrm>
          <a:prstGeom prst="rect">
            <a:avLst/>
          </a:prstGeom>
          <a:noFill/>
          <a:ln>
            <a:noFill/>
          </a:ln>
        </p:spPr>
        <p:txBody>
          <a:bodyPr anchorCtr="0" anchor="t" bIns="45700" lIns="91425" spcFirstLastPara="1" rIns="91425" wrap="square" tIns="45700">
            <a:noAutofit/>
          </a:bodyPr>
          <a:lstStyle/>
          <a:p>
            <a:pPr indent="0" lvl="0" marL="0" marR="0" rtl="0" algn="l">
              <a:lnSpc>
                <a:spcPct val="80000"/>
              </a:lnSpc>
              <a:spcBef>
                <a:spcPts val="0"/>
              </a:spcBef>
              <a:spcAft>
                <a:spcPts val="0"/>
              </a:spcAft>
              <a:buClr>
                <a:schemeClr val="lt1"/>
              </a:buClr>
              <a:buSzPts val="3330"/>
              <a:buFont typeface="Arial"/>
              <a:buNone/>
            </a:pPr>
            <a:r>
              <a:rPr b="1" lang="it" sz="3730">
                <a:solidFill>
                  <a:schemeClr val="lt1"/>
                </a:solidFill>
              </a:rPr>
              <a:t>Online </a:t>
            </a:r>
            <a:r>
              <a:rPr b="1" lang="it" sz="3730">
                <a:solidFill>
                  <a:schemeClr val="lt1"/>
                </a:solidFill>
              </a:rPr>
              <a:t>Learning Applications</a:t>
            </a:r>
            <a:endParaRPr b="1" sz="3730">
              <a:solidFill>
                <a:schemeClr val="lt1"/>
              </a:solidFill>
            </a:endParaRPr>
          </a:p>
          <a:p>
            <a:pPr indent="0" lvl="0" marL="0" marR="0" rtl="0" algn="l">
              <a:lnSpc>
                <a:spcPct val="115000"/>
              </a:lnSpc>
              <a:spcBef>
                <a:spcPts val="0"/>
              </a:spcBef>
              <a:spcAft>
                <a:spcPts val="0"/>
              </a:spcAft>
              <a:buClr>
                <a:schemeClr val="lt1"/>
              </a:buClr>
              <a:buSzPts val="3330"/>
              <a:buFont typeface="Arial"/>
              <a:buNone/>
            </a:pPr>
            <a:r>
              <a:rPr b="1" lang="it" sz="1879">
                <a:solidFill>
                  <a:schemeClr val="lt1"/>
                </a:solidFill>
              </a:rPr>
              <a:t>Pricing and Advertising</a:t>
            </a:r>
            <a:endParaRPr b="1" sz="1879">
              <a:solidFill>
                <a:schemeClr val="lt1"/>
              </a:solidFill>
            </a:endParaRPr>
          </a:p>
          <a:p>
            <a:pPr indent="0" lvl="0" marL="0" marR="0" rtl="0" algn="l">
              <a:lnSpc>
                <a:spcPct val="115000"/>
              </a:lnSpc>
              <a:spcBef>
                <a:spcPts val="0"/>
              </a:spcBef>
              <a:spcAft>
                <a:spcPts val="0"/>
              </a:spcAft>
              <a:buClr>
                <a:schemeClr val="lt1"/>
              </a:buClr>
              <a:buSzPts val="3330"/>
              <a:buFont typeface="Arial"/>
              <a:buNone/>
            </a:pPr>
            <a:r>
              <a:rPr b="1" lang="it" sz="1279">
                <a:solidFill>
                  <a:schemeClr val="lt1"/>
                </a:solidFill>
              </a:rPr>
              <a:t>A.Y. 2022-2023</a:t>
            </a:r>
            <a:endParaRPr b="1" sz="1279">
              <a:solidFill>
                <a:schemeClr val="lt1"/>
              </a:solidFill>
            </a:endParaRPr>
          </a:p>
        </p:txBody>
      </p:sp>
      <p:cxnSp>
        <p:nvCxnSpPr>
          <p:cNvPr id="455" name="Google Shape;455;p15"/>
          <p:cNvCxnSpPr/>
          <p:nvPr/>
        </p:nvCxnSpPr>
        <p:spPr>
          <a:xfrm>
            <a:off x="67038" y="4987006"/>
            <a:ext cx="252600" cy="0"/>
          </a:xfrm>
          <a:prstGeom prst="straightConnector1">
            <a:avLst/>
          </a:prstGeom>
          <a:noFill/>
          <a:ln cap="flat" cmpd="sng" w="9525">
            <a:solidFill>
              <a:schemeClr val="lt1"/>
            </a:solidFill>
            <a:prstDash val="solid"/>
            <a:round/>
            <a:headEnd len="med" w="med" type="none"/>
            <a:tailEnd len="med" w="med" type="none"/>
          </a:ln>
        </p:spPr>
      </p:cxnSp>
      <p:sp>
        <p:nvSpPr>
          <p:cNvPr id="456" name="Google Shape;456;p15"/>
          <p:cNvSpPr txBox="1"/>
          <p:nvPr/>
        </p:nvSpPr>
        <p:spPr>
          <a:xfrm>
            <a:off x="420850" y="4792900"/>
            <a:ext cx="58908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Professors Castiglioni Matteo, Gatti Nicola, Bernasconi de Luca Martino</a:t>
            </a:r>
            <a:endParaRPr sz="1300">
              <a:solidFill>
                <a:schemeClr val="lt1"/>
              </a:solidFill>
            </a:endParaRPr>
          </a:p>
        </p:txBody>
      </p:sp>
      <p:cxnSp>
        <p:nvCxnSpPr>
          <p:cNvPr id="457" name="Google Shape;457;p15"/>
          <p:cNvCxnSpPr/>
          <p:nvPr/>
        </p:nvCxnSpPr>
        <p:spPr>
          <a:xfrm>
            <a:off x="5953125" y="4987000"/>
            <a:ext cx="3127800" cy="0"/>
          </a:xfrm>
          <a:prstGeom prst="straightConnector1">
            <a:avLst/>
          </a:prstGeom>
          <a:noFill/>
          <a:ln cap="flat" cmpd="sng" w="9525">
            <a:solidFill>
              <a:schemeClr val="lt1"/>
            </a:solidFill>
            <a:prstDash val="solid"/>
            <a:round/>
            <a:headEnd len="med" w="med" type="none"/>
            <a:tailEnd len="med" w="med" type="none"/>
          </a:ln>
        </p:spPr>
      </p:cxnSp>
      <p:sp>
        <p:nvSpPr>
          <p:cNvPr id="458" name="Google Shape;458;p15"/>
          <p:cNvSpPr txBox="1"/>
          <p:nvPr/>
        </p:nvSpPr>
        <p:spPr>
          <a:xfrm>
            <a:off x="4515050" y="1999425"/>
            <a:ext cx="4262700" cy="400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9" name="Shape 769"/>
        <p:cNvGrpSpPr/>
        <p:nvPr/>
      </p:nvGrpSpPr>
      <p:grpSpPr>
        <a:xfrm>
          <a:off x="0" y="0"/>
          <a:ext cx="0" cy="0"/>
          <a:chOff x="0" y="0"/>
          <a:chExt cx="0" cy="0"/>
        </a:xfrm>
      </p:grpSpPr>
      <p:pic>
        <p:nvPicPr>
          <p:cNvPr id="770" name="Google Shape;770;p24"/>
          <p:cNvPicPr preferRelativeResize="0"/>
          <p:nvPr/>
        </p:nvPicPr>
        <p:blipFill rotWithShape="1">
          <a:blip r:embed="rId3">
            <a:alphaModFix/>
          </a:blip>
          <a:srcRect b="2066" l="842" r="0" t="0"/>
          <a:stretch/>
        </p:blipFill>
        <p:spPr>
          <a:xfrm>
            <a:off x="3796796" y="1300800"/>
            <a:ext cx="5094954" cy="2520000"/>
          </a:xfrm>
          <a:prstGeom prst="rect">
            <a:avLst/>
          </a:prstGeom>
          <a:noFill/>
          <a:ln>
            <a:noFill/>
          </a:ln>
        </p:spPr>
      </p:pic>
      <p:sp>
        <p:nvSpPr>
          <p:cNvPr id="771" name="Google Shape;771;p24"/>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Users' classes - Technicalities</a:t>
            </a:r>
            <a:endParaRPr sz="1900"/>
          </a:p>
        </p:txBody>
      </p:sp>
      <p:pic>
        <p:nvPicPr>
          <p:cNvPr id="772" name="Google Shape;772;p24"/>
          <p:cNvPicPr preferRelativeResize="0"/>
          <p:nvPr/>
        </p:nvPicPr>
        <p:blipFill>
          <a:blip r:embed="rId4">
            <a:alphaModFix/>
          </a:blip>
          <a:stretch>
            <a:fillRect/>
          </a:stretch>
        </p:blipFill>
        <p:spPr>
          <a:xfrm>
            <a:off x="140846" y="1301575"/>
            <a:ext cx="3361050" cy="2520000"/>
          </a:xfrm>
          <a:prstGeom prst="rect">
            <a:avLst/>
          </a:prstGeom>
          <a:noFill/>
          <a:ln>
            <a:noFill/>
          </a:ln>
        </p:spPr>
      </p:pic>
      <p:sp>
        <p:nvSpPr>
          <p:cNvPr id="773" name="Google Shape;773;p24"/>
          <p:cNvSpPr txBox="1"/>
          <p:nvPr/>
        </p:nvSpPr>
        <p:spPr>
          <a:xfrm>
            <a:off x="124050" y="3975400"/>
            <a:ext cx="34800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100" u="sng">
                <a:solidFill>
                  <a:schemeClr val="hlink"/>
                </a:solidFill>
                <a:hlinkClick action="ppaction://hlinksldjump" r:id="rId5"/>
              </a:rPr>
              <a:t>[A1] Conversion probabilities for the three classes</a:t>
            </a:r>
            <a:endParaRPr sz="1100"/>
          </a:p>
        </p:txBody>
      </p:sp>
      <p:sp>
        <p:nvSpPr>
          <p:cNvPr id="774" name="Google Shape;774;p24"/>
          <p:cNvSpPr txBox="1"/>
          <p:nvPr/>
        </p:nvSpPr>
        <p:spPr>
          <a:xfrm>
            <a:off x="4467450" y="3975400"/>
            <a:ext cx="3480000" cy="439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it" sz="1100" u="sng">
                <a:solidFill>
                  <a:schemeClr val="hlink"/>
                </a:solidFill>
                <a:hlinkClick action="ppaction://hlinksldjump" r:id="rId6"/>
              </a:rPr>
              <a:t>[A2] Clicks and cumulative daily costs curves</a:t>
            </a:r>
            <a:endParaRPr sz="110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78" name="Shape 778"/>
        <p:cNvGrpSpPr/>
        <p:nvPr/>
      </p:nvGrpSpPr>
      <p:grpSpPr>
        <a:xfrm>
          <a:off x="0" y="0"/>
          <a:ext cx="0" cy="0"/>
          <a:chOff x="0" y="0"/>
          <a:chExt cx="0" cy="0"/>
        </a:xfrm>
      </p:grpSpPr>
      <p:sp>
        <p:nvSpPr>
          <p:cNvPr id="779" name="Google Shape;779;p25"/>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Users' classes - Technicalities cont.</a:t>
            </a:r>
            <a:endParaRPr sz="1900"/>
          </a:p>
        </p:txBody>
      </p:sp>
      <p:pic>
        <p:nvPicPr>
          <p:cNvPr id="780" name="Google Shape;780;p25"/>
          <p:cNvPicPr preferRelativeResize="0"/>
          <p:nvPr/>
        </p:nvPicPr>
        <p:blipFill>
          <a:blip r:embed="rId3">
            <a:alphaModFix/>
          </a:blip>
          <a:stretch>
            <a:fillRect/>
          </a:stretch>
        </p:blipFill>
        <p:spPr>
          <a:xfrm>
            <a:off x="142425" y="1514449"/>
            <a:ext cx="2162660" cy="2114601"/>
          </a:xfrm>
          <a:prstGeom prst="rect">
            <a:avLst/>
          </a:prstGeom>
          <a:noFill/>
          <a:ln>
            <a:noFill/>
          </a:ln>
        </p:spPr>
      </p:pic>
      <p:pic>
        <p:nvPicPr>
          <p:cNvPr id="781" name="Google Shape;781;p25"/>
          <p:cNvPicPr preferRelativeResize="0"/>
          <p:nvPr/>
        </p:nvPicPr>
        <p:blipFill>
          <a:blip r:embed="rId4">
            <a:alphaModFix/>
          </a:blip>
          <a:stretch>
            <a:fillRect/>
          </a:stretch>
        </p:blipFill>
        <p:spPr>
          <a:xfrm>
            <a:off x="2315875" y="1529597"/>
            <a:ext cx="2163600" cy="2095086"/>
          </a:xfrm>
          <a:prstGeom prst="rect">
            <a:avLst/>
          </a:prstGeom>
          <a:noFill/>
          <a:ln>
            <a:noFill/>
          </a:ln>
        </p:spPr>
      </p:pic>
      <p:pic>
        <p:nvPicPr>
          <p:cNvPr id="782" name="Google Shape;782;p25"/>
          <p:cNvPicPr preferRelativeResize="0"/>
          <p:nvPr/>
        </p:nvPicPr>
        <p:blipFill>
          <a:blip r:embed="rId5">
            <a:alphaModFix/>
          </a:blip>
          <a:stretch>
            <a:fillRect/>
          </a:stretch>
        </p:blipFill>
        <p:spPr>
          <a:xfrm>
            <a:off x="4516450" y="1518817"/>
            <a:ext cx="2163600" cy="2095086"/>
          </a:xfrm>
          <a:prstGeom prst="rect">
            <a:avLst/>
          </a:prstGeom>
          <a:noFill/>
          <a:ln>
            <a:noFill/>
          </a:ln>
        </p:spPr>
      </p:pic>
      <p:pic>
        <p:nvPicPr>
          <p:cNvPr id="783" name="Google Shape;783;p25"/>
          <p:cNvPicPr preferRelativeResize="0"/>
          <p:nvPr/>
        </p:nvPicPr>
        <p:blipFill>
          <a:blip r:embed="rId6">
            <a:alphaModFix/>
          </a:blip>
          <a:stretch>
            <a:fillRect/>
          </a:stretch>
        </p:blipFill>
        <p:spPr>
          <a:xfrm>
            <a:off x="6842425" y="1540997"/>
            <a:ext cx="2159151" cy="2049882"/>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87" name="Shape 787"/>
        <p:cNvGrpSpPr/>
        <p:nvPr/>
      </p:nvGrpSpPr>
      <p:grpSpPr>
        <a:xfrm>
          <a:off x="0" y="0"/>
          <a:ext cx="0" cy="0"/>
          <a:chOff x="0" y="0"/>
          <a:chExt cx="0" cy="0"/>
        </a:xfrm>
      </p:grpSpPr>
      <p:sp>
        <p:nvSpPr>
          <p:cNvPr id="788" name="Google Shape;788;p26"/>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Clairvoyant</a:t>
            </a:r>
            <a:endParaRPr sz="1900"/>
          </a:p>
        </p:txBody>
      </p:sp>
      <p:sp>
        <p:nvSpPr>
          <p:cNvPr id="789" name="Google Shape;789;p26"/>
          <p:cNvSpPr txBox="1"/>
          <p:nvPr/>
        </p:nvSpPr>
        <p:spPr>
          <a:xfrm>
            <a:off x="272775" y="1011350"/>
            <a:ext cx="8663700" cy="7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research team is </a:t>
            </a:r>
            <a:r>
              <a:rPr b="1" lang="it"/>
              <a:t>testing</a:t>
            </a:r>
            <a:r>
              <a:rPr lang="it"/>
              <a:t> the </a:t>
            </a:r>
            <a:r>
              <a:rPr b="1" lang="it"/>
              <a:t>advertising</a:t>
            </a:r>
            <a:r>
              <a:rPr lang="it"/>
              <a:t> </a:t>
            </a:r>
            <a:r>
              <a:rPr b="1" lang="it"/>
              <a:t>platform</a:t>
            </a:r>
            <a:r>
              <a:rPr lang="it"/>
              <a:t>, in the simulation described, by </a:t>
            </a:r>
            <a:r>
              <a:rPr b="1" lang="it"/>
              <a:t>comparing</a:t>
            </a:r>
            <a:r>
              <a:rPr lang="it"/>
              <a:t> its </a:t>
            </a:r>
            <a:r>
              <a:rPr b="1" lang="it"/>
              <a:t>results</a:t>
            </a:r>
            <a:r>
              <a:rPr lang="it"/>
              <a:t> in terms of </a:t>
            </a:r>
            <a:r>
              <a:rPr b="1" lang="it"/>
              <a:t>reward/regret</a:t>
            </a:r>
            <a:r>
              <a:rPr lang="it"/>
              <a:t> </a:t>
            </a:r>
            <a:r>
              <a:rPr b="1" lang="it"/>
              <a:t>against</a:t>
            </a:r>
            <a:r>
              <a:rPr lang="it"/>
              <a:t> the performances given by a </a:t>
            </a:r>
            <a:r>
              <a:rPr b="1" lang="it"/>
              <a:t>clairvoyant</a:t>
            </a:r>
            <a:r>
              <a:rPr lang="it"/>
              <a:t> </a:t>
            </a:r>
            <a:r>
              <a:rPr b="1" lang="it"/>
              <a:t>algorithm</a:t>
            </a:r>
            <a:r>
              <a:rPr lang="it"/>
              <a:t>, i.e. a perfect machine with </a:t>
            </a:r>
            <a:r>
              <a:rPr b="1" lang="it"/>
              <a:t>comprehensive</a:t>
            </a:r>
            <a:r>
              <a:rPr lang="it"/>
              <a:t> </a:t>
            </a:r>
            <a:r>
              <a:rPr b="1" lang="it"/>
              <a:t>knowledge</a:t>
            </a:r>
            <a:r>
              <a:rPr lang="it"/>
              <a:t> about both the </a:t>
            </a:r>
            <a:r>
              <a:rPr b="1" lang="it"/>
              <a:t>pricing</a:t>
            </a:r>
            <a:r>
              <a:rPr lang="it"/>
              <a:t> and </a:t>
            </a:r>
            <a:r>
              <a:rPr b="1" lang="it"/>
              <a:t>advertising</a:t>
            </a:r>
            <a:r>
              <a:rPr lang="it"/>
              <a:t> </a:t>
            </a:r>
            <a:r>
              <a:rPr b="1" lang="it"/>
              <a:t>curves</a:t>
            </a:r>
            <a:r>
              <a:rPr lang="it"/>
              <a:t>.</a:t>
            </a:r>
            <a:endParaRPr/>
          </a:p>
        </p:txBody>
      </p:sp>
      <p:sp>
        <p:nvSpPr>
          <p:cNvPr id="790" name="Google Shape;790;p26"/>
          <p:cNvSpPr txBox="1"/>
          <p:nvPr/>
        </p:nvSpPr>
        <p:spPr>
          <a:xfrm>
            <a:off x="272775" y="1773350"/>
            <a:ext cx="8663700" cy="58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Due to its unmatched knowledge, the Clairvoyant </a:t>
            </a:r>
            <a:r>
              <a:rPr b="1" lang="it"/>
              <a:t>always</a:t>
            </a:r>
            <a:r>
              <a:rPr lang="it"/>
              <a:t> </a:t>
            </a:r>
            <a:r>
              <a:rPr b="1" lang="it"/>
              <a:t>plays</a:t>
            </a:r>
            <a:r>
              <a:rPr lang="it"/>
              <a:t> the </a:t>
            </a:r>
            <a:r>
              <a:rPr b="1" lang="it"/>
              <a:t>best</a:t>
            </a:r>
            <a:r>
              <a:rPr lang="it"/>
              <a:t> </a:t>
            </a:r>
            <a:r>
              <a:rPr b="1" lang="it"/>
              <a:t>possible</a:t>
            </a:r>
            <a:r>
              <a:rPr lang="it"/>
              <a:t> </a:t>
            </a:r>
            <a:r>
              <a:rPr b="1" lang="it"/>
              <a:t>price</a:t>
            </a:r>
            <a:r>
              <a:rPr lang="it"/>
              <a:t> and </a:t>
            </a:r>
            <a:r>
              <a:rPr b="1" lang="it"/>
              <a:t>bid</a:t>
            </a:r>
            <a:r>
              <a:rPr lang="it"/>
              <a:t>, thus it always </a:t>
            </a:r>
            <a:r>
              <a:rPr b="1" lang="it"/>
              <a:t>maximize</a:t>
            </a:r>
            <a:r>
              <a:rPr lang="it"/>
              <a:t> </a:t>
            </a:r>
            <a:r>
              <a:rPr b="1" lang="it"/>
              <a:t>perfectly</a:t>
            </a:r>
            <a:r>
              <a:rPr lang="it"/>
              <a:t> the </a:t>
            </a:r>
            <a:r>
              <a:rPr b="1" lang="it"/>
              <a:t>reward </a:t>
            </a:r>
            <a:r>
              <a:rPr lang="it"/>
              <a:t>(</a:t>
            </a:r>
            <a:r>
              <a:rPr b="1" lang="it"/>
              <a:t>profit</a:t>
            </a:r>
            <a:r>
              <a:rPr lang="it"/>
              <a:t>)</a:t>
            </a:r>
            <a:r>
              <a:rPr lang="it"/>
              <a:t>, which is given </a:t>
            </a:r>
            <a:r>
              <a:rPr lang="it"/>
              <a:t>by</a:t>
            </a:r>
            <a:r>
              <a:rPr lang="it"/>
              <a:t>:</a:t>
            </a:r>
            <a:endParaRPr/>
          </a:p>
        </p:txBody>
      </p:sp>
      <p:pic>
        <p:nvPicPr>
          <p:cNvPr id="791" name="Google Shape;791;p26" title="[0,0,0,&quot;https://www.codecogs.com/eqnedit.php?latex=reward%20%3D%20%5C%23_%7Bclicks%7D%20*%20%5Ctext%7Bconversion%20probability%7D%20*%20(price%20-%20%5Ctext%7Bother%20costs%7D)%20-%20%5Ctext%7Bcumulative%20daily%20costs%7D#0&quot;]"/>
          <p:cNvPicPr preferRelativeResize="0"/>
          <p:nvPr/>
        </p:nvPicPr>
        <p:blipFill>
          <a:blip r:embed="rId3">
            <a:alphaModFix/>
          </a:blip>
          <a:stretch>
            <a:fillRect/>
          </a:stretch>
        </p:blipFill>
        <p:spPr>
          <a:xfrm>
            <a:off x="1066775" y="2397275"/>
            <a:ext cx="7010451" cy="185900"/>
          </a:xfrm>
          <a:prstGeom prst="rect">
            <a:avLst/>
          </a:prstGeom>
          <a:noFill/>
          <a:ln>
            <a:noFill/>
          </a:ln>
        </p:spPr>
      </p:pic>
      <p:sp>
        <p:nvSpPr>
          <p:cNvPr id="792" name="Google Shape;792;p26"/>
          <p:cNvSpPr txBox="1"/>
          <p:nvPr/>
        </p:nvSpPr>
        <p:spPr>
          <a:xfrm>
            <a:off x="232250" y="2916350"/>
            <a:ext cx="8637300" cy="1395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This algorithm works as follows:</a:t>
            </a:r>
            <a:endParaRPr/>
          </a:p>
          <a:p>
            <a:pPr indent="0" lvl="0" marL="0" rtl="0" algn="l">
              <a:spcBef>
                <a:spcPts val="0"/>
              </a:spcBef>
              <a:spcAft>
                <a:spcPts val="0"/>
              </a:spcAft>
              <a:buNone/>
            </a:pPr>
            <a:r>
              <a:t/>
            </a:r>
            <a:endParaRPr/>
          </a:p>
          <a:p>
            <a:pPr indent="0" lvl="0" marL="0" rtl="0" algn="l">
              <a:spcBef>
                <a:spcPts val="0"/>
              </a:spcBef>
              <a:spcAft>
                <a:spcPts val="0"/>
              </a:spcAft>
              <a:buNone/>
            </a:pPr>
            <a:r>
              <a:rPr b="1" i="1" lang="it" sz="1300">
                <a:latin typeface="Calibri"/>
                <a:ea typeface="Calibri"/>
                <a:cs typeface="Calibri"/>
                <a:sym typeface="Calibri"/>
              </a:rPr>
              <a:t>Input</a:t>
            </a:r>
            <a:r>
              <a:rPr i="1" lang="it" sz="1300">
                <a:latin typeface="Calibri"/>
                <a:ea typeface="Calibri"/>
                <a:cs typeface="Calibri"/>
                <a:sym typeface="Calibri"/>
              </a:rPr>
              <a:t>: </a:t>
            </a:r>
            <a:r>
              <a:rPr b="1" i="1" lang="it" sz="1300">
                <a:solidFill>
                  <a:srgbClr val="54A857"/>
                </a:solidFill>
                <a:latin typeface="Calibri"/>
                <a:ea typeface="Calibri"/>
                <a:cs typeface="Calibri"/>
                <a:sym typeface="Calibri"/>
              </a:rPr>
              <a:t>category</a:t>
            </a:r>
            <a:endParaRPr b="1" i="1" sz="1300">
              <a:solidFill>
                <a:srgbClr val="54A857"/>
              </a:solidFill>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b="1" i="1" lang="it" sz="1300">
                <a:solidFill>
                  <a:srgbClr val="3D85C6"/>
                </a:solidFill>
                <a:latin typeface="Calibri"/>
                <a:ea typeface="Calibri"/>
                <a:cs typeface="Calibri"/>
                <a:sym typeface="Calibri"/>
              </a:rPr>
              <a:t>best_price</a:t>
            </a:r>
            <a:r>
              <a:rPr i="1" lang="it" sz="1300">
                <a:latin typeface="Calibri"/>
                <a:ea typeface="Calibri"/>
                <a:cs typeface="Calibri"/>
                <a:sym typeface="Calibri"/>
              </a:rPr>
              <a:t>, </a:t>
            </a:r>
            <a:r>
              <a:rPr b="1" i="1" lang="it" sz="1300">
                <a:solidFill>
                  <a:srgbClr val="FF9900"/>
                </a:solidFill>
                <a:latin typeface="Calibri"/>
                <a:ea typeface="Calibri"/>
                <a:cs typeface="Calibri"/>
                <a:sym typeface="Calibri"/>
              </a:rPr>
              <a:t>conversion_times_margin </a:t>
            </a:r>
            <a:r>
              <a:rPr lang="it" sz="1300">
                <a:solidFill>
                  <a:schemeClr val="dk1"/>
                </a:solidFill>
                <a:latin typeface="Calibri"/>
                <a:ea typeface="Calibri"/>
                <a:cs typeface="Calibri"/>
                <a:sym typeface="Calibri"/>
              </a:rPr>
              <a:t>←</a:t>
            </a:r>
            <a:r>
              <a:rPr i="1" lang="it" sz="1300">
                <a:latin typeface="Calibri"/>
                <a:ea typeface="Calibri"/>
                <a:cs typeface="Calibri"/>
                <a:sym typeface="Calibri"/>
              </a:rPr>
              <a:t> maximization of reward from price given </a:t>
            </a:r>
            <a:r>
              <a:rPr b="1" i="1" lang="it" sz="1300">
                <a:solidFill>
                  <a:srgbClr val="54A857"/>
                </a:solidFill>
                <a:latin typeface="Calibri"/>
                <a:ea typeface="Calibri"/>
                <a:cs typeface="Calibri"/>
                <a:sym typeface="Calibri"/>
              </a:rPr>
              <a:t>category</a:t>
            </a:r>
            <a:endParaRPr b="1" i="1" sz="1300">
              <a:solidFill>
                <a:srgbClr val="54A857"/>
              </a:solidFill>
              <a:latin typeface="Calibri"/>
              <a:ea typeface="Calibri"/>
              <a:cs typeface="Calibri"/>
              <a:sym typeface="Calibri"/>
            </a:endParaRPr>
          </a:p>
          <a:p>
            <a:pPr indent="-311150" lvl="0" marL="457200" rtl="0" algn="l">
              <a:spcBef>
                <a:spcPts val="0"/>
              </a:spcBef>
              <a:spcAft>
                <a:spcPts val="0"/>
              </a:spcAft>
              <a:buSzPts val="1300"/>
              <a:buFont typeface="Calibri"/>
              <a:buAutoNum type="arabicPeriod"/>
            </a:pPr>
            <a:r>
              <a:rPr b="1" i="1" lang="it" sz="1300">
                <a:solidFill>
                  <a:srgbClr val="674EA7"/>
                </a:solidFill>
                <a:latin typeface="Calibri"/>
                <a:ea typeface="Calibri"/>
                <a:cs typeface="Calibri"/>
                <a:sym typeface="Calibri"/>
              </a:rPr>
              <a:t>be</a:t>
            </a:r>
            <a:r>
              <a:rPr b="1" i="1" lang="it" sz="1300">
                <a:solidFill>
                  <a:srgbClr val="674EA7"/>
                </a:solidFill>
                <a:latin typeface="Calibri"/>
                <a:ea typeface="Calibri"/>
                <a:cs typeface="Calibri"/>
                <a:sym typeface="Calibri"/>
              </a:rPr>
              <a:t>st_bid</a:t>
            </a:r>
            <a:r>
              <a:rPr i="1" lang="it" sz="1300">
                <a:latin typeface="Calibri"/>
                <a:ea typeface="Calibri"/>
                <a:cs typeface="Calibri"/>
                <a:sym typeface="Calibri"/>
              </a:rPr>
              <a:t>, </a:t>
            </a:r>
            <a:r>
              <a:rPr b="1" i="1" lang="it" sz="1300">
                <a:solidFill>
                  <a:srgbClr val="A64D79"/>
                </a:solidFill>
                <a:latin typeface="Calibri"/>
                <a:ea typeface="Calibri"/>
                <a:cs typeface="Calibri"/>
                <a:sym typeface="Calibri"/>
              </a:rPr>
              <a:t>reward</a:t>
            </a:r>
            <a:r>
              <a:rPr i="1" lang="it" sz="1300">
                <a:latin typeface="Calibri"/>
                <a:ea typeface="Calibri"/>
                <a:cs typeface="Calibri"/>
                <a:sym typeface="Calibri"/>
              </a:rPr>
              <a:t> ← maximization of reward from bid given </a:t>
            </a:r>
            <a:r>
              <a:rPr b="1" i="1" lang="it" sz="1300">
                <a:solidFill>
                  <a:srgbClr val="54A857"/>
                </a:solidFill>
                <a:latin typeface="Calibri"/>
                <a:ea typeface="Calibri"/>
                <a:cs typeface="Calibri"/>
                <a:sym typeface="Calibri"/>
              </a:rPr>
              <a:t>category</a:t>
            </a:r>
            <a:r>
              <a:rPr i="1" lang="it" sz="1300">
                <a:latin typeface="Calibri"/>
                <a:ea typeface="Calibri"/>
                <a:cs typeface="Calibri"/>
                <a:sym typeface="Calibri"/>
              </a:rPr>
              <a:t> and </a:t>
            </a:r>
            <a:r>
              <a:rPr b="1" i="1" lang="it" sz="1300">
                <a:solidFill>
                  <a:srgbClr val="FF9900"/>
                </a:solidFill>
                <a:latin typeface="Calibri"/>
                <a:ea typeface="Calibri"/>
                <a:cs typeface="Calibri"/>
                <a:sym typeface="Calibri"/>
              </a:rPr>
              <a:t>conversion_times_margin</a:t>
            </a:r>
            <a:endParaRPr b="1" i="1" sz="1300">
              <a:solidFill>
                <a:srgbClr val="FF9900"/>
              </a:solidFill>
              <a:latin typeface="Calibri"/>
              <a:ea typeface="Calibri"/>
              <a:cs typeface="Calibri"/>
              <a:sym typeface="Calibri"/>
            </a:endParaRPr>
          </a:p>
          <a:p>
            <a:pPr indent="0" lvl="0" marL="0" rtl="0" algn="l">
              <a:spcBef>
                <a:spcPts val="0"/>
              </a:spcBef>
              <a:spcAft>
                <a:spcPts val="0"/>
              </a:spcAft>
              <a:buNone/>
            </a:pPr>
            <a:r>
              <a:rPr b="1" i="1" lang="it" sz="1300">
                <a:latin typeface="Calibri"/>
                <a:ea typeface="Calibri"/>
                <a:cs typeface="Calibri"/>
                <a:sym typeface="Calibri"/>
              </a:rPr>
              <a:t>Output</a:t>
            </a:r>
            <a:r>
              <a:rPr i="1" lang="it" sz="1300">
                <a:latin typeface="Calibri"/>
                <a:ea typeface="Calibri"/>
                <a:cs typeface="Calibri"/>
                <a:sym typeface="Calibri"/>
              </a:rPr>
              <a:t>: </a:t>
            </a:r>
            <a:r>
              <a:rPr b="1" i="1" lang="it" sz="1300">
                <a:solidFill>
                  <a:srgbClr val="3D85C6"/>
                </a:solidFill>
                <a:latin typeface="Calibri"/>
                <a:ea typeface="Calibri"/>
                <a:cs typeface="Calibri"/>
                <a:sym typeface="Calibri"/>
              </a:rPr>
              <a:t>best_price</a:t>
            </a:r>
            <a:r>
              <a:rPr i="1" lang="it" sz="1300">
                <a:latin typeface="Calibri"/>
                <a:ea typeface="Calibri"/>
                <a:cs typeface="Calibri"/>
                <a:sym typeface="Calibri"/>
              </a:rPr>
              <a:t>, </a:t>
            </a:r>
            <a:r>
              <a:rPr b="1" i="1" lang="it" sz="1300">
                <a:solidFill>
                  <a:srgbClr val="674EA7"/>
                </a:solidFill>
                <a:latin typeface="Calibri"/>
                <a:ea typeface="Calibri"/>
                <a:cs typeface="Calibri"/>
                <a:sym typeface="Calibri"/>
              </a:rPr>
              <a:t>best_bid</a:t>
            </a:r>
            <a:r>
              <a:rPr i="1" lang="it" sz="1300">
                <a:latin typeface="Calibri"/>
                <a:ea typeface="Calibri"/>
                <a:cs typeface="Calibri"/>
                <a:sym typeface="Calibri"/>
              </a:rPr>
              <a:t>, </a:t>
            </a:r>
            <a:r>
              <a:rPr b="1" i="1" lang="it" sz="1300">
                <a:solidFill>
                  <a:srgbClr val="A64D79"/>
                </a:solidFill>
                <a:latin typeface="Calibri"/>
                <a:ea typeface="Calibri"/>
                <a:cs typeface="Calibri"/>
                <a:sym typeface="Calibri"/>
              </a:rPr>
              <a:t>reward</a:t>
            </a:r>
            <a:endParaRPr b="1"/>
          </a:p>
        </p:txBody>
      </p:sp>
      <p:cxnSp>
        <p:nvCxnSpPr>
          <p:cNvPr id="793" name="Google Shape;793;p26"/>
          <p:cNvCxnSpPr/>
          <p:nvPr/>
        </p:nvCxnSpPr>
        <p:spPr>
          <a:xfrm>
            <a:off x="2528500" y="2561775"/>
            <a:ext cx="0" cy="115800"/>
          </a:xfrm>
          <a:prstGeom prst="straightConnector1">
            <a:avLst/>
          </a:prstGeom>
          <a:noFill/>
          <a:ln cap="flat" cmpd="sng" w="9525">
            <a:solidFill>
              <a:srgbClr val="FF9900"/>
            </a:solidFill>
            <a:prstDash val="solid"/>
            <a:round/>
            <a:headEnd len="med" w="med" type="none"/>
            <a:tailEnd len="med" w="med" type="none"/>
          </a:ln>
        </p:spPr>
      </p:cxnSp>
      <p:cxnSp>
        <p:nvCxnSpPr>
          <p:cNvPr id="794" name="Google Shape;794;p26"/>
          <p:cNvCxnSpPr/>
          <p:nvPr/>
        </p:nvCxnSpPr>
        <p:spPr>
          <a:xfrm>
            <a:off x="6109900" y="2561775"/>
            <a:ext cx="0" cy="119700"/>
          </a:xfrm>
          <a:prstGeom prst="straightConnector1">
            <a:avLst/>
          </a:prstGeom>
          <a:noFill/>
          <a:ln cap="flat" cmpd="sng" w="9525">
            <a:solidFill>
              <a:srgbClr val="FF9900"/>
            </a:solidFill>
            <a:prstDash val="solid"/>
            <a:round/>
            <a:headEnd len="med" w="med" type="none"/>
            <a:tailEnd len="med" w="med" type="none"/>
          </a:ln>
        </p:spPr>
      </p:cxnSp>
      <p:cxnSp>
        <p:nvCxnSpPr>
          <p:cNvPr id="795" name="Google Shape;795;p26"/>
          <p:cNvCxnSpPr/>
          <p:nvPr/>
        </p:nvCxnSpPr>
        <p:spPr>
          <a:xfrm rot="10800000">
            <a:off x="2523525" y="2681475"/>
            <a:ext cx="3581400" cy="0"/>
          </a:xfrm>
          <a:prstGeom prst="straightConnector1">
            <a:avLst/>
          </a:prstGeom>
          <a:noFill/>
          <a:ln cap="flat" cmpd="sng" w="9525">
            <a:solidFill>
              <a:srgbClr val="FF9900"/>
            </a:solidFill>
            <a:prstDash val="solid"/>
            <a:round/>
            <a:headEnd len="med" w="med" type="none"/>
            <a:tailEnd len="med" w="med" type="none"/>
          </a:ln>
        </p:spPr>
      </p:cxnSp>
      <p:sp>
        <p:nvSpPr>
          <p:cNvPr id="796" name="Google Shape;796;p26"/>
          <p:cNvSpPr txBox="1"/>
          <p:nvPr/>
        </p:nvSpPr>
        <p:spPr>
          <a:xfrm>
            <a:off x="2819725" y="2681725"/>
            <a:ext cx="2865000" cy="18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it" sz="1100">
                <a:solidFill>
                  <a:srgbClr val="FF9900"/>
                </a:solidFill>
              </a:rPr>
              <a:t>conversion_times_margin</a:t>
            </a:r>
            <a:endParaRPr b="1" i="1" sz="1100">
              <a:solidFill>
                <a:srgbClr val="FF9900"/>
              </a:solidFill>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0" name="Shape 800"/>
        <p:cNvGrpSpPr/>
        <p:nvPr/>
      </p:nvGrpSpPr>
      <p:grpSpPr>
        <a:xfrm>
          <a:off x="0" y="0"/>
          <a:ext cx="0" cy="0"/>
          <a:chOff x="0" y="0"/>
          <a:chExt cx="0" cy="0"/>
        </a:xfrm>
      </p:grpSpPr>
      <p:sp>
        <p:nvSpPr>
          <p:cNvPr id="801" name="Google Shape;801;p27"/>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Users' classes - Clairvoyant cont.</a:t>
            </a:r>
            <a:endParaRPr sz="1900"/>
          </a:p>
        </p:txBody>
      </p:sp>
      <p:sp>
        <p:nvSpPr>
          <p:cNvPr id="802" name="Google Shape;802;p27"/>
          <p:cNvSpPr txBox="1"/>
          <p:nvPr/>
        </p:nvSpPr>
        <p:spPr>
          <a:xfrm>
            <a:off x="232250" y="1011350"/>
            <a:ext cx="8637300" cy="104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b="1" i="1" lang="it" sz="1300">
                <a:solidFill>
                  <a:schemeClr val="dk1"/>
                </a:solidFill>
                <a:latin typeface="Calibri"/>
                <a:ea typeface="Calibri"/>
                <a:cs typeface="Calibri"/>
                <a:sym typeface="Calibri"/>
              </a:rPr>
              <a:t>Input</a:t>
            </a:r>
            <a:r>
              <a:rPr i="1" lang="it" sz="1300">
                <a:solidFill>
                  <a:schemeClr val="dk1"/>
                </a:solidFill>
                <a:latin typeface="Calibri"/>
                <a:ea typeface="Calibri"/>
                <a:cs typeface="Calibri"/>
                <a:sym typeface="Calibri"/>
              </a:rPr>
              <a:t>: </a:t>
            </a:r>
            <a:r>
              <a:rPr b="1" i="1" lang="it" sz="1300">
                <a:solidFill>
                  <a:srgbClr val="54A857"/>
                </a:solidFill>
                <a:latin typeface="Calibri"/>
                <a:ea typeface="Calibri"/>
                <a:cs typeface="Calibri"/>
                <a:sym typeface="Calibri"/>
              </a:rPr>
              <a:t>category</a:t>
            </a:r>
            <a:endParaRPr b="1" i="1" sz="1300">
              <a:solidFill>
                <a:srgbClr val="54A857"/>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i="1" lang="it" sz="1300">
                <a:solidFill>
                  <a:srgbClr val="3D85C6"/>
                </a:solidFill>
                <a:latin typeface="Calibri"/>
                <a:ea typeface="Calibri"/>
                <a:cs typeface="Calibri"/>
                <a:sym typeface="Calibri"/>
              </a:rPr>
              <a:t>best_price</a:t>
            </a:r>
            <a:r>
              <a:rPr i="1" lang="it" sz="1300">
                <a:solidFill>
                  <a:schemeClr val="dk1"/>
                </a:solidFill>
                <a:latin typeface="Calibri"/>
                <a:ea typeface="Calibri"/>
                <a:cs typeface="Calibri"/>
                <a:sym typeface="Calibri"/>
              </a:rPr>
              <a:t>, </a:t>
            </a:r>
            <a:r>
              <a:rPr b="1" i="1" lang="it" sz="1300">
                <a:solidFill>
                  <a:srgbClr val="FF9900"/>
                </a:solidFill>
                <a:latin typeface="Calibri"/>
                <a:ea typeface="Calibri"/>
                <a:cs typeface="Calibri"/>
                <a:sym typeface="Calibri"/>
              </a:rPr>
              <a:t>conversion_times_margin</a:t>
            </a:r>
            <a:r>
              <a:rPr i="1" lang="it" sz="1300">
                <a:solidFill>
                  <a:srgbClr val="FF9900"/>
                </a:solidFill>
                <a:latin typeface="Calibri"/>
                <a:ea typeface="Calibri"/>
                <a:cs typeface="Calibri"/>
                <a:sym typeface="Calibri"/>
              </a:rPr>
              <a:t> </a:t>
            </a:r>
            <a:r>
              <a:rPr i="1" lang="it" sz="1300">
                <a:solidFill>
                  <a:schemeClr val="dk1"/>
                </a:solidFill>
                <a:latin typeface="Calibri"/>
                <a:ea typeface="Calibri"/>
                <a:cs typeface="Calibri"/>
                <a:sym typeface="Calibri"/>
              </a:rPr>
              <a:t>← maximization of reward from price given </a:t>
            </a:r>
            <a:r>
              <a:rPr b="1" i="1" lang="it" sz="1300">
                <a:solidFill>
                  <a:srgbClr val="54A857"/>
                </a:solidFill>
                <a:latin typeface="Calibri"/>
                <a:ea typeface="Calibri"/>
                <a:cs typeface="Calibri"/>
                <a:sym typeface="Calibri"/>
              </a:rPr>
              <a:t>category</a:t>
            </a:r>
            <a:endParaRPr b="1" i="1" sz="1300">
              <a:solidFill>
                <a:srgbClr val="54A857"/>
              </a:solidFill>
              <a:latin typeface="Calibri"/>
              <a:ea typeface="Calibri"/>
              <a:cs typeface="Calibri"/>
              <a:sym typeface="Calibri"/>
            </a:endParaRPr>
          </a:p>
          <a:p>
            <a:pPr indent="-311150" lvl="0" marL="457200" rtl="0" algn="l">
              <a:spcBef>
                <a:spcPts val="0"/>
              </a:spcBef>
              <a:spcAft>
                <a:spcPts val="0"/>
              </a:spcAft>
              <a:buClr>
                <a:schemeClr val="dk1"/>
              </a:buClr>
              <a:buSzPts val="1300"/>
              <a:buFont typeface="Calibri"/>
              <a:buAutoNum type="arabicPeriod"/>
            </a:pPr>
            <a:r>
              <a:rPr b="1" i="1" lang="it" sz="1300">
                <a:solidFill>
                  <a:srgbClr val="674EA7"/>
                </a:solidFill>
                <a:latin typeface="Calibri"/>
                <a:ea typeface="Calibri"/>
                <a:cs typeface="Calibri"/>
                <a:sym typeface="Calibri"/>
              </a:rPr>
              <a:t>best_bid</a:t>
            </a:r>
            <a:r>
              <a:rPr i="1" lang="it" sz="1300">
                <a:solidFill>
                  <a:schemeClr val="dk1"/>
                </a:solidFill>
                <a:latin typeface="Calibri"/>
                <a:ea typeface="Calibri"/>
                <a:cs typeface="Calibri"/>
                <a:sym typeface="Calibri"/>
              </a:rPr>
              <a:t>, </a:t>
            </a:r>
            <a:r>
              <a:rPr b="1" i="1" lang="it" sz="1300">
                <a:solidFill>
                  <a:srgbClr val="A64D79"/>
                </a:solidFill>
                <a:latin typeface="Calibri"/>
                <a:ea typeface="Calibri"/>
                <a:cs typeface="Calibri"/>
                <a:sym typeface="Calibri"/>
              </a:rPr>
              <a:t>reward</a:t>
            </a:r>
            <a:r>
              <a:rPr i="1" lang="it" sz="1300">
                <a:solidFill>
                  <a:schemeClr val="dk1"/>
                </a:solidFill>
                <a:latin typeface="Calibri"/>
                <a:ea typeface="Calibri"/>
                <a:cs typeface="Calibri"/>
                <a:sym typeface="Calibri"/>
              </a:rPr>
              <a:t> ← maximization of reward from bid given category and </a:t>
            </a:r>
            <a:r>
              <a:rPr b="1" i="1" lang="it" sz="1300">
                <a:solidFill>
                  <a:srgbClr val="FF9900"/>
                </a:solidFill>
                <a:latin typeface="Calibri"/>
                <a:ea typeface="Calibri"/>
                <a:cs typeface="Calibri"/>
                <a:sym typeface="Calibri"/>
              </a:rPr>
              <a:t>conversion_times_margin</a:t>
            </a:r>
            <a:endParaRPr b="1" i="1" sz="1300">
              <a:solidFill>
                <a:srgbClr val="FF9900"/>
              </a:solidFill>
              <a:latin typeface="Calibri"/>
              <a:ea typeface="Calibri"/>
              <a:cs typeface="Calibri"/>
              <a:sym typeface="Calibri"/>
            </a:endParaRPr>
          </a:p>
          <a:p>
            <a:pPr indent="0" lvl="0" marL="0" rtl="0" algn="l">
              <a:spcBef>
                <a:spcPts val="0"/>
              </a:spcBef>
              <a:spcAft>
                <a:spcPts val="0"/>
              </a:spcAft>
              <a:buClr>
                <a:schemeClr val="dk1"/>
              </a:buClr>
              <a:buSzPts val="1100"/>
              <a:buFont typeface="Arial"/>
              <a:buNone/>
            </a:pPr>
            <a:r>
              <a:rPr b="1" i="1" lang="it" sz="1300">
                <a:solidFill>
                  <a:schemeClr val="dk1"/>
                </a:solidFill>
                <a:latin typeface="Calibri"/>
                <a:ea typeface="Calibri"/>
                <a:cs typeface="Calibri"/>
                <a:sym typeface="Calibri"/>
              </a:rPr>
              <a:t>Output</a:t>
            </a:r>
            <a:r>
              <a:rPr i="1" lang="it" sz="1300">
                <a:solidFill>
                  <a:schemeClr val="dk1"/>
                </a:solidFill>
                <a:latin typeface="Calibri"/>
                <a:ea typeface="Calibri"/>
                <a:cs typeface="Calibri"/>
                <a:sym typeface="Calibri"/>
              </a:rPr>
              <a:t>: </a:t>
            </a:r>
            <a:r>
              <a:rPr b="1" i="1" lang="it" sz="1300">
                <a:solidFill>
                  <a:srgbClr val="3D85C6"/>
                </a:solidFill>
                <a:latin typeface="Calibri"/>
                <a:ea typeface="Calibri"/>
                <a:cs typeface="Calibri"/>
                <a:sym typeface="Calibri"/>
              </a:rPr>
              <a:t>best_price</a:t>
            </a:r>
            <a:r>
              <a:rPr i="1" lang="it" sz="1300">
                <a:solidFill>
                  <a:schemeClr val="dk1"/>
                </a:solidFill>
                <a:latin typeface="Calibri"/>
                <a:ea typeface="Calibri"/>
                <a:cs typeface="Calibri"/>
                <a:sym typeface="Calibri"/>
              </a:rPr>
              <a:t>, </a:t>
            </a:r>
            <a:r>
              <a:rPr b="1" i="1" lang="it" sz="1300">
                <a:solidFill>
                  <a:srgbClr val="674EA7"/>
                </a:solidFill>
                <a:latin typeface="Calibri"/>
                <a:ea typeface="Calibri"/>
                <a:cs typeface="Calibri"/>
                <a:sym typeface="Calibri"/>
              </a:rPr>
              <a:t>best_bid</a:t>
            </a:r>
            <a:r>
              <a:rPr i="1" lang="it" sz="1300">
                <a:solidFill>
                  <a:schemeClr val="dk1"/>
                </a:solidFill>
                <a:latin typeface="Calibri"/>
                <a:ea typeface="Calibri"/>
                <a:cs typeface="Calibri"/>
                <a:sym typeface="Calibri"/>
              </a:rPr>
              <a:t>, </a:t>
            </a:r>
            <a:r>
              <a:rPr b="1" i="1" lang="it" sz="1300">
                <a:solidFill>
                  <a:srgbClr val="A64D79"/>
                </a:solidFill>
                <a:latin typeface="Calibri"/>
                <a:ea typeface="Calibri"/>
                <a:cs typeface="Calibri"/>
                <a:sym typeface="Calibri"/>
              </a:rPr>
              <a:t>reward</a:t>
            </a:r>
            <a:endParaRPr b="1" i="1" sz="1300">
              <a:latin typeface="Calibri"/>
              <a:ea typeface="Calibri"/>
              <a:cs typeface="Calibri"/>
              <a:sym typeface="Calibri"/>
            </a:endParaRPr>
          </a:p>
          <a:p>
            <a:pPr indent="0" lvl="0" marL="0" rtl="0" algn="l">
              <a:spcBef>
                <a:spcPts val="0"/>
              </a:spcBef>
              <a:spcAft>
                <a:spcPts val="0"/>
              </a:spcAft>
              <a:buNone/>
            </a:pPr>
            <a:r>
              <a:t/>
            </a:r>
            <a:endParaRPr/>
          </a:p>
        </p:txBody>
      </p:sp>
      <p:sp>
        <p:nvSpPr>
          <p:cNvPr id="803" name="Google Shape;803;p27"/>
          <p:cNvSpPr txBox="1"/>
          <p:nvPr/>
        </p:nvSpPr>
        <p:spPr>
          <a:xfrm>
            <a:off x="4696250" y="2419650"/>
            <a:ext cx="3989400" cy="16734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t>2</a:t>
            </a:r>
            <a:r>
              <a:rPr b="1" lang="it"/>
              <a:t>.</a:t>
            </a:r>
            <a:r>
              <a:rPr lang="it"/>
              <a:t> </a:t>
            </a:r>
            <a:endParaRPr/>
          </a:p>
          <a:p>
            <a:pPr indent="0" lvl="0" marL="0" rtl="0" algn="ctr">
              <a:spcBef>
                <a:spcPts val="0"/>
              </a:spcBef>
              <a:spcAft>
                <a:spcPts val="0"/>
              </a:spcAft>
              <a:buNone/>
            </a:pPr>
            <a:r>
              <a:rPr b="1" lang="it"/>
              <a:t>Exhaustive search</a:t>
            </a:r>
            <a:r>
              <a:rPr lang="it"/>
              <a:t> </a:t>
            </a:r>
            <a:r>
              <a:rPr b="1" lang="it"/>
              <a:t>over</a:t>
            </a:r>
            <a:r>
              <a:rPr lang="it"/>
              <a:t> the list of </a:t>
            </a:r>
            <a:r>
              <a:rPr b="1" lang="it"/>
              <a:t>bids</a:t>
            </a:r>
            <a:r>
              <a:rPr lang="it"/>
              <a:t> that </a:t>
            </a:r>
            <a:r>
              <a:rPr b="1" lang="it"/>
              <a:t>returns</a:t>
            </a:r>
            <a:r>
              <a:rPr lang="it"/>
              <a:t> the </a:t>
            </a:r>
            <a:r>
              <a:rPr b="1" lang="it"/>
              <a:t>bid</a:t>
            </a:r>
            <a:r>
              <a:rPr lang="it"/>
              <a:t> which </a:t>
            </a:r>
            <a:r>
              <a:rPr b="1" lang="it"/>
              <a:t>maximize</a:t>
            </a:r>
            <a:r>
              <a:rPr lang="it"/>
              <a:t> the </a:t>
            </a:r>
            <a:endParaRPr/>
          </a:p>
          <a:p>
            <a:pPr indent="0" lvl="0" marL="0" rtl="0" algn="ctr">
              <a:spcBef>
                <a:spcPts val="0"/>
              </a:spcBef>
              <a:spcAft>
                <a:spcPts val="0"/>
              </a:spcAft>
              <a:buNone/>
            </a:pPr>
            <a:r>
              <a:rPr b="1" i="1" lang="it" sz="1100"/>
              <a:t>#</a:t>
            </a:r>
            <a:r>
              <a:rPr b="1" baseline="-25000" i="1" lang="it" sz="1100"/>
              <a:t>clicks</a:t>
            </a:r>
            <a:r>
              <a:rPr b="1" lang="it" sz="1100"/>
              <a:t> * </a:t>
            </a:r>
            <a:r>
              <a:rPr b="1" i="1" lang="it" sz="1100"/>
              <a:t>conversion_times_margin - cumulative daily costs</a:t>
            </a:r>
            <a:r>
              <a:rPr i="1" lang="it"/>
              <a:t> </a:t>
            </a:r>
            <a:r>
              <a:rPr lang="it"/>
              <a:t>quantity (note that the </a:t>
            </a:r>
            <a:r>
              <a:rPr i="1" lang="it">
                <a:solidFill>
                  <a:schemeClr val="dk1"/>
                </a:solidFill>
              </a:rPr>
              <a:t>#</a:t>
            </a:r>
            <a:r>
              <a:rPr baseline="-25000" i="1" lang="it">
                <a:solidFill>
                  <a:schemeClr val="dk1"/>
                </a:solidFill>
              </a:rPr>
              <a:t>clicks</a:t>
            </a:r>
            <a:r>
              <a:rPr lang="it"/>
              <a:t> and the cumulative daily costs are known since the clairvoyant is omniscient, thus it knows the advertising curves). </a:t>
            </a:r>
            <a:endParaRPr/>
          </a:p>
        </p:txBody>
      </p:sp>
      <p:sp>
        <p:nvSpPr>
          <p:cNvPr id="804" name="Google Shape;804;p27"/>
          <p:cNvSpPr txBox="1"/>
          <p:nvPr/>
        </p:nvSpPr>
        <p:spPr>
          <a:xfrm>
            <a:off x="458350" y="2339250"/>
            <a:ext cx="3866700" cy="18342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a:t>1.</a:t>
            </a:r>
            <a:r>
              <a:rPr lang="it"/>
              <a:t> </a:t>
            </a:r>
            <a:endParaRPr/>
          </a:p>
          <a:p>
            <a:pPr indent="0" lvl="0" marL="0" rtl="0" algn="ctr">
              <a:spcBef>
                <a:spcPts val="0"/>
              </a:spcBef>
              <a:spcAft>
                <a:spcPts val="0"/>
              </a:spcAft>
              <a:buNone/>
            </a:pPr>
            <a:r>
              <a:rPr b="1" lang="it"/>
              <a:t>Exhaustive search over</a:t>
            </a:r>
            <a:r>
              <a:rPr lang="it"/>
              <a:t> the list of </a:t>
            </a:r>
            <a:r>
              <a:rPr b="1" lang="it"/>
              <a:t>prices</a:t>
            </a:r>
            <a:r>
              <a:rPr lang="it"/>
              <a:t> that </a:t>
            </a:r>
            <a:r>
              <a:rPr b="1" lang="it"/>
              <a:t>returns</a:t>
            </a:r>
            <a:r>
              <a:rPr lang="it"/>
              <a:t> the </a:t>
            </a:r>
            <a:r>
              <a:rPr b="1" lang="it"/>
              <a:t>price</a:t>
            </a:r>
            <a:r>
              <a:rPr lang="it"/>
              <a:t> which </a:t>
            </a:r>
            <a:r>
              <a:rPr b="1" lang="it"/>
              <a:t>maximize</a:t>
            </a:r>
            <a:r>
              <a:rPr lang="it"/>
              <a:t> the </a:t>
            </a:r>
            <a:endParaRPr/>
          </a:p>
          <a:p>
            <a:pPr indent="0" lvl="0" marL="0" rtl="0" algn="ctr">
              <a:spcBef>
                <a:spcPts val="0"/>
              </a:spcBef>
              <a:spcAft>
                <a:spcPts val="0"/>
              </a:spcAft>
              <a:buNone/>
            </a:pPr>
            <a:r>
              <a:rPr b="1" i="1" lang="it" sz="1100"/>
              <a:t>conversion probability * (price - other costs)</a:t>
            </a:r>
            <a:r>
              <a:rPr i="1" lang="it"/>
              <a:t> </a:t>
            </a:r>
            <a:endParaRPr i="1"/>
          </a:p>
          <a:p>
            <a:pPr indent="0" lvl="0" marL="0" rtl="0" algn="ctr">
              <a:spcBef>
                <a:spcPts val="0"/>
              </a:spcBef>
              <a:spcAft>
                <a:spcPts val="0"/>
              </a:spcAft>
              <a:buNone/>
            </a:pPr>
            <a:r>
              <a:rPr lang="it"/>
              <a:t>quantity (note that the conversion probability is known since the </a:t>
            </a:r>
            <a:r>
              <a:rPr lang="it"/>
              <a:t>clairvoyant</a:t>
            </a:r>
            <a:r>
              <a:rPr lang="it"/>
              <a:t> is omniscient, thus it </a:t>
            </a:r>
            <a:r>
              <a:rPr lang="it"/>
              <a:t>knows the pricing curves and the environment parameters</a:t>
            </a:r>
            <a:r>
              <a:rPr lang="it"/>
              <a:t>). </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08" name="Shape 808"/>
        <p:cNvGrpSpPr/>
        <p:nvPr/>
      </p:nvGrpSpPr>
      <p:grpSpPr>
        <a:xfrm>
          <a:off x="0" y="0"/>
          <a:ext cx="0" cy="0"/>
          <a:chOff x="0" y="0"/>
          <a:chExt cx="0" cy="0"/>
        </a:xfrm>
      </p:grpSpPr>
      <p:sp>
        <p:nvSpPr>
          <p:cNvPr id="809" name="Google Shape;809;p2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810" name="Google Shape;810;p28"/>
          <p:cNvCxnSpPr>
            <a:endCxn id="811" idx="6"/>
          </p:cNvCxnSpPr>
          <p:nvPr/>
        </p:nvCxnSpPr>
        <p:spPr>
          <a:xfrm>
            <a:off x="271275" y="2561550"/>
            <a:ext cx="540900" cy="10200"/>
          </a:xfrm>
          <a:prstGeom prst="straightConnector1">
            <a:avLst/>
          </a:prstGeom>
          <a:noFill/>
          <a:ln cap="flat" cmpd="sng" w="19050">
            <a:solidFill>
              <a:srgbClr val="72A582"/>
            </a:solidFill>
            <a:prstDash val="solid"/>
            <a:round/>
            <a:headEnd len="med" w="med" type="none"/>
            <a:tailEnd len="med" w="med" type="none"/>
          </a:ln>
        </p:spPr>
      </p:cxnSp>
      <p:sp>
        <p:nvSpPr>
          <p:cNvPr id="811" name="Google Shape;811;p28"/>
          <p:cNvSpPr/>
          <p:nvPr/>
        </p:nvSpPr>
        <p:spPr>
          <a:xfrm>
            <a:off x="4341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812" name="Google Shape;812;p28"/>
          <p:cNvSpPr/>
          <p:nvPr/>
        </p:nvSpPr>
        <p:spPr>
          <a:xfrm>
            <a:off x="1750450"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813" name="Google Shape;813;p28"/>
          <p:cNvSpPr/>
          <p:nvPr/>
        </p:nvSpPr>
        <p:spPr>
          <a:xfrm>
            <a:off x="30667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814" name="Google Shape;814;p28"/>
          <p:cNvSpPr/>
          <p:nvPr/>
        </p:nvSpPr>
        <p:spPr>
          <a:xfrm>
            <a:off x="438300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815" name="Google Shape;815;p28"/>
          <p:cNvSpPr/>
          <p:nvPr/>
        </p:nvSpPr>
        <p:spPr>
          <a:xfrm>
            <a:off x="569927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816" name="Google Shape;816;p28"/>
          <p:cNvSpPr/>
          <p:nvPr/>
        </p:nvSpPr>
        <p:spPr>
          <a:xfrm>
            <a:off x="701555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817" name="Google Shape;817;p28"/>
          <p:cNvSpPr/>
          <p:nvPr/>
        </p:nvSpPr>
        <p:spPr>
          <a:xfrm>
            <a:off x="83318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818" name="Google Shape;818;p28"/>
          <p:cNvSpPr/>
          <p:nvPr/>
        </p:nvSpPr>
        <p:spPr>
          <a:xfrm>
            <a:off x="85575" y="1786375"/>
            <a:ext cx="12732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819" name="Google Shape;819;p28"/>
          <p:cNvSpPr/>
          <p:nvPr/>
        </p:nvSpPr>
        <p:spPr>
          <a:xfrm>
            <a:off x="1091650" y="2896825"/>
            <a:ext cx="1695600" cy="4464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820" name="Google Shape;820;p28"/>
          <p:cNvSpPr/>
          <p:nvPr/>
        </p:nvSpPr>
        <p:spPr>
          <a:xfrm>
            <a:off x="2361100" y="178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821" name="Google Shape;821;p28"/>
          <p:cNvSpPr/>
          <p:nvPr/>
        </p:nvSpPr>
        <p:spPr>
          <a:xfrm>
            <a:off x="3742238" y="289682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822" name="Google Shape;822;p28"/>
          <p:cNvSpPr/>
          <p:nvPr/>
        </p:nvSpPr>
        <p:spPr>
          <a:xfrm>
            <a:off x="5059025" y="178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823" name="Google Shape;823;p28"/>
          <p:cNvSpPr/>
          <p:nvPr/>
        </p:nvSpPr>
        <p:spPr>
          <a:xfrm>
            <a:off x="6392825" y="289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824" name="Google Shape;824;p28"/>
          <p:cNvSpPr/>
          <p:nvPr/>
        </p:nvSpPr>
        <p:spPr>
          <a:xfrm>
            <a:off x="7756950" y="1786825"/>
            <a:ext cx="12732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825" name="Google Shape;825;p28"/>
          <p:cNvCxnSpPr>
            <a:stCxn id="811" idx="6"/>
            <a:endCxn id="811"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826" name="Google Shape;826;p28"/>
          <p:cNvCxnSpPr>
            <a:stCxn id="812" idx="6"/>
            <a:endCxn id="813" idx="2"/>
          </p:cNvCxnSpPr>
          <p:nvPr/>
        </p:nvCxnSpPr>
        <p:spPr>
          <a:xfrm>
            <a:off x="21284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27" name="Google Shape;827;p28"/>
          <p:cNvCxnSpPr>
            <a:stCxn id="813" idx="6"/>
            <a:endCxn id="814" idx="2"/>
          </p:cNvCxnSpPr>
          <p:nvPr/>
        </p:nvCxnSpPr>
        <p:spPr>
          <a:xfrm>
            <a:off x="344472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28" name="Google Shape;828;p28"/>
          <p:cNvCxnSpPr>
            <a:stCxn id="814" idx="6"/>
            <a:endCxn id="815" idx="2"/>
          </p:cNvCxnSpPr>
          <p:nvPr/>
        </p:nvCxnSpPr>
        <p:spPr>
          <a:xfrm>
            <a:off x="476100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29" name="Google Shape;829;p28"/>
          <p:cNvCxnSpPr>
            <a:stCxn id="815" idx="6"/>
            <a:endCxn id="816" idx="2"/>
          </p:cNvCxnSpPr>
          <p:nvPr/>
        </p:nvCxnSpPr>
        <p:spPr>
          <a:xfrm>
            <a:off x="607727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30" name="Google Shape;830;p28"/>
          <p:cNvCxnSpPr>
            <a:stCxn id="816" idx="6"/>
            <a:endCxn id="817" idx="2"/>
          </p:cNvCxnSpPr>
          <p:nvPr/>
        </p:nvCxnSpPr>
        <p:spPr>
          <a:xfrm>
            <a:off x="73935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31" name="Google Shape;831;p28"/>
          <p:cNvCxnSpPr>
            <a:stCxn id="811" idx="6"/>
            <a:endCxn id="812" idx="2"/>
          </p:cNvCxnSpPr>
          <p:nvPr/>
        </p:nvCxnSpPr>
        <p:spPr>
          <a:xfrm>
            <a:off x="812175" y="2571750"/>
            <a:ext cx="938400" cy="0"/>
          </a:xfrm>
          <a:prstGeom prst="straightConnector1">
            <a:avLst/>
          </a:prstGeom>
          <a:noFill/>
          <a:ln cap="flat" cmpd="sng" w="19050">
            <a:solidFill>
              <a:srgbClr val="728FA5"/>
            </a:solidFill>
            <a:prstDash val="solid"/>
            <a:round/>
            <a:headEnd len="med" w="med" type="none"/>
            <a:tailEnd len="med" w="med" type="none"/>
          </a:ln>
        </p:spPr>
      </p:cxn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5" name="Shape 835"/>
        <p:cNvGrpSpPr/>
        <p:nvPr/>
      </p:nvGrpSpPr>
      <p:grpSpPr>
        <a:xfrm>
          <a:off x="0" y="0"/>
          <a:ext cx="0" cy="0"/>
          <a:chOff x="0" y="0"/>
          <a:chExt cx="0" cy="0"/>
        </a:xfrm>
      </p:grpSpPr>
      <p:sp>
        <p:nvSpPr>
          <p:cNvPr id="836" name="Google Shape;836;p2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2200"/>
              <a:buFont typeface="Arial"/>
              <a:buNone/>
            </a:pPr>
            <a:r>
              <a:rPr lang="it" sz="1900"/>
              <a:t>Step 1: Learning for pricing</a:t>
            </a:r>
            <a:endParaRPr sz="1900"/>
          </a:p>
          <a:p>
            <a:pPr indent="0" lvl="0" marL="0" rtl="0" algn="l">
              <a:lnSpc>
                <a:spcPct val="115000"/>
              </a:lnSpc>
              <a:spcBef>
                <a:spcPts val="0"/>
              </a:spcBef>
              <a:spcAft>
                <a:spcPts val="0"/>
              </a:spcAft>
              <a:buClr>
                <a:schemeClr val="lt1"/>
              </a:buClr>
              <a:buSzPts val="2200"/>
              <a:buFont typeface="Arial"/>
              <a:buNone/>
            </a:pPr>
            <a:r>
              <a:rPr lang="it" sz="1700"/>
              <a:t>Setting</a:t>
            </a:r>
            <a:endParaRPr sz="1700"/>
          </a:p>
        </p:txBody>
      </p:sp>
      <p:sp>
        <p:nvSpPr>
          <p:cNvPr id="837" name="Google Shape;837;p29"/>
          <p:cNvSpPr txBox="1"/>
          <p:nvPr>
            <p:ph idx="1" type="body"/>
          </p:nvPr>
        </p:nvSpPr>
        <p:spPr>
          <a:xfrm>
            <a:off x="457200" y="2190750"/>
            <a:ext cx="8323800" cy="23532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b="1" lang="it" sz="1400"/>
              <a:t>Scenario:</a:t>
            </a:r>
            <a:endParaRPr b="1" sz="1400"/>
          </a:p>
          <a:p>
            <a:pPr indent="-317500" lvl="0" marL="457200" rtl="0" algn="just">
              <a:lnSpc>
                <a:spcPct val="115000"/>
              </a:lnSpc>
              <a:spcBef>
                <a:spcPts val="0"/>
              </a:spcBef>
              <a:spcAft>
                <a:spcPts val="0"/>
              </a:spcAft>
              <a:buSzPts val="1400"/>
              <a:buChar char="●"/>
            </a:pPr>
            <a:r>
              <a:rPr lang="it" sz="1400"/>
              <a:t>All the users belong to </a:t>
            </a:r>
            <a:r>
              <a:rPr b="1" lang="it" sz="1400"/>
              <a:t>class C1</a:t>
            </a:r>
            <a:endParaRPr b="1" sz="1400"/>
          </a:p>
          <a:p>
            <a:pPr indent="-317500" lvl="0" marL="457200" rtl="0" algn="just">
              <a:lnSpc>
                <a:spcPct val="115000"/>
              </a:lnSpc>
              <a:spcBef>
                <a:spcPts val="0"/>
              </a:spcBef>
              <a:spcAft>
                <a:spcPts val="0"/>
              </a:spcAft>
              <a:buSzPts val="1400"/>
              <a:buChar char="●"/>
            </a:pPr>
            <a:r>
              <a:rPr lang="it" sz="1400"/>
              <a:t>Curves related to the </a:t>
            </a:r>
            <a:r>
              <a:rPr b="1" lang="it" sz="1400"/>
              <a:t>advertising part</a:t>
            </a:r>
            <a:r>
              <a:rPr lang="it" sz="1400"/>
              <a:t> are </a:t>
            </a:r>
            <a:r>
              <a:rPr b="1" lang="it" sz="1400">
                <a:solidFill>
                  <a:srgbClr val="38761D"/>
                </a:solidFill>
              </a:rPr>
              <a:t>known</a:t>
            </a:r>
            <a:endParaRPr sz="1400"/>
          </a:p>
          <a:p>
            <a:pPr indent="-317500" lvl="0" marL="457200" rtl="0" algn="just">
              <a:lnSpc>
                <a:spcPct val="115000"/>
              </a:lnSpc>
              <a:spcBef>
                <a:spcPts val="0"/>
              </a:spcBef>
              <a:spcAft>
                <a:spcPts val="0"/>
              </a:spcAft>
              <a:buSzPts val="1400"/>
              <a:buChar char="●"/>
            </a:pPr>
            <a:r>
              <a:rPr lang="it" sz="1400"/>
              <a:t>Curve related to the </a:t>
            </a:r>
            <a:r>
              <a:rPr b="1" lang="it" sz="1400"/>
              <a:t>pricing part</a:t>
            </a:r>
            <a:r>
              <a:rPr lang="it" sz="1400"/>
              <a:t> is </a:t>
            </a:r>
            <a:r>
              <a:rPr b="1" lang="it" sz="1400">
                <a:solidFill>
                  <a:srgbClr val="990000"/>
                </a:solidFill>
              </a:rPr>
              <a:t>unknown</a:t>
            </a:r>
            <a:endParaRPr sz="1400"/>
          </a:p>
          <a:p>
            <a:pPr indent="0" lvl="0" marL="0" rtl="0" algn="just">
              <a:lnSpc>
                <a:spcPct val="115000"/>
              </a:lnSpc>
              <a:spcBef>
                <a:spcPts val="0"/>
              </a:spcBef>
              <a:spcAft>
                <a:spcPts val="0"/>
              </a:spcAft>
              <a:buNone/>
            </a:pPr>
            <a:r>
              <a:t/>
            </a:r>
            <a:endParaRPr sz="1400"/>
          </a:p>
          <a:p>
            <a:pPr indent="0" lvl="0" marL="0" rtl="0" algn="just">
              <a:lnSpc>
                <a:spcPct val="115000"/>
              </a:lnSpc>
              <a:spcBef>
                <a:spcPts val="0"/>
              </a:spcBef>
              <a:spcAft>
                <a:spcPts val="0"/>
              </a:spcAft>
              <a:buNone/>
            </a:pPr>
            <a:r>
              <a:rPr b="1" lang="it" sz="1400"/>
              <a:t>Task:</a:t>
            </a:r>
            <a:endParaRPr sz="1400"/>
          </a:p>
          <a:p>
            <a:pPr indent="-317500" lvl="0" marL="457200" rtl="0" algn="just">
              <a:lnSpc>
                <a:spcPct val="115000"/>
              </a:lnSpc>
              <a:spcBef>
                <a:spcPts val="0"/>
              </a:spcBef>
              <a:spcAft>
                <a:spcPts val="0"/>
              </a:spcAft>
              <a:buSzPts val="1400"/>
              <a:buChar char="●"/>
            </a:pPr>
            <a:r>
              <a:rPr lang="it" sz="1400"/>
              <a:t>Apply </a:t>
            </a:r>
            <a:r>
              <a:rPr b="1" lang="it" sz="1400"/>
              <a:t>UCB1</a:t>
            </a:r>
            <a:r>
              <a:rPr lang="it" sz="1400"/>
              <a:t> and </a:t>
            </a:r>
            <a:r>
              <a:rPr b="1" lang="it" sz="1400"/>
              <a:t>TS </a:t>
            </a:r>
            <a:r>
              <a:rPr lang="it" sz="1400"/>
              <a:t>to tackle the problem</a:t>
            </a:r>
            <a:endParaRPr sz="1400"/>
          </a:p>
          <a:p>
            <a:pPr indent="-317500" lvl="0" marL="457200" rtl="0" algn="just">
              <a:lnSpc>
                <a:spcPct val="115000"/>
              </a:lnSpc>
              <a:spcBef>
                <a:spcPts val="0"/>
              </a:spcBef>
              <a:spcAft>
                <a:spcPts val="0"/>
              </a:spcAft>
              <a:buSzPts val="1400"/>
              <a:buChar char="●"/>
            </a:pPr>
            <a:r>
              <a:rPr lang="it" sz="1400"/>
              <a:t>Plot the average value and standard deviation of the </a:t>
            </a:r>
            <a:r>
              <a:rPr b="1" lang="it" sz="1400"/>
              <a:t>cumulative regret</a:t>
            </a:r>
            <a:r>
              <a:rPr lang="it" sz="1400"/>
              <a:t>, </a:t>
            </a:r>
            <a:r>
              <a:rPr b="1" lang="it" sz="1400"/>
              <a:t>cumulative reward</a:t>
            </a:r>
            <a:r>
              <a:rPr lang="it" sz="1400"/>
              <a:t>, </a:t>
            </a:r>
            <a:r>
              <a:rPr b="1" lang="it" sz="1400"/>
              <a:t>instantaneous regret</a:t>
            </a:r>
            <a:r>
              <a:rPr lang="it" sz="1400"/>
              <a:t> and </a:t>
            </a:r>
            <a:r>
              <a:rPr b="1" lang="it" sz="1400"/>
              <a:t>instantaneous reward</a:t>
            </a:r>
            <a:endParaRPr b="1" sz="1400"/>
          </a:p>
        </p:txBody>
      </p:sp>
      <p:pic>
        <p:nvPicPr>
          <p:cNvPr id="838" name="Google Shape;838;p29"/>
          <p:cNvPicPr preferRelativeResize="0"/>
          <p:nvPr/>
        </p:nvPicPr>
        <p:blipFill>
          <a:blip r:embed="rId3">
            <a:alphaModFix/>
          </a:blip>
          <a:stretch>
            <a:fillRect/>
          </a:stretch>
        </p:blipFill>
        <p:spPr>
          <a:xfrm>
            <a:off x="7646400" y="1256400"/>
            <a:ext cx="1166400" cy="1166400"/>
          </a:xfrm>
          <a:prstGeom prst="rect">
            <a:avLst/>
          </a:prstGeom>
          <a:noFill/>
          <a:ln>
            <a:noFill/>
          </a:ln>
        </p:spPr>
      </p:pic>
      <p:sp>
        <p:nvSpPr>
          <p:cNvPr id="839" name="Google Shape;839;p29"/>
          <p:cNvSpPr txBox="1"/>
          <p:nvPr/>
        </p:nvSpPr>
        <p:spPr>
          <a:xfrm>
            <a:off x="482725" y="1194075"/>
            <a:ext cx="6574200" cy="904800"/>
          </a:xfrm>
          <a:prstGeom prst="rect">
            <a:avLst/>
          </a:prstGeom>
          <a:noFill/>
          <a:ln>
            <a:noFill/>
          </a:ln>
        </p:spPr>
        <p:txBody>
          <a:bodyPr anchorCtr="0" anchor="t" bIns="91425" lIns="91425" spcFirstLastPara="1" rIns="91425" wrap="square" tIns="91425">
            <a:noAutofit/>
          </a:bodyPr>
          <a:lstStyle/>
          <a:p>
            <a:pPr indent="0" lvl="0" marL="0" rtl="0" algn="just">
              <a:lnSpc>
                <a:spcPct val="115000"/>
              </a:lnSpc>
              <a:spcBef>
                <a:spcPts val="0"/>
              </a:spcBef>
              <a:spcAft>
                <a:spcPts val="0"/>
              </a:spcAft>
              <a:buClr>
                <a:schemeClr val="dk1"/>
              </a:buClr>
              <a:buSzPts val="1100"/>
              <a:buFont typeface="Arial"/>
              <a:buNone/>
            </a:pPr>
            <a:r>
              <a:rPr lang="it">
                <a:solidFill>
                  <a:schemeClr val="dk1"/>
                </a:solidFill>
              </a:rPr>
              <a:t>In this step the </a:t>
            </a:r>
            <a:r>
              <a:rPr b="1" lang="it">
                <a:solidFill>
                  <a:schemeClr val="dk1"/>
                </a:solidFill>
              </a:rPr>
              <a:t>pricing</a:t>
            </a:r>
            <a:r>
              <a:rPr lang="it">
                <a:solidFill>
                  <a:schemeClr val="dk1"/>
                </a:solidFill>
              </a:rPr>
              <a:t> </a:t>
            </a:r>
            <a:r>
              <a:rPr b="1" lang="it">
                <a:solidFill>
                  <a:schemeClr val="dk1"/>
                </a:solidFill>
              </a:rPr>
              <a:t>setting</a:t>
            </a:r>
            <a:r>
              <a:rPr lang="it">
                <a:solidFill>
                  <a:schemeClr val="dk1"/>
                </a:solidFill>
              </a:rPr>
              <a:t> is </a:t>
            </a:r>
            <a:r>
              <a:rPr b="1" lang="it">
                <a:solidFill>
                  <a:schemeClr val="dk1"/>
                </a:solidFill>
              </a:rPr>
              <a:t>unknown</a:t>
            </a:r>
            <a:r>
              <a:rPr lang="it">
                <a:solidFill>
                  <a:schemeClr val="dk1"/>
                </a:solidFill>
              </a:rPr>
              <a:t>, instead the </a:t>
            </a:r>
            <a:r>
              <a:rPr b="1" lang="it">
                <a:solidFill>
                  <a:schemeClr val="dk1"/>
                </a:solidFill>
              </a:rPr>
              <a:t>advertising</a:t>
            </a:r>
            <a:r>
              <a:rPr lang="it">
                <a:solidFill>
                  <a:schemeClr val="dk1"/>
                </a:solidFill>
              </a:rPr>
              <a:t> one is </a:t>
            </a:r>
            <a:r>
              <a:rPr b="1" lang="it">
                <a:solidFill>
                  <a:schemeClr val="dk1"/>
                </a:solidFill>
              </a:rPr>
              <a:t>known</a:t>
            </a:r>
            <a:r>
              <a:rPr lang="it">
                <a:solidFill>
                  <a:schemeClr val="dk1"/>
                </a:solidFill>
              </a:rPr>
              <a:t>. The </a:t>
            </a:r>
            <a:r>
              <a:rPr b="1" lang="it">
                <a:solidFill>
                  <a:schemeClr val="dk1"/>
                </a:solidFill>
              </a:rPr>
              <a:t>objective</a:t>
            </a:r>
            <a:r>
              <a:rPr lang="it">
                <a:solidFill>
                  <a:schemeClr val="dk1"/>
                </a:solidFill>
              </a:rPr>
              <a:t> is to </a:t>
            </a:r>
            <a:r>
              <a:rPr b="1" lang="it">
                <a:solidFill>
                  <a:schemeClr val="dk1"/>
                </a:solidFill>
              </a:rPr>
              <a:t>maximize</a:t>
            </a:r>
            <a:r>
              <a:rPr lang="it">
                <a:solidFill>
                  <a:schemeClr val="dk1"/>
                </a:solidFill>
              </a:rPr>
              <a:t> </a:t>
            </a:r>
            <a:r>
              <a:rPr b="1" lang="it">
                <a:solidFill>
                  <a:schemeClr val="dk1"/>
                </a:solidFill>
              </a:rPr>
              <a:t>the</a:t>
            </a:r>
            <a:r>
              <a:rPr lang="it">
                <a:solidFill>
                  <a:schemeClr val="dk1"/>
                </a:solidFill>
              </a:rPr>
              <a:t> </a:t>
            </a:r>
            <a:r>
              <a:rPr b="1" lang="it">
                <a:solidFill>
                  <a:schemeClr val="dk1"/>
                </a:solidFill>
              </a:rPr>
              <a:t>reward</a:t>
            </a:r>
            <a:r>
              <a:rPr lang="it">
                <a:solidFill>
                  <a:schemeClr val="dk1"/>
                </a:solidFill>
              </a:rPr>
              <a:t> while estimating the purchase conversation rates.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3" name="Shape 843"/>
        <p:cNvGrpSpPr/>
        <p:nvPr/>
      </p:nvGrpSpPr>
      <p:grpSpPr>
        <a:xfrm>
          <a:off x="0" y="0"/>
          <a:ext cx="0" cy="0"/>
          <a:chOff x="0" y="0"/>
          <a:chExt cx="0" cy="0"/>
        </a:xfrm>
      </p:grpSpPr>
      <p:sp>
        <p:nvSpPr>
          <p:cNvPr id="844" name="Google Shape;844;p3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2200"/>
              <a:buFont typeface="Arial"/>
              <a:buNone/>
            </a:pPr>
            <a:r>
              <a:rPr lang="it" sz="1900"/>
              <a:t>Step 1: Learning for pricing</a:t>
            </a:r>
            <a:endParaRPr sz="1900"/>
          </a:p>
          <a:p>
            <a:pPr indent="0" lvl="0" marL="0" rtl="0" algn="l">
              <a:lnSpc>
                <a:spcPct val="115000"/>
              </a:lnSpc>
              <a:spcBef>
                <a:spcPts val="0"/>
              </a:spcBef>
              <a:spcAft>
                <a:spcPts val="0"/>
              </a:spcAft>
              <a:buClr>
                <a:schemeClr val="lt1"/>
              </a:buClr>
              <a:buSzPts val="2200"/>
              <a:buFont typeface="Arial"/>
              <a:buNone/>
            </a:pPr>
            <a:r>
              <a:rPr lang="it" sz="1700"/>
              <a:t>Approach</a:t>
            </a:r>
            <a:endParaRPr/>
          </a:p>
        </p:txBody>
      </p:sp>
      <p:sp>
        <p:nvSpPr>
          <p:cNvPr id="845" name="Google Shape;845;p30"/>
          <p:cNvSpPr txBox="1"/>
          <p:nvPr>
            <p:ph idx="1" type="body"/>
          </p:nvPr>
        </p:nvSpPr>
        <p:spPr>
          <a:xfrm>
            <a:off x="457200" y="1200150"/>
            <a:ext cx="8323800" cy="34002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300"/>
              <a:t>In this scenario we use </a:t>
            </a:r>
            <a:r>
              <a:rPr b="1" lang="it" sz="1300"/>
              <a:t>TS</a:t>
            </a:r>
            <a:r>
              <a:rPr lang="it" sz="1300"/>
              <a:t> and </a:t>
            </a:r>
            <a:r>
              <a:rPr b="1" lang="it" sz="1300"/>
              <a:t>UCB1</a:t>
            </a:r>
            <a:r>
              <a:rPr lang="it" sz="1300"/>
              <a:t> to minimize the regret while estimating the </a:t>
            </a:r>
            <a:r>
              <a:rPr b="1" lang="it" sz="1300"/>
              <a:t>conversion probabilities</a:t>
            </a:r>
            <a:r>
              <a:rPr lang="it" sz="1300"/>
              <a:t> associated to each </a:t>
            </a:r>
            <a:r>
              <a:rPr b="1" lang="it" sz="1300"/>
              <a:t>price</a:t>
            </a:r>
            <a:r>
              <a:rPr lang="it" sz="1300"/>
              <a:t>, so that it is possible to understand which is the best one.</a:t>
            </a:r>
            <a:endParaRPr sz="1300"/>
          </a:p>
          <a:p>
            <a:pPr indent="0" lvl="0" marL="0" rtl="0" algn="l">
              <a:lnSpc>
                <a:spcPct val="115000"/>
              </a:lnSpc>
              <a:spcBef>
                <a:spcPts val="0"/>
              </a:spcBef>
              <a:spcAft>
                <a:spcPts val="0"/>
              </a:spcAft>
              <a:buNone/>
            </a:pPr>
            <a:r>
              <a:rPr lang="it" sz="1300"/>
              <a:t> </a:t>
            </a:r>
            <a:endParaRPr sz="1300"/>
          </a:p>
          <a:p>
            <a:pPr indent="0" lvl="0" marL="0" rtl="0" algn="l">
              <a:lnSpc>
                <a:spcPct val="115000"/>
              </a:lnSpc>
              <a:spcBef>
                <a:spcPts val="0"/>
              </a:spcBef>
              <a:spcAft>
                <a:spcPts val="0"/>
              </a:spcAft>
              <a:buNone/>
            </a:pPr>
            <a:r>
              <a:rPr lang="it" sz="1300"/>
              <a:t>Since in the pricing setting the functions of the number of clicks and cumulative daily costs are known, it is possible to use the</a:t>
            </a:r>
            <a:r>
              <a:rPr b="1" lang="it" sz="1300"/>
              <a:t> optimal bid</a:t>
            </a:r>
            <a:r>
              <a:rPr lang="it" sz="1300"/>
              <a:t> given the price. At each round, for each possible price, the best bid is computed </a:t>
            </a:r>
            <a:r>
              <a:rPr lang="it" sz="1300"/>
              <a:t>exploiting</a:t>
            </a:r>
            <a:r>
              <a:rPr lang="it" sz="1300"/>
              <a:t> the clairvoyant and then the associated number of clicks and daily cost are calculated. </a:t>
            </a:r>
            <a:endParaRPr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None/>
            </a:pPr>
            <a:r>
              <a:rPr lang="it" sz="1300"/>
              <a:t>Given these data, the </a:t>
            </a:r>
            <a:r>
              <a:rPr b="1" lang="it" sz="1300"/>
              <a:t>arm</a:t>
            </a:r>
            <a:r>
              <a:rPr lang="it" sz="1300"/>
              <a:t> is </a:t>
            </a:r>
            <a:r>
              <a:rPr b="1" lang="it" sz="1300"/>
              <a:t>pulled</a:t>
            </a:r>
            <a:r>
              <a:rPr lang="it" sz="1300"/>
              <a:t> by choosing the one that </a:t>
            </a:r>
            <a:r>
              <a:rPr b="1" lang="it" sz="1300"/>
              <a:t>maximizes</a:t>
            </a:r>
            <a:r>
              <a:rPr lang="it" sz="1300"/>
              <a:t> the </a:t>
            </a:r>
            <a:r>
              <a:rPr b="1" lang="it" sz="1300"/>
              <a:t>reward</a:t>
            </a:r>
            <a:r>
              <a:rPr lang="it" sz="1300"/>
              <a:t> formula where the </a:t>
            </a:r>
            <a:r>
              <a:rPr b="1" lang="it" sz="1300"/>
              <a:t>conversion probability</a:t>
            </a:r>
            <a:r>
              <a:rPr lang="it" sz="1300"/>
              <a:t> is substituted by:</a:t>
            </a:r>
            <a:endParaRPr sz="1300"/>
          </a:p>
          <a:p>
            <a:pPr indent="-311150" lvl="0" marL="457200" rtl="0" algn="l">
              <a:lnSpc>
                <a:spcPct val="115000"/>
              </a:lnSpc>
              <a:spcBef>
                <a:spcPts val="0"/>
              </a:spcBef>
              <a:spcAft>
                <a:spcPts val="0"/>
              </a:spcAft>
              <a:buSzPts val="1300"/>
              <a:buChar char="●"/>
            </a:pPr>
            <a:r>
              <a:rPr lang="it" sz="1300"/>
              <a:t>a </a:t>
            </a:r>
            <a:r>
              <a:rPr b="1" lang="it" sz="1300"/>
              <a:t>sample drawn</a:t>
            </a:r>
            <a:r>
              <a:rPr lang="it" sz="1300"/>
              <a:t> from the </a:t>
            </a:r>
            <a:r>
              <a:rPr b="1" lang="it" sz="1300"/>
              <a:t>Beta</a:t>
            </a:r>
            <a:r>
              <a:rPr lang="it" sz="1300"/>
              <a:t> distribution for </a:t>
            </a:r>
            <a:r>
              <a:rPr b="1" lang="it" sz="1300"/>
              <a:t>TS</a:t>
            </a:r>
            <a:endParaRPr b="1" sz="1300"/>
          </a:p>
          <a:p>
            <a:pPr indent="-311150" lvl="0" marL="457200" rtl="0" algn="l">
              <a:lnSpc>
                <a:spcPct val="115000"/>
              </a:lnSpc>
              <a:spcBef>
                <a:spcPts val="0"/>
              </a:spcBef>
              <a:spcAft>
                <a:spcPts val="0"/>
              </a:spcAft>
              <a:buSzPts val="1300"/>
              <a:buChar char="●"/>
            </a:pPr>
            <a:r>
              <a:rPr lang="it" sz="1300"/>
              <a:t>the </a:t>
            </a:r>
            <a:r>
              <a:rPr b="1" lang="it" sz="1300"/>
              <a:t>upper confidence bound</a:t>
            </a:r>
            <a:r>
              <a:rPr lang="it" sz="1300"/>
              <a:t> for </a:t>
            </a:r>
            <a:r>
              <a:rPr b="1" lang="it" sz="1300"/>
              <a:t>UCB1</a:t>
            </a:r>
            <a:endParaRPr b="1" sz="1300"/>
          </a:p>
          <a:p>
            <a:pPr indent="0" lvl="0" marL="0" rtl="0" algn="l">
              <a:lnSpc>
                <a:spcPct val="115000"/>
              </a:lnSpc>
              <a:spcBef>
                <a:spcPts val="0"/>
              </a:spcBef>
              <a:spcAft>
                <a:spcPts val="0"/>
              </a:spcAft>
              <a:buNone/>
            </a:pPr>
            <a:r>
              <a:t/>
            </a:r>
            <a:endParaRPr sz="1300"/>
          </a:p>
          <a:p>
            <a:pPr indent="0" lvl="0" marL="0" rtl="0" algn="l">
              <a:lnSpc>
                <a:spcPct val="115000"/>
              </a:lnSpc>
              <a:spcBef>
                <a:spcPts val="0"/>
              </a:spcBef>
              <a:spcAft>
                <a:spcPts val="0"/>
              </a:spcAft>
              <a:buClr>
                <a:schemeClr val="dk1"/>
              </a:buClr>
              <a:buSzPts val="1100"/>
              <a:buFont typeface="Arial"/>
              <a:buNone/>
            </a:pPr>
            <a:r>
              <a:rPr lang="it" sz="1300"/>
              <a:t>Successively, each learner is updated using the data collected, namely the total reward for the day and for each user the interaction with the website, that is a 1 if there is a purchase, otherwise 0.</a:t>
            </a:r>
            <a:endParaRPr sz="1300"/>
          </a:p>
          <a:p>
            <a:pPr indent="0" lvl="0" marL="0" rtl="0" algn="l">
              <a:lnSpc>
                <a:spcPct val="115000"/>
              </a:lnSpc>
              <a:spcBef>
                <a:spcPts val="0"/>
              </a:spcBef>
              <a:spcAft>
                <a:spcPts val="0"/>
              </a:spcAft>
              <a:buClr>
                <a:schemeClr val="dk1"/>
              </a:buClr>
              <a:buSzPts val="1100"/>
              <a:buFont typeface="Arial"/>
              <a:buNone/>
            </a:pPr>
            <a:r>
              <a:rPr lang="it" sz="1400"/>
              <a:t> </a:t>
            </a:r>
            <a:endParaRPr sz="1400"/>
          </a:p>
          <a:p>
            <a:pPr indent="0" lvl="0" marL="0" rtl="0" algn="l">
              <a:lnSpc>
                <a:spcPct val="115000"/>
              </a:lnSpc>
              <a:spcBef>
                <a:spcPts val="0"/>
              </a:spcBef>
              <a:spcAft>
                <a:spcPts val="0"/>
              </a:spcAft>
              <a:buNone/>
            </a:pPr>
            <a:r>
              <a:t/>
            </a:r>
            <a:endParaRPr sz="1400"/>
          </a:p>
          <a:p>
            <a:pPr indent="0" lvl="0" marL="0" rtl="0" algn="l">
              <a:lnSpc>
                <a:spcPct val="115000"/>
              </a:lnSpc>
              <a:spcBef>
                <a:spcPts val="0"/>
              </a:spcBef>
              <a:spcAft>
                <a:spcPts val="0"/>
              </a:spcAft>
              <a:buNone/>
            </a:pPr>
            <a:r>
              <a:t/>
            </a:r>
            <a:endParaRPr sz="1400"/>
          </a:p>
          <a:p>
            <a:pPr indent="0" lvl="0" marL="0" rtl="0" algn="l">
              <a:spcBef>
                <a:spcPts val="360"/>
              </a:spcBef>
              <a:spcAft>
                <a:spcPts val="0"/>
              </a:spcAft>
              <a:buNone/>
            </a:pPr>
            <a:r>
              <a:t/>
            </a:r>
            <a:endParaRPr sz="14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9" name="Shape 849"/>
        <p:cNvGrpSpPr/>
        <p:nvPr/>
      </p:nvGrpSpPr>
      <p:grpSpPr>
        <a:xfrm>
          <a:off x="0" y="0"/>
          <a:ext cx="0" cy="0"/>
          <a:chOff x="0" y="0"/>
          <a:chExt cx="0" cy="0"/>
        </a:xfrm>
      </p:grpSpPr>
      <p:sp>
        <p:nvSpPr>
          <p:cNvPr id="850" name="Google Shape;850;p3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lt1"/>
              </a:buClr>
              <a:buSzPts val="2200"/>
              <a:buFont typeface="Arial"/>
              <a:buNone/>
            </a:pPr>
            <a:r>
              <a:rPr lang="it" sz="1900"/>
              <a:t>Step 1: Learning for pricing</a:t>
            </a:r>
            <a:endParaRPr sz="1900"/>
          </a:p>
          <a:p>
            <a:pPr indent="0" lvl="0" marL="0" rtl="0" algn="l">
              <a:lnSpc>
                <a:spcPct val="115000"/>
              </a:lnSpc>
              <a:spcBef>
                <a:spcPts val="0"/>
              </a:spcBef>
              <a:spcAft>
                <a:spcPts val="0"/>
              </a:spcAft>
              <a:buClr>
                <a:schemeClr val="lt1"/>
              </a:buClr>
              <a:buSzPts val="2200"/>
              <a:buFont typeface="Arial"/>
              <a:buNone/>
            </a:pPr>
            <a:r>
              <a:rPr lang="it" sz="1700"/>
              <a:t>Approach</a:t>
            </a:r>
            <a:endParaRPr/>
          </a:p>
          <a:p>
            <a:pPr indent="0" lvl="0" marL="0" rtl="0" algn="l">
              <a:spcBef>
                <a:spcPts val="0"/>
              </a:spcBef>
              <a:spcAft>
                <a:spcPts val="0"/>
              </a:spcAft>
              <a:buNone/>
            </a:pPr>
            <a:r>
              <a:t/>
            </a:r>
            <a:endParaRPr/>
          </a:p>
        </p:txBody>
      </p:sp>
      <p:sp>
        <p:nvSpPr>
          <p:cNvPr id="851" name="Google Shape;851;p31"/>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300"/>
              <a:t>The </a:t>
            </a:r>
            <a:r>
              <a:rPr b="1" lang="it" sz="1300"/>
              <a:t>updates</a:t>
            </a:r>
            <a:r>
              <a:rPr lang="it" sz="1300"/>
              <a:t> for the learners are:</a:t>
            </a:r>
            <a:endParaRPr sz="1300"/>
          </a:p>
          <a:p>
            <a:pPr indent="-311150" lvl="0" marL="457200" rtl="0" algn="l">
              <a:lnSpc>
                <a:spcPct val="115000"/>
              </a:lnSpc>
              <a:spcBef>
                <a:spcPts val="0"/>
              </a:spcBef>
              <a:spcAft>
                <a:spcPts val="0"/>
              </a:spcAft>
              <a:buSzPts val="1300"/>
              <a:buChar char="●"/>
            </a:pPr>
            <a:r>
              <a:rPr b="1" lang="it" sz="1300"/>
              <a:t>TS</a:t>
            </a:r>
            <a:r>
              <a:rPr lang="it" sz="1300"/>
              <a:t>:   </a:t>
            </a:r>
            <a:endParaRPr sz="1300"/>
          </a:p>
          <a:p>
            <a:pPr indent="0" lvl="0" marL="457200" rtl="0" algn="l">
              <a:lnSpc>
                <a:spcPct val="115000"/>
              </a:lnSpc>
              <a:spcBef>
                <a:spcPts val="0"/>
              </a:spcBef>
              <a:spcAft>
                <a:spcPts val="0"/>
              </a:spcAft>
              <a:buNone/>
            </a:pPr>
            <a:r>
              <a:rPr lang="it" sz="1300"/>
              <a:t>where:</a:t>
            </a:r>
            <a:endParaRPr sz="1300"/>
          </a:p>
          <a:p>
            <a:pPr indent="-311150" lvl="1" marL="914400" rtl="0" algn="l">
              <a:lnSpc>
                <a:spcPct val="115000"/>
              </a:lnSpc>
              <a:spcBef>
                <a:spcPts val="0"/>
              </a:spcBef>
              <a:spcAft>
                <a:spcPts val="0"/>
              </a:spcAft>
              <a:buSzPts val="1300"/>
              <a:buChar char="○"/>
            </a:pPr>
            <a:r>
              <a:rPr i="1" lang="it" sz="1300"/>
              <a:t>         </a:t>
            </a:r>
            <a:r>
              <a:rPr lang="it" sz="1300"/>
              <a:t>       are the beta parameters for arm </a:t>
            </a:r>
            <a:r>
              <a:rPr i="1" lang="it" sz="1300"/>
              <a:t>a</a:t>
            </a:r>
            <a:r>
              <a:rPr lang="it" sz="1300"/>
              <a:t> at time </a:t>
            </a:r>
            <a:r>
              <a:rPr i="1" lang="it" sz="1300"/>
              <a:t>t;</a:t>
            </a:r>
            <a:r>
              <a:rPr lang="it" sz="1300"/>
              <a:t> </a:t>
            </a:r>
            <a:endParaRPr sz="1300"/>
          </a:p>
          <a:p>
            <a:pPr indent="-311150" lvl="1" marL="914400" rtl="0" algn="l">
              <a:lnSpc>
                <a:spcPct val="115000"/>
              </a:lnSpc>
              <a:spcBef>
                <a:spcPts val="0"/>
              </a:spcBef>
              <a:spcAft>
                <a:spcPts val="0"/>
              </a:spcAft>
              <a:buSzPts val="1300"/>
              <a:buChar char="○"/>
            </a:pPr>
            <a:r>
              <a:rPr lang="it" sz="1300"/>
              <a:t>      is the number of conversions at time </a:t>
            </a:r>
            <a:r>
              <a:rPr i="1" lang="it" sz="1300"/>
              <a:t>t;</a:t>
            </a:r>
            <a:endParaRPr sz="1300"/>
          </a:p>
          <a:p>
            <a:pPr indent="-311150" lvl="1" marL="914400" rtl="0" algn="l">
              <a:lnSpc>
                <a:spcPct val="115000"/>
              </a:lnSpc>
              <a:spcBef>
                <a:spcPts val="0"/>
              </a:spcBef>
              <a:spcAft>
                <a:spcPts val="0"/>
              </a:spcAft>
              <a:buSzPts val="1300"/>
              <a:buChar char="○"/>
            </a:pPr>
            <a:r>
              <a:rPr i="1" lang="it" sz="1300"/>
              <a:t>    </a:t>
            </a:r>
            <a:r>
              <a:rPr lang="it" sz="1300"/>
              <a:t>  is the number of people who click but don’t purchase at time </a:t>
            </a:r>
            <a:r>
              <a:rPr i="1" lang="it" sz="1300"/>
              <a:t>t</a:t>
            </a:r>
            <a:r>
              <a:rPr lang="it" sz="1300"/>
              <a:t>.</a:t>
            </a:r>
            <a:endParaRPr sz="1300"/>
          </a:p>
          <a:p>
            <a:pPr indent="0" lvl="0" marL="914400" rtl="0" algn="l">
              <a:lnSpc>
                <a:spcPct val="115000"/>
              </a:lnSpc>
              <a:spcBef>
                <a:spcPts val="0"/>
              </a:spcBef>
              <a:spcAft>
                <a:spcPts val="0"/>
              </a:spcAft>
              <a:buNone/>
            </a:pPr>
            <a:r>
              <a:t/>
            </a:r>
            <a:endParaRPr sz="1300"/>
          </a:p>
          <a:p>
            <a:pPr indent="-311150" lvl="0" marL="457200" rtl="0" algn="l">
              <a:lnSpc>
                <a:spcPct val="115000"/>
              </a:lnSpc>
              <a:spcBef>
                <a:spcPts val="0"/>
              </a:spcBef>
              <a:spcAft>
                <a:spcPts val="0"/>
              </a:spcAft>
              <a:buSzPts val="1300"/>
              <a:buChar char="●"/>
            </a:pPr>
            <a:r>
              <a:rPr b="1" lang="it" sz="1300"/>
              <a:t>UCB</a:t>
            </a:r>
            <a:r>
              <a:rPr lang="it" sz="1300"/>
              <a:t>:</a:t>
            </a:r>
            <a:endParaRPr sz="1300"/>
          </a:p>
          <a:p>
            <a:pPr indent="0" lvl="0" marL="457200" rtl="0" algn="l">
              <a:lnSpc>
                <a:spcPct val="115000"/>
              </a:lnSpc>
              <a:spcBef>
                <a:spcPts val="0"/>
              </a:spcBef>
              <a:spcAft>
                <a:spcPts val="0"/>
              </a:spcAft>
              <a:buNone/>
            </a:pPr>
            <a:r>
              <a:rPr lang="it" sz="1300"/>
              <a:t>where:</a:t>
            </a:r>
            <a:endParaRPr sz="1300"/>
          </a:p>
          <a:p>
            <a:pPr indent="-311150" lvl="1" marL="914400" rtl="0" algn="l">
              <a:lnSpc>
                <a:spcPct val="115000"/>
              </a:lnSpc>
              <a:spcBef>
                <a:spcPts val="0"/>
              </a:spcBef>
              <a:spcAft>
                <a:spcPts val="0"/>
              </a:spcAft>
              <a:buSzPts val="1300"/>
              <a:buChar char="○"/>
            </a:pPr>
            <a:r>
              <a:rPr lang="it" sz="1300"/>
              <a:t>    </a:t>
            </a:r>
            <a:r>
              <a:rPr lang="it" sz="1300"/>
              <a:t>is the estimate of the conversion probability and it is given by the total number of conversions for arm </a:t>
            </a:r>
            <a:r>
              <a:rPr i="1" lang="it" sz="1300"/>
              <a:t>a</a:t>
            </a:r>
            <a:r>
              <a:rPr lang="it" sz="1300"/>
              <a:t> until this point divided by the total number of observations for the arm </a:t>
            </a:r>
            <a:r>
              <a:rPr i="1" lang="it" sz="1300"/>
              <a:t>a;</a:t>
            </a:r>
            <a:r>
              <a:rPr lang="it" sz="1300"/>
              <a:t> </a:t>
            </a:r>
            <a:endParaRPr sz="1300"/>
          </a:p>
          <a:p>
            <a:pPr indent="-311150" lvl="1" marL="914400" rtl="0" algn="l">
              <a:lnSpc>
                <a:spcPct val="115000"/>
              </a:lnSpc>
              <a:spcBef>
                <a:spcPts val="0"/>
              </a:spcBef>
              <a:spcAft>
                <a:spcPts val="0"/>
              </a:spcAft>
              <a:buSzPts val="1300"/>
              <a:buChar char="○"/>
            </a:pPr>
            <a:r>
              <a:rPr lang="it" sz="1300"/>
              <a:t>                                            </a:t>
            </a:r>
            <a:r>
              <a:rPr lang="it" sz="1300"/>
              <a:t>is the total number of clicks collected by arm </a:t>
            </a:r>
            <a:r>
              <a:rPr i="1" lang="it" sz="1300"/>
              <a:t>a </a:t>
            </a:r>
            <a:r>
              <a:rPr lang="it" sz="1300"/>
              <a:t>until time </a:t>
            </a:r>
            <a:r>
              <a:rPr i="1" lang="it" sz="1300"/>
              <a:t>t.</a:t>
            </a:r>
            <a:endParaRPr sz="1300"/>
          </a:p>
          <a:p>
            <a:pPr indent="0" lvl="0" marL="0" rtl="0" algn="l">
              <a:lnSpc>
                <a:spcPct val="115000"/>
              </a:lnSpc>
              <a:spcBef>
                <a:spcPts val="0"/>
              </a:spcBef>
              <a:spcAft>
                <a:spcPts val="0"/>
              </a:spcAft>
              <a:buNone/>
            </a:pPr>
            <a:r>
              <a:rPr lang="it" sz="1300"/>
              <a:t>  </a:t>
            </a:r>
            <a:endParaRPr sz="1300"/>
          </a:p>
          <a:p>
            <a:pPr indent="0" lvl="0" marL="0" rtl="0" algn="l">
              <a:lnSpc>
                <a:spcPct val="115000"/>
              </a:lnSpc>
              <a:spcBef>
                <a:spcPts val="0"/>
              </a:spcBef>
              <a:spcAft>
                <a:spcPts val="0"/>
              </a:spcAft>
              <a:buClr>
                <a:schemeClr val="dk1"/>
              </a:buClr>
              <a:buSzPts val="1100"/>
              <a:buFont typeface="Arial"/>
              <a:buNone/>
            </a:pPr>
            <a:r>
              <a:rPr lang="it" sz="1300"/>
              <a:t>                                    </a:t>
            </a:r>
            <a:endParaRPr sz="1300"/>
          </a:p>
          <a:p>
            <a:pPr indent="0" lvl="0" marL="0" rtl="0" algn="l">
              <a:lnSpc>
                <a:spcPct val="115000"/>
              </a:lnSpc>
              <a:spcBef>
                <a:spcPts val="0"/>
              </a:spcBef>
              <a:spcAft>
                <a:spcPts val="0"/>
              </a:spcAft>
              <a:buClr>
                <a:schemeClr val="dk1"/>
              </a:buClr>
              <a:buSzPts val="1100"/>
              <a:buFont typeface="Arial"/>
              <a:buNone/>
            </a:pPr>
            <a:r>
              <a:t/>
            </a:r>
            <a:endParaRPr sz="1300"/>
          </a:p>
          <a:p>
            <a:pPr indent="0" lvl="0" marL="0" rtl="0" algn="l">
              <a:spcBef>
                <a:spcPts val="360"/>
              </a:spcBef>
              <a:spcAft>
                <a:spcPts val="0"/>
              </a:spcAft>
              <a:buClr>
                <a:schemeClr val="dk1"/>
              </a:buClr>
              <a:buSzPts val="1100"/>
              <a:buFont typeface="Arial"/>
              <a:buNone/>
            </a:pPr>
            <a:r>
              <a:t/>
            </a:r>
            <a:endParaRPr sz="1300"/>
          </a:p>
          <a:p>
            <a:pPr indent="0" lvl="0" marL="0" rtl="0" algn="l">
              <a:spcBef>
                <a:spcPts val="360"/>
              </a:spcBef>
              <a:spcAft>
                <a:spcPts val="0"/>
              </a:spcAft>
              <a:buNone/>
            </a:pPr>
            <a:r>
              <a:t/>
            </a:r>
            <a:endParaRPr sz="1300"/>
          </a:p>
        </p:txBody>
      </p:sp>
      <p:pic>
        <p:nvPicPr>
          <p:cNvPr id="852" name="Google Shape;852;p31" title="[0,0,0,&quot;https://www.codecogs.com/eqnedit.php?latex=(%7B%5Calpha%7D_%7Ba_%7Bt%2B1%7D%7D%2C%20%7B%5Cbeta%7D_%7Ba_%7Bt%2B1%7D%7D)%20%5Cleftarrow%20(%7B%5Calpha%7D_%7Ba_%7Bt%7D%7D%2C%20%7B%5Cbeta%7D_%7Ba_%7Bt%7D%7D)%20%2B%20(%7Bc%7D_%7B1%2Ct%7D%2C%20%7Bc%7D_%7B0%2Ct%7D)%20#0&quot;]"/>
          <p:cNvPicPr preferRelativeResize="0"/>
          <p:nvPr/>
        </p:nvPicPr>
        <p:blipFill rotWithShape="1">
          <a:blip r:embed="rId3">
            <a:alphaModFix/>
          </a:blip>
          <a:srcRect b="-69290" l="0" r="-4493" t="0"/>
          <a:stretch/>
        </p:blipFill>
        <p:spPr>
          <a:xfrm>
            <a:off x="1418775" y="1505575"/>
            <a:ext cx="2952355" cy="319475"/>
          </a:xfrm>
          <a:prstGeom prst="rect">
            <a:avLst/>
          </a:prstGeom>
          <a:noFill/>
          <a:ln>
            <a:noFill/>
          </a:ln>
        </p:spPr>
      </p:pic>
      <p:pic>
        <p:nvPicPr>
          <p:cNvPr id="853" name="Google Shape;853;p31" title="[0,0,0,&quot;https://www.codecogs.com/eqnedit.php?latex=(%7B%5Calpha%7D_%7Ba_%7Bt%7D%7D%2C%20%7B%5Cbeta%7D_%7Ba_%7Bt%7D%7D)#0&quot;]"/>
          <p:cNvPicPr preferRelativeResize="0"/>
          <p:nvPr/>
        </p:nvPicPr>
        <p:blipFill>
          <a:blip r:embed="rId4">
            <a:alphaModFix/>
          </a:blip>
          <a:stretch>
            <a:fillRect/>
          </a:stretch>
        </p:blipFill>
        <p:spPr>
          <a:xfrm>
            <a:off x="1418775" y="1936725"/>
            <a:ext cx="680400" cy="188050"/>
          </a:xfrm>
          <a:prstGeom prst="rect">
            <a:avLst/>
          </a:prstGeom>
          <a:noFill/>
          <a:ln>
            <a:noFill/>
          </a:ln>
        </p:spPr>
      </p:pic>
      <p:pic>
        <p:nvPicPr>
          <p:cNvPr id="854" name="Google Shape;854;p31" title="[0,0,0,&quot;https://www.codecogs.com/eqnedit.php?latex=%7Bc%7D_%7B1%2Ct%7D#0&quot;]"/>
          <p:cNvPicPr preferRelativeResize="0"/>
          <p:nvPr/>
        </p:nvPicPr>
        <p:blipFill>
          <a:blip r:embed="rId5">
            <a:alphaModFix/>
          </a:blip>
          <a:stretch>
            <a:fillRect/>
          </a:stretch>
        </p:blipFill>
        <p:spPr>
          <a:xfrm>
            <a:off x="1418775" y="2214000"/>
            <a:ext cx="245700" cy="151200"/>
          </a:xfrm>
          <a:prstGeom prst="rect">
            <a:avLst/>
          </a:prstGeom>
          <a:noFill/>
          <a:ln>
            <a:noFill/>
          </a:ln>
        </p:spPr>
      </p:pic>
      <p:pic>
        <p:nvPicPr>
          <p:cNvPr id="855" name="Google Shape;855;p31" title="[0,0,0,&quot;https://www.codecogs.com/eqnedit.php?latex=%7Bc%7D_%7B0%2Ct%7D#0&quot;]"/>
          <p:cNvPicPr preferRelativeResize="0"/>
          <p:nvPr/>
        </p:nvPicPr>
        <p:blipFill>
          <a:blip r:embed="rId6">
            <a:alphaModFix/>
          </a:blip>
          <a:stretch>
            <a:fillRect/>
          </a:stretch>
        </p:blipFill>
        <p:spPr>
          <a:xfrm>
            <a:off x="1418775" y="2444400"/>
            <a:ext cx="245700" cy="151200"/>
          </a:xfrm>
          <a:prstGeom prst="rect">
            <a:avLst/>
          </a:prstGeom>
          <a:noFill/>
          <a:ln>
            <a:noFill/>
          </a:ln>
        </p:spPr>
      </p:pic>
      <p:pic>
        <p:nvPicPr>
          <p:cNvPr id="856" name="Google Shape;856;p31" title="[0,0,0,&quot;https://www.codecogs.com/eqnedit.php?latex=%20UCB%20%5Cleftarrow%20%5CBar%7Bx%7D_a%20%2B%20%5Csqrt%7B%5Cfrac%7B2%20%5Clog%7Bt%7D%7D%7Bn_%7Ba%7D(t)%7D%7D#0&quot;]"/>
          <p:cNvPicPr preferRelativeResize="0"/>
          <p:nvPr/>
        </p:nvPicPr>
        <p:blipFill>
          <a:blip r:embed="rId7">
            <a:alphaModFix/>
          </a:blip>
          <a:stretch>
            <a:fillRect/>
          </a:stretch>
        </p:blipFill>
        <p:spPr>
          <a:xfrm>
            <a:off x="1528425" y="2710325"/>
            <a:ext cx="1501299" cy="466425"/>
          </a:xfrm>
          <a:prstGeom prst="rect">
            <a:avLst/>
          </a:prstGeom>
          <a:noFill/>
          <a:ln>
            <a:noFill/>
          </a:ln>
        </p:spPr>
      </p:pic>
      <p:pic>
        <p:nvPicPr>
          <p:cNvPr id="857" name="Google Shape;857;p31" title="[0,0,0,&quot;https://www.codecogs.com/eqnedit.php?latex=%5CBar%7Bx%7D_a#0&quot;]"/>
          <p:cNvPicPr preferRelativeResize="0"/>
          <p:nvPr/>
        </p:nvPicPr>
        <p:blipFill>
          <a:blip r:embed="rId8">
            <a:alphaModFix/>
          </a:blip>
          <a:stretch>
            <a:fillRect/>
          </a:stretch>
        </p:blipFill>
        <p:spPr>
          <a:xfrm>
            <a:off x="1418775" y="3337200"/>
            <a:ext cx="177525" cy="148175"/>
          </a:xfrm>
          <a:prstGeom prst="rect">
            <a:avLst/>
          </a:prstGeom>
          <a:noFill/>
          <a:ln>
            <a:noFill/>
          </a:ln>
        </p:spPr>
      </p:pic>
      <p:pic>
        <p:nvPicPr>
          <p:cNvPr id="858" name="Google Shape;858;p31" title="[0,0,0,&quot;https://www.codecogs.com/eqnedit.php?latex=%20%7Bn_%7Ba%7D(t)%7D%20%5Cleftarrow%20%7Bn_%7Ba%7D(t-1)%7D%20%2B%20%7Bc%7D_%7B1%2Ct%7D%20%2B%20%7Bc%7D_%7B0%2Ct%7D%20#0&quot;]"/>
          <p:cNvPicPr preferRelativeResize="0"/>
          <p:nvPr/>
        </p:nvPicPr>
        <p:blipFill>
          <a:blip r:embed="rId9">
            <a:alphaModFix/>
          </a:blip>
          <a:stretch>
            <a:fillRect/>
          </a:stretch>
        </p:blipFill>
        <p:spPr>
          <a:xfrm>
            <a:off x="1418775" y="3800700"/>
            <a:ext cx="1964252" cy="162000"/>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2" name="Shape 862"/>
        <p:cNvGrpSpPr/>
        <p:nvPr/>
      </p:nvGrpSpPr>
      <p:grpSpPr>
        <a:xfrm>
          <a:off x="0" y="0"/>
          <a:ext cx="0" cy="0"/>
          <a:chOff x="0" y="0"/>
          <a:chExt cx="0" cy="0"/>
        </a:xfrm>
      </p:grpSpPr>
      <p:sp>
        <p:nvSpPr>
          <p:cNvPr id="863" name="Google Shape;863;p3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1: Learning for pricing</a:t>
            </a:r>
            <a:endParaRPr sz="1900"/>
          </a:p>
          <a:p>
            <a:pPr indent="0" lvl="0" marL="0" rtl="0" algn="l">
              <a:lnSpc>
                <a:spcPct val="115000"/>
              </a:lnSpc>
              <a:spcBef>
                <a:spcPts val="0"/>
              </a:spcBef>
              <a:spcAft>
                <a:spcPts val="0"/>
              </a:spcAft>
              <a:buClr>
                <a:schemeClr val="dk1"/>
              </a:buClr>
              <a:buSzPts val="1100"/>
              <a:buFont typeface="Arial"/>
              <a:buNone/>
            </a:pPr>
            <a:r>
              <a:rPr lang="it" sz="1700"/>
              <a:t>Results</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pic>
        <p:nvPicPr>
          <p:cNvPr id="864" name="Google Shape;864;p32"/>
          <p:cNvPicPr preferRelativeResize="0"/>
          <p:nvPr/>
        </p:nvPicPr>
        <p:blipFill rotWithShape="1">
          <a:blip r:embed="rId3">
            <a:alphaModFix/>
          </a:blip>
          <a:srcRect b="129" l="0" r="109" t="0"/>
          <a:stretch/>
        </p:blipFill>
        <p:spPr>
          <a:xfrm>
            <a:off x="5062767" y="2484001"/>
            <a:ext cx="2672549" cy="2087999"/>
          </a:xfrm>
          <a:prstGeom prst="rect">
            <a:avLst/>
          </a:prstGeom>
          <a:noFill/>
          <a:ln>
            <a:noFill/>
          </a:ln>
        </p:spPr>
      </p:pic>
      <p:pic>
        <p:nvPicPr>
          <p:cNvPr id="865" name="Google Shape;865;p32"/>
          <p:cNvPicPr preferRelativeResize="0"/>
          <p:nvPr/>
        </p:nvPicPr>
        <p:blipFill rotWithShape="1">
          <a:blip r:embed="rId4">
            <a:alphaModFix/>
          </a:blip>
          <a:srcRect b="-70" l="0" r="-150" t="0"/>
          <a:stretch/>
        </p:blipFill>
        <p:spPr>
          <a:xfrm>
            <a:off x="1408675" y="2484000"/>
            <a:ext cx="2760899" cy="2082576"/>
          </a:xfrm>
          <a:prstGeom prst="rect">
            <a:avLst/>
          </a:prstGeom>
          <a:noFill/>
          <a:ln>
            <a:noFill/>
          </a:ln>
        </p:spPr>
      </p:pic>
      <p:sp>
        <p:nvSpPr>
          <p:cNvPr id="866" name="Google Shape;866;p32"/>
          <p:cNvSpPr txBox="1"/>
          <p:nvPr>
            <p:ph idx="1" type="body"/>
          </p:nvPr>
        </p:nvSpPr>
        <p:spPr>
          <a:xfrm>
            <a:off x="457200" y="990000"/>
            <a:ext cx="8323200" cy="14652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The following plots are obtained by launching </a:t>
            </a:r>
            <a:r>
              <a:rPr b="1" lang="it" sz="1300"/>
              <a:t>100 experiments</a:t>
            </a:r>
            <a:r>
              <a:rPr lang="it" sz="1300"/>
              <a:t>.</a:t>
            </a:r>
            <a:endParaRPr sz="1300"/>
          </a:p>
          <a:p>
            <a:pPr indent="0" lvl="0" marL="0" rtl="0" algn="l">
              <a:lnSpc>
                <a:spcPct val="115000"/>
              </a:lnSpc>
              <a:spcBef>
                <a:spcPts val="360"/>
              </a:spcBef>
              <a:spcAft>
                <a:spcPts val="0"/>
              </a:spcAft>
              <a:buNone/>
            </a:pPr>
            <a:r>
              <a:rPr lang="it" sz="1300"/>
              <a:t>In this case </a:t>
            </a:r>
            <a:r>
              <a:rPr b="1" lang="it" sz="1300"/>
              <a:t>TS</a:t>
            </a:r>
            <a:r>
              <a:rPr lang="it" sz="1300"/>
              <a:t> performs much better since in few days understands which one is the best arm.</a:t>
            </a:r>
            <a:endParaRPr sz="1300"/>
          </a:p>
          <a:p>
            <a:pPr indent="0" lvl="0" marL="0" rtl="0" algn="l">
              <a:lnSpc>
                <a:spcPct val="115000"/>
              </a:lnSpc>
              <a:spcBef>
                <a:spcPts val="360"/>
              </a:spcBef>
              <a:spcAft>
                <a:spcPts val="0"/>
              </a:spcAft>
              <a:buNone/>
            </a:pPr>
            <a:r>
              <a:rPr lang="it" sz="1300"/>
              <a:t>It </a:t>
            </a:r>
            <a:r>
              <a:rPr b="1" lang="it" sz="1300"/>
              <a:t>pulls</a:t>
            </a:r>
            <a:r>
              <a:rPr lang="it" sz="1300"/>
              <a:t> the </a:t>
            </a:r>
            <a:r>
              <a:rPr b="1" lang="it" sz="1300"/>
              <a:t>best arm</a:t>
            </a:r>
            <a:r>
              <a:rPr lang="it" sz="1300"/>
              <a:t> the majority of the time because it tries all the arms in the initial days and can estimate the conversion probability well as it receives roughly 100 samples for the pulled arm in a single day. The conversion probability is also well estimated by </a:t>
            </a:r>
            <a:r>
              <a:rPr b="1" lang="it" sz="1300"/>
              <a:t>UCB</a:t>
            </a:r>
            <a:r>
              <a:rPr lang="it" sz="1300"/>
              <a:t>, but it more frequently plays sub-optimal arms during the first rounds when the upper bounds are larger.</a:t>
            </a:r>
            <a:endParaRPr sz="1400"/>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0" name="Shape 870"/>
        <p:cNvGrpSpPr/>
        <p:nvPr/>
      </p:nvGrpSpPr>
      <p:grpSpPr>
        <a:xfrm>
          <a:off x="0" y="0"/>
          <a:ext cx="0" cy="0"/>
          <a:chOff x="0" y="0"/>
          <a:chExt cx="0" cy="0"/>
        </a:xfrm>
      </p:grpSpPr>
      <p:sp>
        <p:nvSpPr>
          <p:cNvPr id="871" name="Google Shape;871;p3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1: Learning for pricing</a:t>
            </a:r>
            <a:endParaRPr sz="1900"/>
          </a:p>
          <a:p>
            <a:pPr indent="0" lvl="0" marL="0" rtl="0" algn="l">
              <a:lnSpc>
                <a:spcPct val="115000"/>
              </a:lnSpc>
              <a:spcBef>
                <a:spcPts val="0"/>
              </a:spcBef>
              <a:spcAft>
                <a:spcPts val="0"/>
              </a:spcAft>
              <a:buClr>
                <a:schemeClr val="dk1"/>
              </a:buClr>
              <a:buSzPts val="1100"/>
              <a:buFont typeface="Arial"/>
              <a:buNone/>
            </a:pPr>
            <a:r>
              <a:rPr lang="it" sz="1700"/>
              <a:t>Results </a:t>
            </a:r>
            <a:endParaRPr/>
          </a:p>
        </p:txBody>
      </p:sp>
      <p:sp>
        <p:nvSpPr>
          <p:cNvPr id="872" name="Google Shape;872;p33"/>
          <p:cNvSpPr txBox="1"/>
          <p:nvPr>
            <p:ph idx="1" type="body"/>
          </p:nvPr>
        </p:nvSpPr>
        <p:spPr>
          <a:xfrm>
            <a:off x="457200" y="1123950"/>
            <a:ext cx="8323800" cy="96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300"/>
              <a:t>It is clear that both the learners achieve a </a:t>
            </a:r>
            <a:r>
              <a:rPr b="1" lang="it" sz="1300"/>
              <a:t>sub-linear cumulative regret</a:t>
            </a:r>
            <a:r>
              <a:rPr lang="it" sz="1300"/>
              <a:t> as expected from their theoretic bounds. In this case </a:t>
            </a:r>
            <a:r>
              <a:rPr b="1" lang="it" sz="1300"/>
              <a:t>TS</a:t>
            </a:r>
            <a:r>
              <a:rPr lang="it" sz="1300"/>
              <a:t> performs much better since in few days understands which one is the best arm. </a:t>
            </a:r>
            <a:endParaRPr sz="1300"/>
          </a:p>
          <a:p>
            <a:pPr indent="0" lvl="0" marL="0" rtl="0" algn="l">
              <a:lnSpc>
                <a:spcPct val="115000"/>
              </a:lnSpc>
              <a:spcBef>
                <a:spcPts val="0"/>
              </a:spcBef>
              <a:spcAft>
                <a:spcPts val="0"/>
              </a:spcAft>
              <a:buClr>
                <a:schemeClr val="dk1"/>
              </a:buClr>
              <a:buSzPts val="1100"/>
              <a:buFont typeface="Arial"/>
              <a:buNone/>
            </a:pPr>
            <a:r>
              <a:rPr lang="it" sz="1300"/>
              <a:t>It is possible to observe that the cumulative regret of </a:t>
            </a:r>
            <a:r>
              <a:rPr b="1" lang="it" sz="1300"/>
              <a:t>UCB</a:t>
            </a:r>
            <a:r>
              <a:rPr lang="it" sz="1300"/>
              <a:t> is around </a:t>
            </a:r>
            <a:r>
              <a:rPr b="1" lang="it" sz="1300"/>
              <a:t>4 times higher</a:t>
            </a:r>
            <a:r>
              <a:rPr lang="it" sz="1300"/>
              <a:t> than the one obtained by </a:t>
            </a:r>
            <a:r>
              <a:rPr b="1" lang="it" sz="1300"/>
              <a:t>TS</a:t>
            </a:r>
            <a:r>
              <a:rPr lang="it" sz="1300"/>
              <a:t>.</a:t>
            </a:r>
            <a:endParaRPr/>
          </a:p>
        </p:txBody>
      </p:sp>
      <p:pic>
        <p:nvPicPr>
          <p:cNvPr id="873" name="Google Shape;873;p33"/>
          <p:cNvPicPr preferRelativeResize="0"/>
          <p:nvPr/>
        </p:nvPicPr>
        <p:blipFill>
          <a:blip r:embed="rId3">
            <a:alphaModFix/>
          </a:blip>
          <a:stretch>
            <a:fillRect/>
          </a:stretch>
        </p:blipFill>
        <p:spPr>
          <a:xfrm>
            <a:off x="4857750" y="2061362"/>
            <a:ext cx="3067200" cy="2432109"/>
          </a:xfrm>
          <a:prstGeom prst="rect">
            <a:avLst/>
          </a:prstGeom>
          <a:noFill/>
          <a:ln>
            <a:noFill/>
          </a:ln>
        </p:spPr>
      </p:pic>
      <p:pic>
        <p:nvPicPr>
          <p:cNvPr id="874" name="Google Shape;874;p33"/>
          <p:cNvPicPr preferRelativeResize="0"/>
          <p:nvPr/>
        </p:nvPicPr>
        <p:blipFill>
          <a:blip r:embed="rId4">
            <a:alphaModFix/>
          </a:blip>
          <a:stretch>
            <a:fillRect/>
          </a:stretch>
        </p:blipFill>
        <p:spPr>
          <a:xfrm>
            <a:off x="979725" y="2110063"/>
            <a:ext cx="3067200" cy="233468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2" name="Shape 462"/>
        <p:cNvGrpSpPr/>
        <p:nvPr/>
      </p:nvGrpSpPr>
      <p:grpSpPr>
        <a:xfrm>
          <a:off x="0" y="0"/>
          <a:ext cx="0" cy="0"/>
          <a:chOff x="0" y="0"/>
          <a:chExt cx="0" cy="0"/>
        </a:xfrm>
      </p:grpSpPr>
      <p:pic>
        <p:nvPicPr>
          <p:cNvPr id="463" name="Google Shape;463;p16"/>
          <p:cNvPicPr preferRelativeResize="0"/>
          <p:nvPr/>
        </p:nvPicPr>
        <p:blipFill rotWithShape="1">
          <a:blip r:embed="rId3">
            <a:alphaModFix/>
          </a:blip>
          <a:srcRect b="14681" l="0" r="0" t="17600"/>
          <a:stretch/>
        </p:blipFill>
        <p:spPr>
          <a:xfrm>
            <a:off x="0" y="0"/>
            <a:ext cx="9144000" cy="3112294"/>
          </a:xfrm>
          <a:prstGeom prst="rect">
            <a:avLst/>
          </a:prstGeom>
          <a:noFill/>
          <a:ln>
            <a:noFill/>
          </a:ln>
        </p:spPr>
      </p:pic>
      <p:sp>
        <p:nvSpPr>
          <p:cNvPr id="464" name="Google Shape;464;p16"/>
          <p:cNvSpPr txBox="1"/>
          <p:nvPr>
            <p:ph idx="4294967295" type="ctrTitle"/>
          </p:nvPr>
        </p:nvSpPr>
        <p:spPr>
          <a:xfrm>
            <a:off x="641534" y="3112294"/>
            <a:ext cx="7772400" cy="726300"/>
          </a:xfrm>
          <a:prstGeom prst="rect">
            <a:avLst/>
          </a:prstGeom>
          <a:noFill/>
          <a:ln>
            <a:noFill/>
          </a:ln>
        </p:spPr>
        <p:txBody>
          <a:bodyPr anchorCtr="0" anchor="t" bIns="45700" lIns="91425" spcFirstLastPara="1" rIns="91425" wrap="square" tIns="45700">
            <a:noAutofit/>
          </a:bodyPr>
          <a:lstStyle/>
          <a:p>
            <a:pPr indent="0" lvl="0" marL="0" marR="0" rtl="0" algn="ctr">
              <a:spcBef>
                <a:spcPts val="0"/>
              </a:spcBef>
              <a:spcAft>
                <a:spcPts val="0"/>
              </a:spcAft>
              <a:buClr>
                <a:schemeClr val="lt1"/>
              </a:buClr>
              <a:buSzPts val="2800"/>
              <a:buFont typeface="Arial"/>
              <a:buNone/>
            </a:pPr>
            <a:r>
              <a:rPr b="1" i="0" lang="it" sz="2800" u="none" cap="none" strike="noStrike">
                <a:solidFill>
                  <a:schemeClr val="lt1"/>
                </a:solidFill>
                <a:latin typeface="Arial"/>
                <a:ea typeface="Arial"/>
                <a:cs typeface="Arial"/>
                <a:sym typeface="Arial"/>
              </a:rPr>
              <a:t>Titolo presentazione</a:t>
            </a:r>
            <a:br>
              <a:rPr b="1" i="0" lang="it" sz="2800" u="none" cap="none" strike="noStrike">
                <a:solidFill>
                  <a:schemeClr val="lt1"/>
                </a:solidFill>
                <a:latin typeface="Arial"/>
                <a:ea typeface="Arial"/>
                <a:cs typeface="Arial"/>
                <a:sym typeface="Arial"/>
              </a:rPr>
            </a:br>
            <a:r>
              <a:rPr b="1" i="0" lang="it" sz="2800" u="none" cap="none" strike="noStrike">
                <a:solidFill>
                  <a:schemeClr val="lt1"/>
                </a:solidFill>
                <a:latin typeface="Arial"/>
                <a:ea typeface="Arial"/>
                <a:cs typeface="Arial"/>
                <a:sym typeface="Arial"/>
              </a:rPr>
              <a:t>sottotitolo</a:t>
            </a:r>
            <a:endParaRPr b="1" i="0" sz="2800" u="none" cap="none" strike="noStrike">
              <a:solidFill>
                <a:schemeClr val="lt1"/>
              </a:solidFill>
              <a:latin typeface="Arial"/>
              <a:ea typeface="Arial"/>
              <a:cs typeface="Arial"/>
              <a:sym typeface="Arial"/>
            </a:endParaRPr>
          </a:p>
        </p:txBody>
      </p:sp>
      <p:sp>
        <p:nvSpPr>
          <p:cNvPr id="465" name="Google Shape;465;p16"/>
          <p:cNvSpPr txBox="1"/>
          <p:nvPr>
            <p:ph idx="4294967295" type="subTitle"/>
          </p:nvPr>
        </p:nvSpPr>
        <p:spPr>
          <a:xfrm>
            <a:off x="641534" y="3838575"/>
            <a:ext cx="7772400" cy="1000200"/>
          </a:xfrm>
          <a:prstGeom prst="rect">
            <a:avLst/>
          </a:prstGeom>
          <a:noFill/>
          <a:ln>
            <a:noFill/>
          </a:ln>
        </p:spPr>
        <p:txBody>
          <a:bodyPr anchorCtr="0" anchor="t" bIns="45700" lIns="91425" spcFirstLastPara="1" rIns="91425" wrap="square" tIns="45700">
            <a:normAutofit/>
          </a:bodyPr>
          <a:lstStyle/>
          <a:p>
            <a:pPr indent="0" lvl="0" marL="0" marR="0" rtl="0" algn="ctr">
              <a:spcBef>
                <a:spcPts val="0"/>
              </a:spcBef>
              <a:spcAft>
                <a:spcPts val="0"/>
              </a:spcAft>
              <a:buClr>
                <a:schemeClr val="lt1"/>
              </a:buClr>
              <a:buSzPts val="2200"/>
              <a:buFont typeface="Noto Sans Symbols"/>
              <a:buNone/>
            </a:pPr>
            <a:r>
              <a:rPr b="1" i="0" lang="it" sz="2200" u="none" cap="none" strike="noStrike">
                <a:solidFill>
                  <a:schemeClr val="lt1"/>
                </a:solidFill>
                <a:latin typeface="Arial"/>
                <a:ea typeface="Arial"/>
                <a:cs typeface="Arial"/>
                <a:sym typeface="Arial"/>
              </a:rPr>
              <a:t>Milano, XX mese 20XX</a:t>
            </a:r>
            <a:endParaRPr b="1" i="0" sz="2200" u="none" cap="none" strike="noStrike">
              <a:solidFill>
                <a:schemeClr val="lt1"/>
              </a:solidFill>
              <a:latin typeface="Arial"/>
              <a:ea typeface="Arial"/>
              <a:cs typeface="Arial"/>
              <a:sym typeface="Arial"/>
            </a:endParaRPr>
          </a:p>
          <a:p>
            <a:pPr indent="0" lvl="0" marL="0" marR="0" rtl="0" algn="l">
              <a:spcBef>
                <a:spcPts val="440"/>
              </a:spcBef>
              <a:spcAft>
                <a:spcPts val="0"/>
              </a:spcAft>
              <a:buClr>
                <a:schemeClr val="dk1"/>
              </a:buClr>
              <a:buSzPts val="2200"/>
              <a:buFont typeface="Noto Sans Symbols"/>
              <a:buNone/>
            </a:pPr>
            <a:r>
              <a:t/>
            </a:r>
            <a:endParaRPr b="0" i="0" sz="2200" u="none" cap="none" strike="noStrike">
              <a:solidFill>
                <a:schemeClr val="dk1"/>
              </a:solidFill>
              <a:latin typeface="Arial"/>
              <a:ea typeface="Arial"/>
              <a:cs typeface="Arial"/>
              <a:sym typeface="Arial"/>
            </a:endParaRPr>
          </a:p>
        </p:txBody>
      </p:sp>
      <p:pic>
        <p:nvPicPr>
          <p:cNvPr descr="Y:\IMMAGINE _COORDINATA_2014\LOGO_UFFICIALE\01_Polimi_centrato\eps\01_Polimi_centrato_COL_negativo.png" id="466" name="Google Shape;466;p16"/>
          <p:cNvPicPr preferRelativeResize="0"/>
          <p:nvPr/>
        </p:nvPicPr>
        <p:blipFill rotWithShape="1">
          <a:blip r:embed="rId4">
            <a:alphaModFix/>
          </a:blip>
          <a:srcRect b="0" l="0" r="0" t="0"/>
          <a:stretch/>
        </p:blipFill>
        <p:spPr>
          <a:xfrm>
            <a:off x="3771900" y="1497600"/>
            <a:ext cx="1600200" cy="1179838"/>
          </a:xfrm>
          <a:prstGeom prst="rect">
            <a:avLst/>
          </a:prstGeom>
          <a:noFill/>
          <a:ln>
            <a:noFill/>
          </a:ln>
        </p:spPr>
      </p:pic>
      <p:sp>
        <p:nvSpPr>
          <p:cNvPr id="467" name="Google Shape;467;p16"/>
          <p:cNvSpPr/>
          <p:nvPr/>
        </p:nvSpPr>
        <p:spPr>
          <a:xfrm>
            <a:off x="0" y="2862250"/>
            <a:ext cx="9144000" cy="2269200"/>
          </a:xfrm>
          <a:prstGeom prst="rect">
            <a:avLst/>
          </a:prstGeom>
          <a:solidFill>
            <a:srgbClr val="728FA5"/>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Calibri"/>
              <a:ea typeface="Calibri"/>
              <a:cs typeface="Calibri"/>
              <a:sym typeface="Calibri"/>
            </a:endParaRPr>
          </a:p>
        </p:txBody>
      </p:sp>
      <p:grpSp>
        <p:nvGrpSpPr>
          <p:cNvPr id="468" name="Google Shape;468;p16"/>
          <p:cNvGrpSpPr/>
          <p:nvPr/>
        </p:nvGrpSpPr>
        <p:grpSpPr>
          <a:xfrm>
            <a:off x="47996" y="2786052"/>
            <a:ext cx="9036484" cy="134990"/>
            <a:chOff x="1218340" y="275867"/>
            <a:chExt cx="17715122" cy="567900"/>
          </a:xfrm>
        </p:grpSpPr>
        <p:cxnSp>
          <p:nvCxnSpPr>
            <p:cNvPr id="469" name="Google Shape;469;p16"/>
            <p:cNvCxnSpPr/>
            <p:nvPr/>
          </p:nvCxnSpPr>
          <p:spPr>
            <a:xfrm>
              <a:off x="121834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0" name="Google Shape;470;p16"/>
            <p:cNvCxnSpPr/>
            <p:nvPr/>
          </p:nvCxnSpPr>
          <p:spPr>
            <a:xfrm>
              <a:off x="136720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1" name="Google Shape;471;p16"/>
            <p:cNvCxnSpPr/>
            <p:nvPr/>
          </p:nvCxnSpPr>
          <p:spPr>
            <a:xfrm>
              <a:off x="151607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2" name="Google Shape;472;p16"/>
            <p:cNvCxnSpPr/>
            <p:nvPr/>
          </p:nvCxnSpPr>
          <p:spPr>
            <a:xfrm>
              <a:off x="16649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3" name="Google Shape;473;p16"/>
            <p:cNvCxnSpPr/>
            <p:nvPr/>
          </p:nvCxnSpPr>
          <p:spPr>
            <a:xfrm>
              <a:off x="18138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4" name="Google Shape;474;p16"/>
            <p:cNvCxnSpPr/>
            <p:nvPr/>
          </p:nvCxnSpPr>
          <p:spPr>
            <a:xfrm>
              <a:off x="19626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5" name="Google Shape;475;p16"/>
            <p:cNvCxnSpPr/>
            <p:nvPr/>
          </p:nvCxnSpPr>
          <p:spPr>
            <a:xfrm>
              <a:off x="21115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6" name="Google Shape;476;p16"/>
            <p:cNvCxnSpPr/>
            <p:nvPr/>
          </p:nvCxnSpPr>
          <p:spPr>
            <a:xfrm>
              <a:off x="22604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7" name="Google Shape;477;p16"/>
            <p:cNvCxnSpPr/>
            <p:nvPr/>
          </p:nvCxnSpPr>
          <p:spPr>
            <a:xfrm>
              <a:off x="240927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8" name="Google Shape;478;p16"/>
            <p:cNvCxnSpPr/>
            <p:nvPr/>
          </p:nvCxnSpPr>
          <p:spPr>
            <a:xfrm>
              <a:off x="255814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79" name="Google Shape;479;p16"/>
            <p:cNvCxnSpPr/>
            <p:nvPr/>
          </p:nvCxnSpPr>
          <p:spPr>
            <a:xfrm>
              <a:off x="270701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0" name="Google Shape;480;p16"/>
            <p:cNvCxnSpPr/>
            <p:nvPr/>
          </p:nvCxnSpPr>
          <p:spPr>
            <a:xfrm>
              <a:off x="28558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1" name="Google Shape;481;p16"/>
            <p:cNvCxnSpPr/>
            <p:nvPr/>
          </p:nvCxnSpPr>
          <p:spPr>
            <a:xfrm>
              <a:off x="30047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2" name="Google Shape;482;p16"/>
            <p:cNvCxnSpPr/>
            <p:nvPr/>
          </p:nvCxnSpPr>
          <p:spPr>
            <a:xfrm>
              <a:off x="31536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3" name="Google Shape;483;p16"/>
            <p:cNvCxnSpPr/>
            <p:nvPr/>
          </p:nvCxnSpPr>
          <p:spPr>
            <a:xfrm>
              <a:off x="33024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4" name="Google Shape;484;p16"/>
            <p:cNvCxnSpPr/>
            <p:nvPr/>
          </p:nvCxnSpPr>
          <p:spPr>
            <a:xfrm>
              <a:off x="34513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5" name="Google Shape;485;p16"/>
            <p:cNvCxnSpPr/>
            <p:nvPr/>
          </p:nvCxnSpPr>
          <p:spPr>
            <a:xfrm>
              <a:off x="360021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6" name="Google Shape;486;p16"/>
            <p:cNvCxnSpPr/>
            <p:nvPr/>
          </p:nvCxnSpPr>
          <p:spPr>
            <a:xfrm>
              <a:off x="374907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7" name="Google Shape;487;p16"/>
            <p:cNvCxnSpPr/>
            <p:nvPr/>
          </p:nvCxnSpPr>
          <p:spPr>
            <a:xfrm>
              <a:off x="389794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8" name="Google Shape;488;p16"/>
            <p:cNvCxnSpPr/>
            <p:nvPr/>
          </p:nvCxnSpPr>
          <p:spPr>
            <a:xfrm>
              <a:off x="404681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89" name="Google Shape;489;p16"/>
            <p:cNvCxnSpPr/>
            <p:nvPr/>
          </p:nvCxnSpPr>
          <p:spPr>
            <a:xfrm>
              <a:off x="419568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0" name="Google Shape;490;p16"/>
            <p:cNvCxnSpPr/>
            <p:nvPr/>
          </p:nvCxnSpPr>
          <p:spPr>
            <a:xfrm>
              <a:off x="434454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1" name="Google Shape;491;p16"/>
            <p:cNvCxnSpPr/>
            <p:nvPr/>
          </p:nvCxnSpPr>
          <p:spPr>
            <a:xfrm>
              <a:off x="449341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2" name="Google Shape;492;p16"/>
            <p:cNvCxnSpPr/>
            <p:nvPr/>
          </p:nvCxnSpPr>
          <p:spPr>
            <a:xfrm>
              <a:off x="464228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3" name="Google Shape;493;p16"/>
            <p:cNvCxnSpPr/>
            <p:nvPr/>
          </p:nvCxnSpPr>
          <p:spPr>
            <a:xfrm>
              <a:off x="479114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4" name="Google Shape;494;p16"/>
            <p:cNvCxnSpPr/>
            <p:nvPr/>
          </p:nvCxnSpPr>
          <p:spPr>
            <a:xfrm>
              <a:off x="494001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5" name="Google Shape;495;p16"/>
            <p:cNvCxnSpPr/>
            <p:nvPr/>
          </p:nvCxnSpPr>
          <p:spPr>
            <a:xfrm>
              <a:off x="508888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6" name="Google Shape;496;p16"/>
            <p:cNvCxnSpPr/>
            <p:nvPr/>
          </p:nvCxnSpPr>
          <p:spPr>
            <a:xfrm>
              <a:off x="523774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7" name="Google Shape;497;p16"/>
            <p:cNvCxnSpPr/>
            <p:nvPr/>
          </p:nvCxnSpPr>
          <p:spPr>
            <a:xfrm>
              <a:off x="538661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8" name="Google Shape;498;p16"/>
            <p:cNvCxnSpPr/>
            <p:nvPr/>
          </p:nvCxnSpPr>
          <p:spPr>
            <a:xfrm>
              <a:off x="553548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499" name="Google Shape;499;p16"/>
            <p:cNvCxnSpPr/>
            <p:nvPr/>
          </p:nvCxnSpPr>
          <p:spPr>
            <a:xfrm>
              <a:off x="568435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0" name="Google Shape;500;p16"/>
            <p:cNvCxnSpPr/>
            <p:nvPr/>
          </p:nvCxnSpPr>
          <p:spPr>
            <a:xfrm>
              <a:off x="583321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1" name="Google Shape;501;p16"/>
            <p:cNvCxnSpPr/>
            <p:nvPr/>
          </p:nvCxnSpPr>
          <p:spPr>
            <a:xfrm>
              <a:off x="598208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2" name="Google Shape;502;p16"/>
            <p:cNvCxnSpPr/>
            <p:nvPr/>
          </p:nvCxnSpPr>
          <p:spPr>
            <a:xfrm>
              <a:off x="613095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3" name="Google Shape;503;p16"/>
            <p:cNvCxnSpPr/>
            <p:nvPr/>
          </p:nvCxnSpPr>
          <p:spPr>
            <a:xfrm>
              <a:off x="627981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4" name="Google Shape;504;p16"/>
            <p:cNvCxnSpPr/>
            <p:nvPr/>
          </p:nvCxnSpPr>
          <p:spPr>
            <a:xfrm>
              <a:off x="642868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5" name="Google Shape;505;p16"/>
            <p:cNvCxnSpPr/>
            <p:nvPr/>
          </p:nvCxnSpPr>
          <p:spPr>
            <a:xfrm>
              <a:off x="657755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6" name="Google Shape;506;p16"/>
            <p:cNvCxnSpPr/>
            <p:nvPr/>
          </p:nvCxnSpPr>
          <p:spPr>
            <a:xfrm>
              <a:off x="672641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7" name="Google Shape;507;p16"/>
            <p:cNvCxnSpPr/>
            <p:nvPr/>
          </p:nvCxnSpPr>
          <p:spPr>
            <a:xfrm>
              <a:off x="687528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8" name="Google Shape;508;p16"/>
            <p:cNvCxnSpPr/>
            <p:nvPr/>
          </p:nvCxnSpPr>
          <p:spPr>
            <a:xfrm>
              <a:off x="702415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09" name="Google Shape;509;p16"/>
            <p:cNvCxnSpPr/>
            <p:nvPr/>
          </p:nvCxnSpPr>
          <p:spPr>
            <a:xfrm>
              <a:off x="717302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0" name="Google Shape;510;p16"/>
            <p:cNvCxnSpPr/>
            <p:nvPr/>
          </p:nvCxnSpPr>
          <p:spPr>
            <a:xfrm>
              <a:off x="732188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1" name="Google Shape;511;p16"/>
            <p:cNvCxnSpPr/>
            <p:nvPr/>
          </p:nvCxnSpPr>
          <p:spPr>
            <a:xfrm>
              <a:off x="747075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2" name="Google Shape;512;p16"/>
            <p:cNvCxnSpPr/>
            <p:nvPr/>
          </p:nvCxnSpPr>
          <p:spPr>
            <a:xfrm>
              <a:off x="761962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3" name="Google Shape;513;p16"/>
            <p:cNvCxnSpPr/>
            <p:nvPr/>
          </p:nvCxnSpPr>
          <p:spPr>
            <a:xfrm>
              <a:off x="776848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4" name="Google Shape;514;p16"/>
            <p:cNvCxnSpPr/>
            <p:nvPr/>
          </p:nvCxnSpPr>
          <p:spPr>
            <a:xfrm>
              <a:off x="791735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5" name="Google Shape;515;p16"/>
            <p:cNvCxnSpPr/>
            <p:nvPr/>
          </p:nvCxnSpPr>
          <p:spPr>
            <a:xfrm>
              <a:off x="806622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6" name="Google Shape;516;p16"/>
            <p:cNvCxnSpPr/>
            <p:nvPr/>
          </p:nvCxnSpPr>
          <p:spPr>
            <a:xfrm>
              <a:off x="821508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7" name="Google Shape;517;p16"/>
            <p:cNvCxnSpPr/>
            <p:nvPr/>
          </p:nvCxnSpPr>
          <p:spPr>
            <a:xfrm>
              <a:off x="836395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8" name="Google Shape;518;p16"/>
            <p:cNvCxnSpPr/>
            <p:nvPr/>
          </p:nvCxnSpPr>
          <p:spPr>
            <a:xfrm>
              <a:off x="851282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19" name="Google Shape;519;p16"/>
            <p:cNvCxnSpPr/>
            <p:nvPr/>
          </p:nvCxnSpPr>
          <p:spPr>
            <a:xfrm>
              <a:off x="866169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0" name="Google Shape;520;p16"/>
            <p:cNvCxnSpPr/>
            <p:nvPr/>
          </p:nvCxnSpPr>
          <p:spPr>
            <a:xfrm>
              <a:off x="881055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1" name="Google Shape;521;p16"/>
            <p:cNvCxnSpPr/>
            <p:nvPr/>
          </p:nvCxnSpPr>
          <p:spPr>
            <a:xfrm>
              <a:off x="895942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2" name="Google Shape;522;p16"/>
            <p:cNvCxnSpPr/>
            <p:nvPr/>
          </p:nvCxnSpPr>
          <p:spPr>
            <a:xfrm>
              <a:off x="910829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3" name="Google Shape;523;p16"/>
            <p:cNvCxnSpPr/>
            <p:nvPr/>
          </p:nvCxnSpPr>
          <p:spPr>
            <a:xfrm>
              <a:off x="925715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4" name="Google Shape;524;p16"/>
            <p:cNvCxnSpPr/>
            <p:nvPr/>
          </p:nvCxnSpPr>
          <p:spPr>
            <a:xfrm>
              <a:off x="940602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5" name="Google Shape;525;p16"/>
            <p:cNvCxnSpPr/>
            <p:nvPr/>
          </p:nvCxnSpPr>
          <p:spPr>
            <a:xfrm>
              <a:off x="955489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6" name="Google Shape;526;p16"/>
            <p:cNvCxnSpPr/>
            <p:nvPr/>
          </p:nvCxnSpPr>
          <p:spPr>
            <a:xfrm>
              <a:off x="970375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7" name="Google Shape;527;p16"/>
            <p:cNvCxnSpPr/>
            <p:nvPr/>
          </p:nvCxnSpPr>
          <p:spPr>
            <a:xfrm>
              <a:off x="985262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8" name="Google Shape;528;p16"/>
            <p:cNvCxnSpPr/>
            <p:nvPr/>
          </p:nvCxnSpPr>
          <p:spPr>
            <a:xfrm>
              <a:off x="1000149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29" name="Google Shape;529;p16"/>
            <p:cNvCxnSpPr/>
            <p:nvPr/>
          </p:nvCxnSpPr>
          <p:spPr>
            <a:xfrm>
              <a:off x="1015036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0" name="Google Shape;530;p16"/>
            <p:cNvCxnSpPr/>
            <p:nvPr/>
          </p:nvCxnSpPr>
          <p:spPr>
            <a:xfrm>
              <a:off x="1029922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1" name="Google Shape;531;p16"/>
            <p:cNvCxnSpPr/>
            <p:nvPr/>
          </p:nvCxnSpPr>
          <p:spPr>
            <a:xfrm>
              <a:off x="1044809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2" name="Google Shape;532;p16"/>
            <p:cNvCxnSpPr/>
            <p:nvPr/>
          </p:nvCxnSpPr>
          <p:spPr>
            <a:xfrm>
              <a:off x="1059696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3" name="Google Shape;533;p16"/>
            <p:cNvCxnSpPr/>
            <p:nvPr/>
          </p:nvCxnSpPr>
          <p:spPr>
            <a:xfrm>
              <a:off x="1074582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4" name="Google Shape;534;p16"/>
            <p:cNvCxnSpPr/>
            <p:nvPr/>
          </p:nvCxnSpPr>
          <p:spPr>
            <a:xfrm>
              <a:off x="1089469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5" name="Google Shape;535;p16"/>
            <p:cNvCxnSpPr/>
            <p:nvPr/>
          </p:nvCxnSpPr>
          <p:spPr>
            <a:xfrm>
              <a:off x="1104356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6" name="Google Shape;536;p16"/>
            <p:cNvCxnSpPr/>
            <p:nvPr/>
          </p:nvCxnSpPr>
          <p:spPr>
            <a:xfrm>
              <a:off x="1119242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7" name="Google Shape;537;p16"/>
            <p:cNvCxnSpPr/>
            <p:nvPr/>
          </p:nvCxnSpPr>
          <p:spPr>
            <a:xfrm>
              <a:off x="1134129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8" name="Google Shape;538;p16"/>
            <p:cNvCxnSpPr/>
            <p:nvPr/>
          </p:nvCxnSpPr>
          <p:spPr>
            <a:xfrm>
              <a:off x="1149016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39" name="Google Shape;539;p16"/>
            <p:cNvCxnSpPr/>
            <p:nvPr/>
          </p:nvCxnSpPr>
          <p:spPr>
            <a:xfrm>
              <a:off x="1163903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0" name="Google Shape;540;p16"/>
            <p:cNvCxnSpPr/>
            <p:nvPr/>
          </p:nvCxnSpPr>
          <p:spPr>
            <a:xfrm>
              <a:off x="1178789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1" name="Google Shape;541;p16"/>
            <p:cNvCxnSpPr/>
            <p:nvPr/>
          </p:nvCxnSpPr>
          <p:spPr>
            <a:xfrm>
              <a:off x="1193676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2" name="Google Shape;542;p16"/>
            <p:cNvCxnSpPr/>
            <p:nvPr/>
          </p:nvCxnSpPr>
          <p:spPr>
            <a:xfrm>
              <a:off x="1208563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3" name="Google Shape;543;p16"/>
            <p:cNvCxnSpPr/>
            <p:nvPr/>
          </p:nvCxnSpPr>
          <p:spPr>
            <a:xfrm>
              <a:off x="1223449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4" name="Google Shape;544;p16"/>
            <p:cNvCxnSpPr/>
            <p:nvPr/>
          </p:nvCxnSpPr>
          <p:spPr>
            <a:xfrm>
              <a:off x="1238336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5" name="Google Shape;545;p16"/>
            <p:cNvCxnSpPr/>
            <p:nvPr/>
          </p:nvCxnSpPr>
          <p:spPr>
            <a:xfrm>
              <a:off x="1253223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6" name="Google Shape;546;p16"/>
            <p:cNvCxnSpPr/>
            <p:nvPr/>
          </p:nvCxnSpPr>
          <p:spPr>
            <a:xfrm>
              <a:off x="1268109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7" name="Google Shape;547;p16"/>
            <p:cNvCxnSpPr/>
            <p:nvPr/>
          </p:nvCxnSpPr>
          <p:spPr>
            <a:xfrm>
              <a:off x="1282996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8" name="Google Shape;548;p16"/>
            <p:cNvCxnSpPr/>
            <p:nvPr/>
          </p:nvCxnSpPr>
          <p:spPr>
            <a:xfrm>
              <a:off x="1297883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49" name="Google Shape;549;p16"/>
            <p:cNvCxnSpPr/>
            <p:nvPr/>
          </p:nvCxnSpPr>
          <p:spPr>
            <a:xfrm>
              <a:off x="1312770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0" name="Google Shape;550;p16"/>
            <p:cNvCxnSpPr/>
            <p:nvPr/>
          </p:nvCxnSpPr>
          <p:spPr>
            <a:xfrm>
              <a:off x="1327656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1" name="Google Shape;551;p16"/>
            <p:cNvCxnSpPr/>
            <p:nvPr/>
          </p:nvCxnSpPr>
          <p:spPr>
            <a:xfrm>
              <a:off x="1342543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2" name="Google Shape;552;p16"/>
            <p:cNvCxnSpPr/>
            <p:nvPr/>
          </p:nvCxnSpPr>
          <p:spPr>
            <a:xfrm>
              <a:off x="1357430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3" name="Google Shape;553;p16"/>
            <p:cNvCxnSpPr/>
            <p:nvPr/>
          </p:nvCxnSpPr>
          <p:spPr>
            <a:xfrm>
              <a:off x="1372316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4" name="Google Shape;554;p16"/>
            <p:cNvCxnSpPr/>
            <p:nvPr/>
          </p:nvCxnSpPr>
          <p:spPr>
            <a:xfrm>
              <a:off x="1387203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5" name="Google Shape;555;p16"/>
            <p:cNvCxnSpPr/>
            <p:nvPr/>
          </p:nvCxnSpPr>
          <p:spPr>
            <a:xfrm>
              <a:off x="1402090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6" name="Google Shape;556;p16"/>
            <p:cNvCxnSpPr/>
            <p:nvPr/>
          </p:nvCxnSpPr>
          <p:spPr>
            <a:xfrm>
              <a:off x="1416976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7" name="Google Shape;557;p16"/>
            <p:cNvCxnSpPr/>
            <p:nvPr/>
          </p:nvCxnSpPr>
          <p:spPr>
            <a:xfrm>
              <a:off x="1431863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8" name="Google Shape;558;p16"/>
            <p:cNvCxnSpPr/>
            <p:nvPr/>
          </p:nvCxnSpPr>
          <p:spPr>
            <a:xfrm>
              <a:off x="1446750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59" name="Google Shape;559;p16"/>
            <p:cNvCxnSpPr/>
            <p:nvPr/>
          </p:nvCxnSpPr>
          <p:spPr>
            <a:xfrm>
              <a:off x="1461637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0" name="Google Shape;560;p16"/>
            <p:cNvCxnSpPr/>
            <p:nvPr/>
          </p:nvCxnSpPr>
          <p:spPr>
            <a:xfrm>
              <a:off x="1476523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1" name="Google Shape;561;p16"/>
            <p:cNvCxnSpPr/>
            <p:nvPr/>
          </p:nvCxnSpPr>
          <p:spPr>
            <a:xfrm>
              <a:off x="1491410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2" name="Google Shape;562;p16"/>
            <p:cNvCxnSpPr/>
            <p:nvPr/>
          </p:nvCxnSpPr>
          <p:spPr>
            <a:xfrm>
              <a:off x="1506297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3" name="Google Shape;563;p16"/>
            <p:cNvCxnSpPr/>
            <p:nvPr/>
          </p:nvCxnSpPr>
          <p:spPr>
            <a:xfrm>
              <a:off x="1521183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4" name="Google Shape;564;p16"/>
            <p:cNvCxnSpPr/>
            <p:nvPr/>
          </p:nvCxnSpPr>
          <p:spPr>
            <a:xfrm>
              <a:off x="1536070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5" name="Google Shape;565;p16"/>
            <p:cNvCxnSpPr/>
            <p:nvPr/>
          </p:nvCxnSpPr>
          <p:spPr>
            <a:xfrm>
              <a:off x="1550957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6" name="Google Shape;566;p16"/>
            <p:cNvCxnSpPr/>
            <p:nvPr/>
          </p:nvCxnSpPr>
          <p:spPr>
            <a:xfrm>
              <a:off x="1565843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7" name="Google Shape;567;p16"/>
            <p:cNvCxnSpPr/>
            <p:nvPr/>
          </p:nvCxnSpPr>
          <p:spPr>
            <a:xfrm>
              <a:off x="1580730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8" name="Google Shape;568;p16"/>
            <p:cNvCxnSpPr/>
            <p:nvPr/>
          </p:nvCxnSpPr>
          <p:spPr>
            <a:xfrm>
              <a:off x="1595617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69" name="Google Shape;569;p16"/>
            <p:cNvCxnSpPr/>
            <p:nvPr/>
          </p:nvCxnSpPr>
          <p:spPr>
            <a:xfrm>
              <a:off x="1610504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0" name="Google Shape;570;p16"/>
            <p:cNvCxnSpPr/>
            <p:nvPr/>
          </p:nvCxnSpPr>
          <p:spPr>
            <a:xfrm>
              <a:off x="1625390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1" name="Google Shape;571;p16"/>
            <p:cNvCxnSpPr/>
            <p:nvPr/>
          </p:nvCxnSpPr>
          <p:spPr>
            <a:xfrm>
              <a:off x="1640277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2" name="Google Shape;572;p16"/>
            <p:cNvCxnSpPr/>
            <p:nvPr/>
          </p:nvCxnSpPr>
          <p:spPr>
            <a:xfrm>
              <a:off x="1655164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3" name="Google Shape;573;p16"/>
            <p:cNvCxnSpPr/>
            <p:nvPr/>
          </p:nvCxnSpPr>
          <p:spPr>
            <a:xfrm>
              <a:off x="1670050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4" name="Google Shape;574;p16"/>
            <p:cNvCxnSpPr/>
            <p:nvPr/>
          </p:nvCxnSpPr>
          <p:spPr>
            <a:xfrm>
              <a:off x="1684937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5" name="Google Shape;575;p16"/>
            <p:cNvCxnSpPr/>
            <p:nvPr/>
          </p:nvCxnSpPr>
          <p:spPr>
            <a:xfrm>
              <a:off x="1699824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6" name="Google Shape;576;p16"/>
            <p:cNvCxnSpPr/>
            <p:nvPr/>
          </p:nvCxnSpPr>
          <p:spPr>
            <a:xfrm>
              <a:off x="1714710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7" name="Google Shape;577;p16"/>
            <p:cNvCxnSpPr/>
            <p:nvPr/>
          </p:nvCxnSpPr>
          <p:spPr>
            <a:xfrm>
              <a:off x="1729597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8" name="Google Shape;578;p16"/>
            <p:cNvCxnSpPr/>
            <p:nvPr/>
          </p:nvCxnSpPr>
          <p:spPr>
            <a:xfrm>
              <a:off x="17444843"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79" name="Google Shape;579;p16"/>
            <p:cNvCxnSpPr/>
            <p:nvPr/>
          </p:nvCxnSpPr>
          <p:spPr>
            <a:xfrm>
              <a:off x="17593710"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0" name="Google Shape;580;p16"/>
            <p:cNvCxnSpPr/>
            <p:nvPr/>
          </p:nvCxnSpPr>
          <p:spPr>
            <a:xfrm>
              <a:off x="17742577"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1" name="Google Shape;581;p16"/>
            <p:cNvCxnSpPr/>
            <p:nvPr/>
          </p:nvCxnSpPr>
          <p:spPr>
            <a:xfrm>
              <a:off x="17891444"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2" name="Google Shape;582;p16"/>
            <p:cNvCxnSpPr/>
            <p:nvPr/>
          </p:nvCxnSpPr>
          <p:spPr>
            <a:xfrm>
              <a:off x="18040311"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3" name="Google Shape;583;p16"/>
            <p:cNvCxnSpPr/>
            <p:nvPr/>
          </p:nvCxnSpPr>
          <p:spPr>
            <a:xfrm>
              <a:off x="18189178"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4" name="Google Shape;584;p16"/>
            <p:cNvCxnSpPr/>
            <p:nvPr/>
          </p:nvCxnSpPr>
          <p:spPr>
            <a:xfrm>
              <a:off x="18338045"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5" name="Google Shape;585;p16"/>
            <p:cNvCxnSpPr/>
            <p:nvPr/>
          </p:nvCxnSpPr>
          <p:spPr>
            <a:xfrm>
              <a:off x="18486912"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6" name="Google Shape;586;p16"/>
            <p:cNvCxnSpPr/>
            <p:nvPr/>
          </p:nvCxnSpPr>
          <p:spPr>
            <a:xfrm>
              <a:off x="18635779"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7" name="Google Shape;587;p16"/>
            <p:cNvCxnSpPr/>
            <p:nvPr/>
          </p:nvCxnSpPr>
          <p:spPr>
            <a:xfrm>
              <a:off x="18784646" y="275867"/>
              <a:ext cx="0" cy="567900"/>
            </a:xfrm>
            <a:prstGeom prst="straightConnector1">
              <a:avLst/>
            </a:prstGeom>
            <a:noFill/>
            <a:ln cap="flat" cmpd="sng" w="12700">
              <a:solidFill>
                <a:schemeClr val="lt1"/>
              </a:solidFill>
              <a:prstDash val="solid"/>
              <a:round/>
              <a:headEnd len="sm" w="sm" type="none"/>
              <a:tailEnd len="sm" w="sm" type="none"/>
            </a:ln>
          </p:spPr>
        </p:cxnSp>
        <p:cxnSp>
          <p:nvCxnSpPr>
            <p:cNvPr id="588" name="Google Shape;588;p16"/>
            <p:cNvCxnSpPr/>
            <p:nvPr/>
          </p:nvCxnSpPr>
          <p:spPr>
            <a:xfrm>
              <a:off x="18933462" y="275867"/>
              <a:ext cx="0" cy="567900"/>
            </a:xfrm>
            <a:prstGeom prst="straightConnector1">
              <a:avLst/>
            </a:prstGeom>
            <a:noFill/>
            <a:ln cap="flat" cmpd="sng" w="12700">
              <a:solidFill>
                <a:schemeClr val="lt1"/>
              </a:solidFill>
              <a:prstDash val="solid"/>
              <a:round/>
              <a:headEnd len="sm" w="sm" type="none"/>
              <a:tailEnd len="sm" w="sm" type="none"/>
            </a:ln>
          </p:spPr>
        </p:cxnSp>
      </p:grpSp>
      <p:cxnSp>
        <p:nvCxnSpPr>
          <p:cNvPr id="589" name="Google Shape;589;p16"/>
          <p:cNvCxnSpPr/>
          <p:nvPr/>
        </p:nvCxnSpPr>
        <p:spPr>
          <a:xfrm>
            <a:off x="67038" y="4987006"/>
            <a:ext cx="252600" cy="0"/>
          </a:xfrm>
          <a:prstGeom prst="straightConnector1">
            <a:avLst/>
          </a:prstGeom>
          <a:noFill/>
          <a:ln cap="flat" cmpd="sng" w="9525">
            <a:solidFill>
              <a:schemeClr val="lt1"/>
            </a:solidFill>
            <a:prstDash val="solid"/>
            <a:round/>
            <a:headEnd len="med" w="med" type="none"/>
            <a:tailEnd len="med" w="med" type="none"/>
          </a:ln>
        </p:spPr>
      </p:cxnSp>
      <p:sp>
        <p:nvSpPr>
          <p:cNvPr id="590" name="Google Shape;590;p16"/>
          <p:cNvSpPr txBox="1"/>
          <p:nvPr/>
        </p:nvSpPr>
        <p:spPr>
          <a:xfrm>
            <a:off x="420850" y="4792900"/>
            <a:ext cx="5890800" cy="28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solidFill>
                  <a:schemeClr val="lt1"/>
                </a:solidFill>
              </a:rPr>
              <a:t>Professors Castiglioni Matteo, Gatti Nicola, Bernasconi de Luca Martino</a:t>
            </a:r>
            <a:endParaRPr sz="1300">
              <a:solidFill>
                <a:schemeClr val="lt1"/>
              </a:solidFill>
            </a:endParaRPr>
          </a:p>
        </p:txBody>
      </p:sp>
      <p:cxnSp>
        <p:nvCxnSpPr>
          <p:cNvPr id="591" name="Google Shape;591;p16"/>
          <p:cNvCxnSpPr/>
          <p:nvPr/>
        </p:nvCxnSpPr>
        <p:spPr>
          <a:xfrm>
            <a:off x="5953125" y="4987000"/>
            <a:ext cx="3127800" cy="0"/>
          </a:xfrm>
          <a:prstGeom prst="straightConnector1">
            <a:avLst/>
          </a:prstGeom>
          <a:noFill/>
          <a:ln cap="flat" cmpd="sng" w="9525">
            <a:solidFill>
              <a:schemeClr val="lt1"/>
            </a:solidFill>
            <a:prstDash val="solid"/>
            <a:round/>
            <a:headEnd len="med" w="med" type="none"/>
            <a:tailEnd len="med" w="med" type="none"/>
          </a:ln>
        </p:spPr>
      </p:cxnSp>
      <p:grpSp>
        <p:nvGrpSpPr>
          <p:cNvPr id="592" name="Google Shape;592;p16"/>
          <p:cNvGrpSpPr/>
          <p:nvPr/>
        </p:nvGrpSpPr>
        <p:grpSpPr>
          <a:xfrm>
            <a:off x="449450" y="3029775"/>
            <a:ext cx="8156525" cy="1726500"/>
            <a:chOff x="440500" y="3305425"/>
            <a:chExt cx="8156525" cy="1726500"/>
          </a:xfrm>
        </p:grpSpPr>
        <p:sp>
          <p:nvSpPr>
            <p:cNvPr id="593" name="Google Shape;593;p16"/>
            <p:cNvSpPr txBox="1"/>
            <p:nvPr/>
          </p:nvSpPr>
          <p:spPr>
            <a:xfrm>
              <a:off x="440500" y="3305425"/>
              <a:ext cx="4362300" cy="17265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Pertino Paolo</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Pesce Leonardo	</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Sandri Alberto </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Simionato Enrico</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Vitali Michael</a:t>
              </a:r>
              <a:endParaRPr b="1" sz="3600">
                <a:solidFill>
                  <a:schemeClr val="lt1"/>
                </a:solidFill>
              </a:endParaRPr>
            </a:p>
          </p:txBody>
        </p:sp>
        <p:sp>
          <p:nvSpPr>
            <p:cNvPr id="594" name="Google Shape;594;p16"/>
            <p:cNvSpPr txBox="1"/>
            <p:nvPr/>
          </p:nvSpPr>
          <p:spPr>
            <a:xfrm>
              <a:off x="4234725" y="3305425"/>
              <a:ext cx="4362300" cy="1726500"/>
            </a:xfrm>
            <a:prstGeom prst="rect">
              <a:avLst/>
            </a:prstGeom>
            <a:noFill/>
            <a:ln>
              <a:noFill/>
            </a:ln>
          </p:spPr>
          <p:txBody>
            <a:bodyPr anchorCtr="0" anchor="t" bIns="45700" lIns="91425" spcFirstLastPara="1" rIns="91425" wrap="square" tIns="45700">
              <a:normAutofit fontScale="62500" lnSpcReduction="20000"/>
            </a:bodyPr>
            <a:lstStyle/>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10729600</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10659489</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10698469</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10698193</a:t>
              </a:r>
              <a:endParaRPr b="1" sz="3600">
                <a:solidFill>
                  <a:schemeClr val="lt1"/>
                </a:solidFill>
              </a:endParaRPr>
            </a:p>
            <a:p>
              <a:pPr indent="0" lvl="0" marL="0" marR="0" rtl="0" algn="l">
                <a:lnSpc>
                  <a:spcPct val="115000"/>
                </a:lnSpc>
                <a:spcBef>
                  <a:spcPts val="0"/>
                </a:spcBef>
                <a:spcAft>
                  <a:spcPts val="0"/>
                </a:spcAft>
                <a:buClr>
                  <a:schemeClr val="lt1"/>
                </a:buClr>
                <a:buSzPct val="100000"/>
                <a:buFont typeface="Arial"/>
                <a:buNone/>
              </a:pPr>
              <a:r>
                <a:rPr b="1" lang="it" sz="3600">
                  <a:solidFill>
                    <a:schemeClr val="lt1"/>
                  </a:solidFill>
                </a:rPr>
                <a:t>10730463</a:t>
              </a:r>
              <a:endParaRPr b="1" sz="3600">
                <a:solidFill>
                  <a:schemeClr val="lt1"/>
                </a:solidFill>
              </a:endParaRPr>
            </a:p>
          </p:txBody>
        </p:sp>
      </p:grpSp>
      <p:pic>
        <p:nvPicPr>
          <p:cNvPr id="595" name="Google Shape;595;p16">
            <a:hlinkClick r:id="rId5"/>
          </p:cNvPr>
          <p:cNvPicPr preferRelativeResize="0"/>
          <p:nvPr/>
        </p:nvPicPr>
        <p:blipFill>
          <a:blip r:embed="rId6">
            <a:alphaModFix/>
          </a:blip>
          <a:stretch>
            <a:fillRect/>
          </a:stretch>
        </p:blipFill>
        <p:spPr>
          <a:xfrm>
            <a:off x="6981151" y="3421687"/>
            <a:ext cx="1068200" cy="10682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8" name="Shape 878"/>
        <p:cNvGrpSpPr/>
        <p:nvPr/>
      </p:nvGrpSpPr>
      <p:grpSpPr>
        <a:xfrm>
          <a:off x="0" y="0"/>
          <a:ext cx="0" cy="0"/>
          <a:chOff x="0" y="0"/>
          <a:chExt cx="0" cy="0"/>
        </a:xfrm>
      </p:grpSpPr>
      <p:sp>
        <p:nvSpPr>
          <p:cNvPr id="879" name="Google Shape;879;p3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880" name="Google Shape;880;p34"/>
          <p:cNvCxnSpPr>
            <a:endCxn id="881" idx="6"/>
          </p:cNvCxnSpPr>
          <p:nvPr/>
        </p:nvCxnSpPr>
        <p:spPr>
          <a:xfrm>
            <a:off x="271275" y="2561550"/>
            <a:ext cx="540900" cy="10200"/>
          </a:xfrm>
          <a:prstGeom prst="straightConnector1">
            <a:avLst/>
          </a:prstGeom>
          <a:noFill/>
          <a:ln cap="flat" cmpd="sng" w="19050">
            <a:solidFill>
              <a:srgbClr val="72A582"/>
            </a:solidFill>
            <a:prstDash val="solid"/>
            <a:round/>
            <a:headEnd len="med" w="med" type="none"/>
            <a:tailEnd len="med" w="med" type="none"/>
          </a:ln>
        </p:spPr>
      </p:cxnSp>
      <p:sp>
        <p:nvSpPr>
          <p:cNvPr id="881" name="Google Shape;881;p34"/>
          <p:cNvSpPr/>
          <p:nvPr/>
        </p:nvSpPr>
        <p:spPr>
          <a:xfrm>
            <a:off x="4341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882" name="Google Shape;882;p34"/>
          <p:cNvSpPr/>
          <p:nvPr/>
        </p:nvSpPr>
        <p:spPr>
          <a:xfrm>
            <a:off x="175045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883" name="Google Shape;883;p34"/>
          <p:cNvSpPr/>
          <p:nvPr/>
        </p:nvSpPr>
        <p:spPr>
          <a:xfrm>
            <a:off x="3066725"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884" name="Google Shape;884;p34"/>
          <p:cNvSpPr/>
          <p:nvPr/>
        </p:nvSpPr>
        <p:spPr>
          <a:xfrm>
            <a:off x="438300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885" name="Google Shape;885;p34"/>
          <p:cNvSpPr/>
          <p:nvPr/>
        </p:nvSpPr>
        <p:spPr>
          <a:xfrm>
            <a:off x="569927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886" name="Google Shape;886;p34"/>
          <p:cNvSpPr/>
          <p:nvPr/>
        </p:nvSpPr>
        <p:spPr>
          <a:xfrm>
            <a:off x="701555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887" name="Google Shape;887;p34"/>
          <p:cNvSpPr/>
          <p:nvPr/>
        </p:nvSpPr>
        <p:spPr>
          <a:xfrm>
            <a:off x="83318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888" name="Google Shape;888;p34"/>
          <p:cNvSpPr/>
          <p:nvPr/>
        </p:nvSpPr>
        <p:spPr>
          <a:xfrm>
            <a:off x="85575" y="1786375"/>
            <a:ext cx="12732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889" name="Google Shape;889;p34"/>
          <p:cNvSpPr/>
          <p:nvPr/>
        </p:nvSpPr>
        <p:spPr>
          <a:xfrm>
            <a:off x="1091650" y="2896825"/>
            <a:ext cx="1695600" cy="4464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890" name="Google Shape;890;p34"/>
          <p:cNvSpPr/>
          <p:nvPr/>
        </p:nvSpPr>
        <p:spPr>
          <a:xfrm>
            <a:off x="2361100" y="1786375"/>
            <a:ext cx="1695600" cy="44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891" name="Google Shape;891;p34"/>
          <p:cNvSpPr/>
          <p:nvPr/>
        </p:nvSpPr>
        <p:spPr>
          <a:xfrm>
            <a:off x="3742238" y="289682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892" name="Google Shape;892;p34"/>
          <p:cNvSpPr/>
          <p:nvPr/>
        </p:nvSpPr>
        <p:spPr>
          <a:xfrm>
            <a:off x="5059025" y="178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893" name="Google Shape;893;p34"/>
          <p:cNvSpPr/>
          <p:nvPr/>
        </p:nvSpPr>
        <p:spPr>
          <a:xfrm>
            <a:off x="6392825" y="289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894" name="Google Shape;894;p34"/>
          <p:cNvSpPr/>
          <p:nvPr/>
        </p:nvSpPr>
        <p:spPr>
          <a:xfrm>
            <a:off x="7756950" y="1786825"/>
            <a:ext cx="12732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895" name="Google Shape;895;p34"/>
          <p:cNvCxnSpPr>
            <a:stCxn id="881" idx="6"/>
            <a:endCxn id="881"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896" name="Google Shape;896;p34"/>
          <p:cNvCxnSpPr>
            <a:stCxn id="883" idx="6"/>
            <a:endCxn id="884" idx="2"/>
          </p:cNvCxnSpPr>
          <p:nvPr/>
        </p:nvCxnSpPr>
        <p:spPr>
          <a:xfrm>
            <a:off x="344472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97" name="Google Shape;897;p34"/>
          <p:cNvCxnSpPr>
            <a:stCxn id="884" idx="6"/>
            <a:endCxn id="885" idx="2"/>
          </p:cNvCxnSpPr>
          <p:nvPr/>
        </p:nvCxnSpPr>
        <p:spPr>
          <a:xfrm>
            <a:off x="476100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98" name="Google Shape;898;p34"/>
          <p:cNvCxnSpPr>
            <a:stCxn id="885" idx="6"/>
            <a:endCxn id="886" idx="2"/>
          </p:cNvCxnSpPr>
          <p:nvPr/>
        </p:nvCxnSpPr>
        <p:spPr>
          <a:xfrm>
            <a:off x="607727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899" name="Google Shape;899;p34"/>
          <p:cNvCxnSpPr>
            <a:stCxn id="886" idx="6"/>
            <a:endCxn id="887" idx="2"/>
          </p:cNvCxnSpPr>
          <p:nvPr/>
        </p:nvCxnSpPr>
        <p:spPr>
          <a:xfrm>
            <a:off x="73935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900" name="Google Shape;900;p34"/>
          <p:cNvCxnSpPr>
            <a:stCxn id="881" idx="6"/>
            <a:endCxn id="882" idx="2"/>
          </p:cNvCxnSpPr>
          <p:nvPr/>
        </p:nvCxnSpPr>
        <p:spPr>
          <a:xfrm>
            <a:off x="81217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901" name="Google Shape;901;p34"/>
          <p:cNvCxnSpPr>
            <a:stCxn id="882" idx="6"/>
            <a:endCxn id="883" idx="2"/>
          </p:cNvCxnSpPr>
          <p:nvPr/>
        </p:nvCxnSpPr>
        <p:spPr>
          <a:xfrm>
            <a:off x="2128450" y="2571750"/>
            <a:ext cx="938400" cy="0"/>
          </a:xfrm>
          <a:prstGeom prst="straightConnector1">
            <a:avLst/>
          </a:prstGeom>
          <a:noFill/>
          <a:ln cap="flat" cmpd="sng" w="19050">
            <a:solidFill>
              <a:srgbClr val="728FA5"/>
            </a:solidFill>
            <a:prstDash val="solid"/>
            <a:round/>
            <a:headEnd len="med" w="med" type="none"/>
            <a:tailEnd len="med" w="med" type="none"/>
          </a:ln>
        </p:spPr>
      </p:cxn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3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2: Learning for advertising</a:t>
            </a:r>
            <a:endParaRPr sz="1900"/>
          </a:p>
          <a:p>
            <a:pPr indent="0" lvl="0" marL="0" rtl="0" algn="l">
              <a:lnSpc>
                <a:spcPct val="115000"/>
              </a:lnSpc>
              <a:spcBef>
                <a:spcPts val="0"/>
              </a:spcBef>
              <a:spcAft>
                <a:spcPts val="0"/>
              </a:spcAft>
              <a:buClr>
                <a:schemeClr val="lt1"/>
              </a:buClr>
              <a:buSzPts val="2200"/>
              <a:buFont typeface="Arial"/>
              <a:buNone/>
            </a:pPr>
            <a:r>
              <a:rPr lang="it" sz="1700"/>
              <a:t>Setting</a:t>
            </a:r>
            <a:endParaRPr sz="1900"/>
          </a:p>
        </p:txBody>
      </p:sp>
      <p:sp>
        <p:nvSpPr>
          <p:cNvPr id="907" name="Google Shape;907;p35"/>
          <p:cNvSpPr txBox="1"/>
          <p:nvPr>
            <p:ph idx="1" type="body"/>
          </p:nvPr>
        </p:nvSpPr>
        <p:spPr>
          <a:xfrm>
            <a:off x="457200" y="1188000"/>
            <a:ext cx="8323800" cy="31983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 sz="1300"/>
              <a:t>In this step the </a:t>
            </a:r>
            <a:r>
              <a:rPr b="1" lang="it" sz="1300"/>
              <a:t>advertising</a:t>
            </a:r>
            <a:r>
              <a:rPr lang="it" sz="1300"/>
              <a:t> </a:t>
            </a:r>
            <a:r>
              <a:rPr b="1" lang="it" sz="1300"/>
              <a:t>setting</a:t>
            </a:r>
            <a:r>
              <a:rPr lang="it" sz="1300"/>
              <a:t> is </a:t>
            </a:r>
            <a:r>
              <a:rPr b="1" lang="it" sz="1300"/>
              <a:t>unknown</a:t>
            </a:r>
            <a:r>
              <a:rPr lang="it" sz="1300"/>
              <a:t>, instead the </a:t>
            </a:r>
            <a:r>
              <a:rPr b="1" lang="it" sz="1300"/>
              <a:t>pricing</a:t>
            </a:r>
            <a:r>
              <a:rPr lang="it" sz="1300"/>
              <a:t> one is </a:t>
            </a:r>
            <a:r>
              <a:rPr b="1" lang="it" sz="1300"/>
              <a:t>known</a:t>
            </a:r>
            <a:r>
              <a:rPr lang="it" sz="1300"/>
              <a:t>. The </a:t>
            </a:r>
            <a:r>
              <a:rPr b="1" lang="it" sz="1300"/>
              <a:t>objective</a:t>
            </a:r>
            <a:r>
              <a:rPr lang="it" sz="1300"/>
              <a:t> is to </a:t>
            </a:r>
            <a:r>
              <a:rPr b="1" lang="it" sz="1300"/>
              <a:t>maximize</a:t>
            </a:r>
            <a:r>
              <a:rPr lang="it" sz="1300"/>
              <a:t> the </a:t>
            </a:r>
            <a:r>
              <a:rPr b="1" lang="it" sz="1300"/>
              <a:t>reward</a:t>
            </a:r>
            <a:r>
              <a:rPr lang="it" sz="1300"/>
              <a:t> while estimating the number of clicks and cumulative daily costs.</a:t>
            </a:r>
            <a:endParaRPr sz="1300"/>
          </a:p>
          <a:p>
            <a:pPr indent="0" lvl="0" marL="0" rtl="0" algn="just">
              <a:lnSpc>
                <a:spcPct val="115000"/>
              </a:lnSpc>
              <a:spcBef>
                <a:spcPts val="0"/>
              </a:spcBef>
              <a:spcAft>
                <a:spcPts val="0"/>
              </a:spcAft>
              <a:buClr>
                <a:schemeClr val="dk1"/>
              </a:buClr>
              <a:buSzPts val="1100"/>
              <a:buFont typeface="Arial"/>
              <a:buNone/>
            </a:pPr>
            <a:r>
              <a:t/>
            </a:r>
            <a:endParaRPr sz="1300"/>
          </a:p>
          <a:p>
            <a:pPr indent="0" lvl="0" marL="0" rtl="0" algn="just">
              <a:lnSpc>
                <a:spcPct val="115000"/>
              </a:lnSpc>
              <a:spcBef>
                <a:spcPts val="0"/>
              </a:spcBef>
              <a:spcAft>
                <a:spcPts val="0"/>
              </a:spcAft>
              <a:buClr>
                <a:schemeClr val="dk1"/>
              </a:buClr>
              <a:buSzPts val="1100"/>
              <a:buFont typeface="Arial"/>
              <a:buNone/>
            </a:pPr>
            <a:r>
              <a:rPr b="1" lang="it" sz="1300"/>
              <a:t>Scenario:</a:t>
            </a:r>
            <a:endParaRPr b="1" sz="1300"/>
          </a:p>
          <a:p>
            <a:pPr indent="-311150" lvl="0" marL="457200" rtl="0" algn="just">
              <a:lnSpc>
                <a:spcPct val="115000"/>
              </a:lnSpc>
              <a:spcBef>
                <a:spcPts val="0"/>
              </a:spcBef>
              <a:spcAft>
                <a:spcPts val="0"/>
              </a:spcAft>
              <a:buSzPts val="1300"/>
              <a:buChar char="●"/>
            </a:pPr>
            <a:r>
              <a:rPr lang="it" sz="1300"/>
              <a:t>all the users belong to the </a:t>
            </a:r>
            <a:r>
              <a:rPr b="1" lang="it" sz="1300"/>
              <a:t>class C1</a:t>
            </a:r>
            <a:endParaRPr b="1" sz="1300"/>
          </a:p>
          <a:p>
            <a:pPr indent="-311150" lvl="0" marL="457200" rtl="0" algn="just">
              <a:lnSpc>
                <a:spcPct val="115000"/>
              </a:lnSpc>
              <a:spcBef>
                <a:spcPts val="0"/>
              </a:spcBef>
              <a:spcAft>
                <a:spcPts val="0"/>
              </a:spcAft>
              <a:buSzPts val="1300"/>
              <a:buChar char="●"/>
            </a:pPr>
            <a:r>
              <a:rPr lang="it" sz="1300"/>
              <a:t>the </a:t>
            </a:r>
            <a:r>
              <a:rPr b="1" lang="it" sz="1300"/>
              <a:t>curve</a:t>
            </a:r>
            <a:r>
              <a:rPr lang="it" sz="1300"/>
              <a:t> related to the </a:t>
            </a:r>
            <a:r>
              <a:rPr b="1" lang="it" sz="1300"/>
              <a:t>pricing problem</a:t>
            </a:r>
            <a:r>
              <a:rPr lang="it" sz="1300"/>
              <a:t> is </a:t>
            </a:r>
            <a:r>
              <a:rPr b="1" lang="it" sz="1300">
                <a:solidFill>
                  <a:srgbClr val="38761D"/>
                </a:solidFill>
              </a:rPr>
              <a:t>known</a:t>
            </a:r>
            <a:endParaRPr sz="1300"/>
          </a:p>
          <a:p>
            <a:pPr indent="-311150" lvl="0" marL="457200" rtl="0" algn="just">
              <a:lnSpc>
                <a:spcPct val="115000"/>
              </a:lnSpc>
              <a:spcBef>
                <a:spcPts val="0"/>
              </a:spcBef>
              <a:spcAft>
                <a:spcPts val="0"/>
              </a:spcAft>
              <a:buSzPts val="1300"/>
              <a:buChar char="●"/>
            </a:pPr>
            <a:r>
              <a:rPr lang="it" sz="1300"/>
              <a:t>the </a:t>
            </a:r>
            <a:r>
              <a:rPr b="1" lang="it" sz="1300"/>
              <a:t>curves</a:t>
            </a:r>
            <a:r>
              <a:rPr lang="it" sz="1300"/>
              <a:t> related to the </a:t>
            </a:r>
            <a:r>
              <a:rPr b="1" lang="it" sz="1300"/>
              <a:t>advertising problem </a:t>
            </a:r>
            <a:r>
              <a:rPr lang="it" sz="1300"/>
              <a:t>are </a:t>
            </a:r>
            <a:r>
              <a:rPr b="1" lang="it" sz="1300">
                <a:solidFill>
                  <a:srgbClr val="990000"/>
                </a:solidFill>
              </a:rPr>
              <a:t>not known </a:t>
            </a:r>
            <a:endParaRPr b="1" sz="1300">
              <a:solidFill>
                <a:srgbClr val="990000"/>
              </a:solidFill>
            </a:endParaRPr>
          </a:p>
          <a:p>
            <a:pPr indent="0" lvl="0" marL="0" rtl="0" algn="just">
              <a:lnSpc>
                <a:spcPct val="115000"/>
              </a:lnSpc>
              <a:spcBef>
                <a:spcPts val="0"/>
              </a:spcBef>
              <a:spcAft>
                <a:spcPts val="0"/>
              </a:spcAft>
              <a:buNone/>
            </a:pPr>
            <a:r>
              <a:t/>
            </a:r>
            <a:endParaRPr b="1" sz="1300">
              <a:solidFill>
                <a:srgbClr val="990000"/>
              </a:solidFill>
            </a:endParaRPr>
          </a:p>
          <a:p>
            <a:pPr indent="0" lvl="0" marL="0" rtl="0" algn="just">
              <a:lnSpc>
                <a:spcPct val="115000"/>
              </a:lnSpc>
              <a:spcBef>
                <a:spcPts val="0"/>
              </a:spcBef>
              <a:spcAft>
                <a:spcPts val="0"/>
              </a:spcAft>
              <a:buClr>
                <a:schemeClr val="dk1"/>
              </a:buClr>
              <a:buSzPts val="1100"/>
              <a:buFont typeface="Arial"/>
              <a:buNone/>
            </a:pPr>
            <a:r>
              <a:rPr b="1" lang="it" sz="1300"/>
              <a:t>Task:</a:t>
            </a:r>
            <a:endParaRPr b="1" sz="1300"/>
          </a:p>
          <a:p>
            <a:pPr indent="-311150" lvl="0" marL="457200" rtl="0" algn="just">
              <a:lnSpc>
                <a:spcPct val="115000"/>
              </a:lnSpc>
              <a:spcBef>
                <a:spcPts val="0"/>
              </a:spcBef>
              <a:spcAft>
                <a:spcPts val="0"/>
              </a:spcAft>
              <a:buSzPts val="1300"/>
              <a:buChar char="●"/>
            </a:pPr>
            <a:r>
              <a:rPr lang="it" sz="1300"/>
              <a:t>application of </a:t>
            </a:r>
            <a:r>
              <a:rPr b="1" lang="it" sz="1300"/>
              <a:t>GP-UCB1 algorithm</a:t>
            </a:r>
            <a:r>
              <a:rPr lang="it" sz="1300"/>
              <a:t> and </a:t>
            </a:r>
            <a:r>
              <a:rPr b="1" lang="it" sz="1300"/>
              <a:t>GP-TS</a:t>
            </a:r>
            <a:r>
              <a:rPr lang="it" sz="1300"/>
              <a:t> </a:t>
            </a:r>
            <a:r>
              <a:rPr b="1" lang="it" sz="1300"/>
              <a:t>algorithm</a:t>
            </a:r>
            <a:r>
              <a:rPr lang="it" sz="1300"/>
              <a:t> to maximize the reward while estimating the clicks and cumulative cost curves of the advertising problem</a:t>
            </a:r>
            <a:endParaRPr sz="1300"/>
          </a:p>
          <a:p>
            <a:pPr indent="-311150" lvl="0" marL="457200" rtl="0" algn="just">
              <a:lnSpc>
                <a:spcPct val="115000"/>
              </a:lnSpc>
              <a:spcBef>
                <a:spcPts val="0"/>
              </a:spcBef>
              <a:spcAft>
                <a:spcPts val="0"/>
              </a:spcAft>
              <a:buSzPts val="1300"/>
              <a:buChar char="●"/>
            </a:pPr>
            <a:r>
              <a:rPr lang="it" sz="1300"/>
              <a:t>plot the average value and standard deviation, over a sufficiently large number of runs, of the </a:t>
            </a:r>
            <a:r>
              <a:rPr b="1" lang="it" sz="1300"/>
              <a:t>cumulative regret</a:t>
            </a:r>
            <a:r>
              <a:rPr lang="it" sz="1300"/>
              <a:t>, </a:t>
            </a:r>
            <a:r>
              <a:rPr b="1" lang="it" sz="1300"/>
              <a:t>cumulative reward</a:t>
            </a:r>
            <a:r>
              <a:rPr lang="it" sz="1300"/>
              <a:t>, </a:t>
            </a:r>
            <a:r>
              <a:rPr b="1" lang="it" sz="1300"/>
              <a:t>instantaneous regret</a:t>
            </a:r>
            <a:r>
              <a:rPr lang="it" sz="1300"/>
              <a:t> and </a:t>
            </a:r>
            <a:r>
              <a:rPr b="1" lang="it" sz="1300"/>
              <a:t>instantaneous reward</a:t>
            </a:r>
            <a:endParaRPr b="1" sz="1300">
              <a:solidFill>
                <a:srgbClr val="990000"/>
              </a:solidFill>
            </a:endParaRPr>
          </a:p>
        </p:txBody>
      </p:sp>
      <p:pic>
        <p:nvPicPr>
          <p:cNvPr id="908" name="Google Shape;908;p35"/>
          <p:cNvPicPr preferRelativeResize="0"/>
          <p:nvPr/>
        </p:nvPicPr>
        <p:blipFill>
          <a:blip r:embed="rId3">
            <a:alphaModFix/>
          </a:blip>
          <a:stretch>
            <a:fillRect/>
          </a:stretch>
        </p:blipFill>
        <p:spPr>
          <a:xfrm>
            <a:off x="6978100" y="1949850"/>
            <a:ext cx="1167900" cy="11679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2" name="Shape 912"/>
        <p:cNvGrpSpPr/>
        <p:nvPr/>
      </p:nvGrpSpPr>
      <p:grpSpPr>
        <a:xfrm>
          <a:off x="0" y="0"/>
          <a:ext cx="0" cy="0"/>
          <a:chOff x="0" y="0"/>
          <a:chExt cx="0" cy="0"/>
        </a:xfrm>
      </p:grpSpPr>
      <p:sp>
        <p:nvSpPr>
          <p:cNvPr id="913" name="Google Shape;913;p36"/>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2: Learning for advertising</a:t>
            </a:r>
            <a:endParaRPr sz="1900"/>
          </a:p>
          <a:p>
            <a:pPr indent="0" lvl="0" marL="0" rtl="0" algn="l">
              <a:lnSpc>
                <a:spcPct val="115000"/>
              </a:lnSpc>
              <a:spcBef>
                <a:spcPts val="0"/>
              </a:spcBef>
              <a:spcAft>
                <a:spcPts val="0"/>
              </a:spcAft>
              <a:buClr>
                <a:schemeClr val="dk1"/>
              </a:buClr>
              <a:buSzPts val="1100"/>
              <a:buFont typeface="Arial"/>
              <a:buNone/>
            </a:pPr>
            <a:r>
              <a:rPr lang="it" sz="1900"/>
              <a:t>Assumptions</a:t>
            </a:r>
            <a:endParaRPr sz="1900"/>
          </a:p>
        </p:txBody>
      </p:sp>
      <p:sp>
        <p:nvSpPr>
          <p:cNvPr id="914" name="Google Shape;914;p36"/>
          <p:cNvSpPr txBox="1"/>
          <p:nvPr>
            <p:ph idx="1" type="body"/>
          </p:nvPr>
        </p:nvSpPr>
        <p:spPr>
          <a:xfrm>
            <a:off x="288625" y="1140775"/>
            <a:ext cx="8580900" cy="6303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400"/>
              <a:t>In the advertising setting, the pricing curve is fully known, thus the </a:t>
            </a:r>
            <a:r>
              <a:rPr b="1" lang="it" sz="1400"/>
              <a:t>price</a:t>
            </a:r>
            <a:r>
              <a:rPr lang="it" sz="1400"/>
              <a:t> is considered to be </a:t>
            </a:r>
            <a:r>
              <a:rPr b="1" lang="it" sz="1400"/>
              <a:t>fixed</a:t>
            </a:r>
            <a:r>
              <a:rPr lang="it" sz="1400"/>
              <a:t> and </a:t>
            </a:r>
            <a:r>
              <a:rPr b="1" lang="it" sz="1400"/>
              <a:t>set to be the best one</a:t>
            </a:r>
            <a:r>
              <a:rPr lang="it" sz="1400"/>
              <a:t> in terms of </a:t>
            </a:r>
            <a:r>
              <a:rPr b="1" lang="it" sz="1400"/>
              <a:t>conversion rate times margin</a:t>
            </a:r>
            <a:r>
              <a:rPr lang="it" sz="1400"/>
              <a:t>.</a:t>
            </a:r>
            <a:endParaRPr sz="1400"/>
          </a:p>
        </p:txBody>
      </p:sp>
      <p:sp>
        <p:nvSpPr>
          <p:cNvPr id="915" name="Google Shape;915;p36"/>
          <p:cNvSpPr txBox="1"/>
          <p:nvPr>
            <p:ph idx="1" type="body"/>
          </p:nvPr>
        </p:nvSpPr>
        <p:spPr>
          <a:xfrm>
            <a:off x="288625" y="1674175"/>
            <a:ext cx="8580900" cy="6303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400"/>
              <a:t>In this context, the aim is maximize the reward while giving an estimate of two curves which respectively describe the number of clicks and the cumulative costs as the bid varies.</a:t>
            </a:r>
            <a:endParaRPr sz="1400"/>
          </a:p>
        </p:txBody>
      </p:sp>
      <p:sp>
        <p:nvSpPr>
          <p:cNvPr id="916" name="Google Shape;916;p36"/>
          <p:cNvSpPr txBox="1"/>
          <p:nvPr>
            <p:ph idx="1" type="body"/>
          </p:nvPr>
        </p:nvSpPr>
        <p:spPr>
          <a:xfrm>
            <a:off x="288625" y="2283775"/>
            <a:ext cx="8580900" cy="12363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400"/>
              <a:t>To give these estimates we used </a:t>
            </a:r>
            <a:r>
              <a:rPr b="1" lang="it" sz="1400"/>
              <a:t>Gaussian Processes</a:t>
            </a:r>
            <a:r>
              <a:rPr lang="it" sz="1400"/>
              <a:t> (GP), because they allow to tackle the regression problem with mild assumptions on the function to estimate and, most importantly, because they also </a:t>
            </a:r>
            <a:r>
              <a:rPr b="1" lang="it" sz="1400"/>
              <a:t>return</a:t>
            </a:r>
            <a:r>
              <a:rPr lang="it" sz="1400"/>
              <a:t>, together with the average value learnt from observations, a </a:t>
            </a:r>
            <a:r>
              <a:rPr b="1" lang="it" sz="1400"/>
              <a:t>measure of the uncertainty</a:t>
            </a:r>
            <a:r>
              <a:rPr lang="it" sz="1400"/>
              <a:t> of the result of the regression, i.e. the output is a probability distribution over the outcome.</a:t>
            </a:r>
            <a:endParaRPr sz="1400"/>
          </a:p>
          <a:p>
            <a:pPr indent="0" lvl="0" marL="0" rtl="0" algn="just">
              <a:lnSpc>
                <a:spcPct val="115000"/>
              </a:lnSpc>
              <a:spcBef>
                <a:spcPts val="0"/>
              </a:spcBef>
              <a:spcAft>
                <a:spcPts val="0"/>
              </a:spcAft>
              <a:buNone/>
            </a:pPr>
            <a:r>
              <a:rPr lang="it" sz="1400"/>
              <a:t>This fact is crucial to assure the </a:t>
            </a:r>
            <a:r>
              <a:rPr b="1" lang="it" sz="1400"/>
              <a:t>convergence</a:t>
            </a:r>
            <a:r>
              <a:rPr lang="it" sz="1400"/>
              <a:t> of bandit algorithms.</a:t>
            </a:r>
            <a:endParaRPr sz="1400"/>
          </a:p>
        </p:txBody>
      </p:sp>
      <p:sp>
        <p:nvSpPr>
          <p:cNvPr id="917" name="Google Shape;917;p36"/>
          <p:cNvSpPr txBox="1"/>
          <p:nvPr>
            <p:ph idx="1" type="body"/>
          </p:nvPr>
        </p:nvSpPr>
        <p:spPr>
          <a:xfrm>
            <a:off x="288525" y="3579175"/>
            <a:ext cx="8580900" cy="8052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400"/>
              <a:t>Since estimating the clicks and cumulative costs curves for every possible bid might take too long time, we assume that there is </a:t>
            </a:r>
            <a:r>
              <a:rPr b="1" lang="it" sz="1400"/>
              <a:t>correlation between arms</a:t>
            </a:r>
            <a:r>
              <a:rPr lang="it" sz="1400"/>
              <a:t> (i.e. values of the bids) </a:t>
            </a:r>
            <a:r>
              <a:rPr b="1" lang="it" sz="1400"/>
              <a:t>that are close</a:t>
            </a:r>
            <a:r>
              <a:rPr lang="it" sz="1400"/>
              <a:t> each other. This requires the two curves to be sufficiently </a:t>
            </a:r>
            <a:r>
              <a:rPr b="1" lang="it" sz="1400"/>
              <a:t>smooth</a:t>
            </a:r>
            <a:r>
              <a:rPr lang="it" sz="1400"/>
              <a:t>. </a:t>
            </a:r>
            <a:endParaRPr sz="14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1" name="Shape 921"/>
        <p:cNvGrpSpPr/>
        <p:nvPr/>
      </p:nvGrpSpPr>
      <p:grpSpPr>
        <a:xfrm>
          <a:off x="0" y="0"/>
          <a:ext cx="0" cy="0"/>
          <a:chOff x="0" y="0"/>
          <a:chExt cx="0" cy="0"/>
        </a:xfrm>
      </p:grpSpPr>
      <p:sp>
        <p:nvSpPr>
          <p:cNvPr id="922" name="Google Shape;922;p3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2: Learning for advertising</a:t>
            </a:r>
            <a:endParaRPr sz="1900"/>
          </a:p>
          <a:p>
            <a:pPr indent="0" lvl="0" marL="0" rtl="0" algn="l">
              <a:lnSpc>
                <a:spcPct val="115000"/>
              </a:lnSpc>
              <a:spcBef>
                <a:spcPts val="0"/>
              </a:spcBef>
              <a:spcAft>
                <a:spcPts val="0"/>
              </a:spcAft>
              <a:buClr>
                <a:schemeClr val="dk1"/>
              </a:buClr>
              <a:buSzPts val="1100"/>
              <a:buFont typeface="Arial"/>
              <a:buNone/>
            </a:pPr>
            <a:r>
              <a:rPr lang="it" sz="1900"/>
              <a:t>Component structure</a:t>
            </a:r>
            <a:endParaRPr sz="1900"/>
          </a:p>
        </p:txBody>
      </p:sp>
      <p:sp>
        <p:nvSpPr>
          <p:cNvPr id="923" name="Google Shape;923;p37"/>
          <p:cNvSpPr/>
          <p:nvPr/>
        </p:nvSpPr>
        <p:spPr>
          <a:xfrm>
            <a:off x="446600" y="1276500"/>
            <a:ext cx="2640900" cy="3047700"/>
          </a:xfrm>
          <a:prstGeom prst="roundRect">
            <a:avLst>
              <a:gd fmla="val 16667" name="adj"/>
            </a:avLst>
          </a:prstGeom>
          <a:solidFill>
            <a:srgbClr val="728FA5">
              <a:alpha val="3773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4" name="Google Shape;924;p37"/>
          <p:cNvSpPr txBox="1"/>
          <p:nvPr/>
        </p:nvSpPr>
        <p:spPr>
          <a:xfrm>
            <a:off x="738600" y="1301175"/>
            <a:ext cx="20628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it">
                <a:solidFill>
                  <a:srgbClr val="728FA5"/>
                </a:solidFill>
              </a:rPr>
              <a:t>GP-Learner</a:t>
            </a:r>
            <a:endParaRPr b="1" i="1">
              <a:solidFill>
                <a:srgbClr val="728FA5"/>
              </a:solidFill>
            </a:endParaRPr>
          </a:p>
        </p:txBody>
      </p:sp>
      <p:sp>
        <p:nvSpPr>
          <p:cNvPr id="925" name="Google Shape;925;p37"/>
          <p:cNvSpPr/>
          <p:nvPr/>
        </p:nvSpPr>
        <p:spPr>
          <a:xfrm>
            <a:off x="572400" y="1731750"/>
            <a:ext cx="2395200" cy="5439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6" name="Google Shape;926;p37"/>
          <p:cNvSpPr/>
          <p:nvPr/>
        </p:nvSpPr>
        <p:spPr>
          <a:xfrm>
            <a:off x="572400" y="2417550"/>
            <a:ext cx="2395200" cy="5439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27" name="Google Shape;927;p37"/>
          <p:cNvSpPr txBox="1"/>
          <p:nvPr/>
        </p:nvSpPr>
        <p:spPr>
          <a:xfrm>
            <a:off x="625475" y="1776600"/>
            <a:ext cx="2295600" cy="4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Gaussian Process Clicks</a:t>
            </a:r>
            <a:endParaRPr>
              <a:solidFill>
                <a:schemeClr val="lt1"/>
              </a:solidFill>
            </a:endParaRPr>
          </a:p>
        </p:txBody>
      </p:sp>
      <p:sp>
        <p:nvSpPr>
          <p:cNvPr id="928" name="Google Shape;928;p37"/>
          <p:cNvSpPr txBox="1"/>
          <p:nvPr/>
        </p:nvSpPr>
        <p:spPr>
          <a:xfrm>
            <a:off x="625475" y="2462400"/>
            <a:ext cx="2295600" cy="462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Gaussian Process Costs</a:t>
            </a:r>
            <a:endParaRPr>
              <a:solidFill>
                <a:schemeClr val="lt1"/>
              </a:solidFill>
            </a:endParaRPr>
          </a:p>
        </p:txBody>
      </p:sp>
      <p:sp>
        <p:nvSpPr>
          <p:cNvPr id="929" name="Google Shape;929;p37"/>
          <p:cNvSpPr/>
          <p:nvPr/>
        </p:nvSpPr>
        <p:spPr>
          <a:xfrm>
            <a:off x="572400" y="3103350"/>
            <a:ext cx="2395200" cy="4167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0" name="Google Shape;930;p37"/>
          <p:cNvSpPr txBox="1"/>
          <p:nvPr/>
        </p:nvSpPr>
        <p:spPr>
          <a:xfrm>
            <a:off x="625475" y="3148200"/>
            <a:ext cx="2295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Model update </a:t>
            </a:r>
            <a:endParaRPr>
              <a:solidFill>
                <a:schemeClr val="lt1"/>
              </a:solidFill>
            </a:endParaRPr>
          </a:p>
        </p:txBody>
      </p:sp>
      <p:sp>
        <p:nvSpPr>
          <p:cNvPr id="931" name="Google Shape;931;p37"/>
          <p:cNvSpPr txBox="1"/>
          <p:nvPr/>
        </p:nvSpPr>
        <p:spPr>
          <a:xfrm>
            <a:off x="3588850" y="1327150"/>
            <a:ext cx="5509200" cy="2884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 </a:t>
            </a:r>
            <a:r>
              <a:rPr b="1" lang="it"/>
              <a:t>general structure</a:t>
            </a:r>
            <a:r>
              <a:rPr lang="it"/>
              <a:t> of our learners based on Gaussian processes is the following:</a:t>
            </a:r>
            <a:endParaRPr/>
          </a:p>
          <a:p>
            <a:pPr indent="-317500" lvl="0" marL="457200" rtl="0" algn="l">
              <a:spcBef>
                <a:spcPts val="0"/>
              </a:spcBef>
              <a:spcAft>
                <a:spcPts val="0"/>
              </a:spcAft>
              <a:buSzPts val="1400"/>
              <a:buChar char="●"/>
            </a:pPr>
            <a:r>
              <a:rPr lang="it"/>
              <a:t>a gaussian process is used to model the number of clicks given the bids, so provided the observations it gives the mean value of the function describing the clicks and a measure of the uncertainty of its estimate</a:t>
            </a:r>
            <a:endParaRPr/>
          </a:p>
          <a:p>
            <a:pPr indent="-317500" lvl="0" marL="457200" rtl="0" algn="l">
              <a:spcBef>
                <a:spcPts val="0"/>
              </a:spcBef>
              <a:spcAft>
                <a:spcPts val="0"/>
              </a:spcAft>
              <a:buSzPts val="1400"/>
              <a:buChar char="●"/>
            </a:pPr>
            <a:r>
              <a:rPr lang="it">
                <a:solidFill>
                  <a:schemeClr val="dk1"/>
                </a:solidFill>
              </a:rPr>
              <a:t>another gaussian process is deployed to model the cumulative daily costs curve given the bids</a:t>
            </a:r>
            <a:endParaRPr>
              <a:solidFill>
                <a:schemeClr val="dk1"/>
              </a:solidFill>
            </a:endParaRPr>
          </a:p>
          <a:p>
            <a:pPr indent="-317500" lvl="0" marL="457200" rtl="0" algn="l">
              <a:spcBef>
                <a:spcPts val="0"/>
              </a:spcBef>
              <a:spcAft>
                <a:spcPts val="0"/>
              </a:spcAft>
              <a:buClr>
                <a:schemeClr val="dk1"/>
              </a:buClr>
              <a:buSzPts val="1400"/>
              <a:buChar char="●"/>
            </a:pPr>
            <a:r>
              <a:rPr lang="it">
                <a:solidFill>
                  <a:schemeClr val="dk1"/>
                </a:solidFill>
              </a:rPr>
              <a:t>a module is dedicated to the update of the GP parameters whenever a new observation is available.</a:t>
            </a:r>
            <a:endParaRPr>
              <a:solidFill>
                <a:schemeClr val="dk1"/>
              </a:solidFill>
            </a:endParaRPr>
          </a:p>
          <a:p>
            <a:pPr indent="-317500" lvl="0" marL="457200" rtl="0" algn="l">
              <a:spcBef>
                <a:spcPts val="0"/>
              </a:spcBef>
              <a:spcAft>
                <a:spcPts val="0"/>
              </a:spcAft>
              <a:buClr>
                <a:schemeClr val="dk1"/>
              </a:buClr>
              <a:buSzPts val="1400"/>
              <a:buChar char="●"/>
            </a:pPr>
            <a:r>
              <a:rPr lang="it">
                <a:solidFill>
                  <a:schemeClr val="dk1"/>
                </a:solidFill>
              </a:rPr>
              <a:t>to pull an arm (i.e. choose a bid), the reward</a:t>
            </a:r>
            <a:endParaRPr>
              <a:solidFill>
                <a:schemeClr val="dk1"/>
              </a:solidFill>
            </a:endParaRPr>
          </a:p>
          <a:p>
            <a:pPr indent="0" lvl="0" marL="0" rtl="0" algn="l">
              <a:spcBef>
                <a:spcPts val="0"/>
              </a:spcBef>
              <a:spcAft>
                <a:spcPts val="0"/>
              </a:spcAft>
              <a:buNone/>
            </a:pPr>
            <a:r>
              <a:rPr lang="it">
                <a:solidFill>
                  <a:schemeClr val="dk1"/>
                </a:solidFill>
              </a:rPr>
              <a:t>	</a:t>
            </a:r>
            <a:endParaRPr>
              <a:solidFill>
                <a:schemeClr val="dk1"/>
              </a:solidFill>
            </a:endParaRPr>
          </a:p>
          <a:p>
            <a:pPr indent="0" lvl="0" marL="457200" rtl="0" algn="l">
              <a:spcBef>
                <a:spcPts val="0"/>
              </a:spcBef>
              <a:spcAft>
                <a:spcPts val="0"/>
              </a:spcAft>
              <a:buNone/>
            </a:pPr>
            <a:r>
              <a:rPr lang="it">
                <a:solidFill>
                  <a:schemeClr val="dk1"/>
                </a:solidFill>
              </a:rPr>
              <a:t>is maximized and the corresponding bid is taken.</a:t>
            </a:r>
            <a:endParaRPr>
              <a:solidFill>
                <a:schemeClr val="dk1"/>
              </a:solidFill>
            </a:endParaRPr>
          </a:p>
        </p:txBody>
      </p:sp>
      <p:cxnSp>
        <p:nvCxnSpPr>
          <p:cNvPr id="932" name="Google Shape;932;p37"/>
          <p:cNvCxnSpPr/>
          <p:nvPr/>
        </p:nvCxnSpPr>
        <p:spPr>
          <a:xfrm flipH="1" rot="10800000">
            <a:off x="2967600" y="1976100"/>
            <a:ext cx="705300" cy="27600"/>
          </a:xfrm>
          <a:prstGeom prst="curvedConnector3">
            <a:avLst>
              <a:gd fmla="val 50000" name="adj1"/>
            </a:avLst>
          </a:prstGeom>
          <a:noFill/>
          <a:ln cap="flat" cmpd="sng" w="19050">
            <a:solidFill>
              <a:srgbClr val="728FA5"/>
            </a:solidFill>
            <a:prstDash val="dot"/>
            <a:round/>
            <a:headEnd len="med" w="med" type="none"/>
            <a:tailEnd len="med" w="med" type="stealth"/>
          </a:ln>
        </p:spPr>
      </p:cxnSp>
      <p:cxnSp>
        <p:nvCxnSpPr>
          <p:cNvPr id="933" name="Google Shape;933;p37"/>
          <p:cNvCxnSpPr>
            <a:stCxn id="926" idx="3"/>
          </p:cNvCxnSpPr>
          <p:nvPr/>
        </p:nvCxnSpPr>
        <p:spPr>
          <a:xfrm>
            <a:off x="2967600" y="2689500"/>
            <a:ext cx="771900" cy="118500"/>
          </a:xfrm>
          <a:prstGeom prst="curvedConnector3">
            <a:avLst>
              <a:gd fmla="val 50000" name="adj1"/>
            </a:avLst>
          </a:prstGeom>
          <a:noFill/>
          <a:ln cap="flat" cmpd="sng" w="19050">
            <a:solidFill>
              <a:srgbClr val="728FA5"/>
            </a:solidFill>
            <a:prstDash val="dot"/>
            <a:round/>
            <a:headEnd len="med" w="med" type="none"/>
            <a:tailEnd len="med" w="med" type="stealth"/>
          </a:ln>
        </p:spPr>
      </p:cxnSp>
      <p:cxnSp>
        <p:nvCxnSpPr>
          <p:cNvPr id="934" name="Google Shape;934;p37"/>
          <p:cNvCxnSpPr>
            <a:stCxn id="929" idx="3"/>
          </p:cNvCxnSpPr>
          <p:nvPr/>
        </p:nvCxnSpPr>
        <p:spPr>
          <a:xfrm flipH="1" rot="10800000">
            <a:off x="2967600" y="3260400"/>
            <a:ext cx="745200" cy="51300"/>
          </a:xfrm>
          <a:prstGeom prst="curvedConnector3">
            <a:avLst>
              <a:gd fmla="val 50000" name="adj1"/>
            </a:avLst>
          </a:prstGeom>
          <a:noFill/>
          <a:ln cap="flat" cmpd="sng" w="19050">
            <a:solidFill>
              <a:srgbClr val="728FA5"/>
            </a:solidFill>
            <a:prstDash val="dot"/>
            <a:round/>
            <a:headEnd len="med" w="med" type="none"/>
            <a:tailEnd len="med" w="med" type="stealth"/>
          </a:ln>
        </p:spPr>
      </p:cxnSp>
      <p:sp>
        <p:nvSpPr>
          <p:cNvPr id="935" name="Google Shape;935;p37"/>
          <p:cNvSpPr/>
          <p:nvPr/>
        </p:nvSpPr>
        <p:spPr>
          <a:xfrm>
            <a:off x="572400" y="3636750"/>
            <a:ext cx="2395200" cy="4167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36" name="Google Shape;936;p37"/>
          <p:cNvSpPr txBox="1"/>
          <p:nvPr/>
        </p:nvSpPr>
        <p:spPr>
          <a:xfrm>
            <a:off x="625475" y="3681600"/>
            <a:ext cx="2295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Arm puller with reward maximization</a:t>
            </a:r>
            <a:endParaRPr>
              <a:solidFill>
                <a:schemeClr val="lt1"/>
              </a:solidFill>
            </a:endParaRPr>
          </a:p>
        </p:txBody>
      </p:sp>
      <p:cxnSp>
        <p:nvCxnSpPr>
          <p:cNvPr id="937" name="Google Shape;937;p37"/>
          <p:cNvCxnSpPr>
            <a:stCxn id="935" idx="3"/>
          </p:cNvCxnSpPr>
          <p:nvPr/>
        </p:nvCxnSpPr>
        <p:spPr>
          <a:xfrm flipH="1" rot="10800000">
            <a:off x="2967600" y="3666300"/>
            <a:ext cx="698700" cy="178800"/>
          </a:xfrm>
          <a:prstGeom prst="curvedConnector3">
            <a:avLst>
              <a:gd fmla="val 50000" name="adj1"/>
            </a:avLst>
          </a:prstGeom>
          <a:noFill/>
          <a:ln cap="flat" cmpd="sng" w="19050">
            <a:solidFill>
              <a:srgbClr val="728FA5"/>
            </a:solidFill>
            <a:prstDash val="dot"/>
            <a:round/>
            <a:headEnd len="med" w="med" type="none"/>
            <a:tailEnd len="med" w="med" type="stealth"/>
          </a:ln>
        </p:spPr>
      </p:cxnSp>
      <p:pic>
        <p:nvPicPr>
          <p:cNvPr id="938" name="Google Shape;938;p37" title="[0,0,0,&quot;https://www.codecogs.com/eqnedit.php?latex=r_%7Bbid%7D%20%3D%20%5C%23_%7Bclicks_%7Bbid%7D%7D%20*%20conversion%5C_prob%20*%20(price%20-%20other%5C_costs)%20-%20cum%5C_daily%5C_costs_%7Bbid%7D#0&quot;]"/>
          <p:cNvPicPr preferRelativeResize="0"/>
          <p:nvPr/>
        </p:nvPicPr>
        <p:blipFill>
          <a:blip r:embed="rId3">
            <a:alphaModFix/>
          </a:blip>
          <a:stretch>
            <a:fillRect/>
          </a:stretch>
        </p:blipFill>
        <p:spPr>
          <a:xfrm>
            <a:off x="4161250" y="3814475"/>
            <a:ext cx="4808680" cy="148167"/>
          </a:xfrm>
          <a:prstGeom prst="rect">
            <a:avLst/>
          </a:prstGeom>
          <a:noFill/>
          <a:ln>
            <a:noFill/>
          </a:ln>
        </p:spPr>
      </p:pic>
      <p:pic>
        <p:nvPicPr>
          <p:cNvPr id="939" name="Google Shape;939;p37" title="[0,0,0,&quot;https://www.codecogs.com/eqnedit.php?latex=pulled%5C_bid%20%3D%20argmax_%7Bbid%7D%5C%7Br_%7Bbid%7D%5C%7D#0&quot;]"/>
          <p:cNvPicPr preferRelativeResize="0"/>
          <p:nvPr/>
        </p:nvPicPr>
        <p:blipFill>
          <a:blip r:embed="rId4">
            <a:alphaModFix/>
          </a:blip>
          <a:stretch>
            <a:fillRect/>
          </a:stretch>
        </p:blipFill>
        <p:spPr>
          <a:xfrm>
            <a:off x="5456650" y="4271675"/>
            <a:ext cx="1884766" cy="148167"/>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3" name="Shape 943"/>
        <p:cNvGrpSpPr/>
        <p:nvPr/>
      </p:nvGrpSpPr>
      <p:grpSpPr>
        <a:xfrm>
          <a:off x="0" y="0"/>
          <a:ext cx="0" cy="0"/>
          <a:chOff x="0" y="0"/>
          <a:chExt cx="0" cy="0"/>
        </a:xfrm>
      </p:grpSpPr>
      <p:sp>
        <p:nvSpPr>
          <p:cNvPr id="944" name="Google Shape;944;p3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2: Learning for advertising</a:t>
            </a:r>
            <a:endParaRPr sz="1900"/>
          </a:p>
          <a:p>
            <a:pPr indent="0" lvl="0" marL="0" rtl="0" algn="l">
              <a:lnSpc>
                <a:spcPct val="115000"/>
              </a:lnSpc>
              <a:spcBef>
                <a:spcPts val="0"/>
              </a:spcBef>
              <a:spcAft>
                <a:spcPts val="0"/>
              </a:spcAft>
              <a:buClr>
                <a:schemeClr val="dk1"/>
              </a:buClr>
              <a:buSzPts val="1100"/>
              <a:buFont typeface="Arial"/>
              <a:buNone/>
            </a:pPr>
            <a:r>
              <a:rPr lang="it" sz="1900"/>
              <a:t>Component structure - GP-UCB1</a:t>
            </a:r>
            <a:endParaRPr sz="1900"/>
          </a:p>
        </p:txBody>
      </p:sp>
      <p:sp>
        <p:nvSpPr>
          <p:cNvPr id="945" name="Google Shape;945;p38"/>
          <p:cNvSpPr/>
          <p:nvPr/>
        </p:nvSpPr>
        <p:spPr>
          <a:xfrm>
            <a:off x="446600" y="1276500"/>
            <a:ext cx="2640900" cy="3047700"/>
          </a:xfrm>
          <a:prstGeom prst="roundRect">
            <a:avLst>
              <a:gd fmla="val 16667" name="adj"/>
            </a:avLst>
          </a:prstGeom>
          <a:solidFill>
            <a:srgbClr val="728FA5">
              <a:alpha val="3773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6" name="Google Shape;946;p38"/>
          <p:cNvSpPr txBox="1"/>
          <p:nvPr/>
        </p:nvSpPr>
        <p:spPr>
          <a:xfrm>
            <a:off x="738600" y="1301175"/>
            <a:ext cx="20628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it">
                <a:solidFill>
                  <a:srgbClr val="728FA5"/>
                </a:solidFill>
              </a:rPr>
              <a:t>GP-UCB</a:t>
            </a:r>
            <a:endParaRPr b="1" i="1">
              <a:solidFill>
                <a:srgbClr val="728FA5"/>
              </a:solidFill>
            </a:endParaRPr>
          </a:p>
        </p:txBody>
      </p:sp>
      <p:sp>
        <p:nvSpPr>
          <p:cNvPr id="947" name="Google Shape;947;p38"/>
          <p:cNvSpPr/>
          <p:nvPr/>
        </p:nvSpPr>
        <p:spPr>
          <a:xfrm>
            <a:off x="572400" y="1731750"/>
            <a:ext cx="2395200" cy="5439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8" name="Google Shape;948;p38"/>
          <p:cNvSpPr/>
          <p:nvPr/>
        </p:nvSpPr>
        <p:spPr>
          <a:xfrm>
            <a:off x="572400" y="2417550"/>
            <a:ext cx="2395200" cy="5439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49" name="Google Shape;949;p38"/>
          <p:cNvSpPr txBox="1"/>
          <p:nvPr/>
        </p:nvSpPr>
        <p:spPr>
          <a:xfrm>
            <a:off x="625475" y="1731750"/>
            <a:ext cx="2295600" cy="1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Gaussian Process Clicks</a:t>
            </a:r>
            <a:endParaRPr sz="800">
              <a:solidFill>
                <a:schemeClr val="lt1"/>
              </a:solidFill>
            </a:endParaRPr>
          </a:p>
        </p:txBody>
      </p:sp>
      <p:sp>
        <p:nvSpPr>
          <p:cNvPr id="950" name="Google Shape;950;p38"/>
          <p:cNvSpPr txBox="1"/>
          <p:nvPr/>
        </p:nvSpPr>
        <p:spPr>
          <a:xfrm>
            <a:off x="625475" y="2439975"/>
            <a:ext cx="2295600" cy="1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Gaussian Process Costs</a:t>
            </a:r>
            <a:endParaRPr sz="800">
              <a:solidFill>
                <a:schemeClr val="lt1"/>
              </a:solidFill>
            </a:endParaRPr>
          </a:p>
        </p:txBody>
      </p:sp>
      <p:sp>
        <p:nvSpPr>
          <p:cNvPr id="951" name="Google Shape;951;p38"/>
          <p:cNvSpPr txBox="1"/>
          <p:nvPr/>
        </p:nvSpPr>
        <p:spPr>
          <a:xfrm>
            <a:off x="619250" y="1903052"/>
            <a:ext cx="2295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600">
                <a:solidFill>
                  <a:schemeClr val="lt1"/>
                </a:solidFill>
              </a:rPr>
              <a:t>Constant Kernel * </a:t>
            </a:r>
            <a:r>
              <a:rPr lang="it" sz="600">
                <a:solidFill>
                  <a:schemeClr val="lt1"/>
                </a:solidFill>
              </a:rPr>
              <a:t>RBF Kernel + WhiteKernel</a:t>
            </a:r>
            <a:endParaRPr sz="600">
              <a:solidFill>
                <a:schemeClr val="lt1"/>
              </a:solidFill>
            </a:endParaRPr>
          </a:p>
          <a:p>
            <a:pPr indent="0" lvl="0" marL="0" rtl="0" algn="ctr">
              <a:spcBef>
                <a:spcPts val="0"/>
              </a:spcBef>
              <a:spcAft>
                <a:spcPts val="0"/>
              </a:spcAft>
              <a:buNone/>
            </a:pPr>
            <a:r>
              <a:rPr lang="it" sz="600">
                <a:solidFill>
                  <a:schemeClr val="lt1"/>
                </a:solidFill>
              </a:rPr>
              <a:t>means_clicks</a:t>
            </a:r>
            <a:endParaRPr sz="600">
              <a:solidFill>
                <a:schemeClr val="lt1"/>
              </a:solidFill>
            </a:endParaRPr>
          </a:p>
          <a:p>
            <a:pPr indent="0" lvl="0" marL="0" rtl="0" algn="ctr">
              <a:spcBef>
                <a:spcPts val="0"/>
              </a:spcBef>
              <a:spcAft>
                <a:spcPts val="0"/>
              </a:spcAft>
              <a:buNone/>
            </a:pPr>
            <a:r>
              <a:rPr lang="it" sz="600">
                <a:solidFill>
                  <a:schemeClr val="lt1"/>
                </a:solidFill>
              </a:rPr>
              <a:t>sigmas_clicks</a:t>
            </a:r>
            <a:endParaRPr sz="600">
              <a:solidFill>
                <a:schemeClr val="lt1"/>
              </a:solidFill>
            </a:endParaRPr>
          </a:p>
        </p:txBody>
      </p:sp>
      <p:sp>
        <p:nvSpPr>
          <p:cNvPr id="952" name="Google Shape;952;p38"/>
          <p:cNvSpPr txBox="1"/>
          <p:nvPr/>
        </p:nvSpPr>
        <p:spPr>
          <a:xfrm>
            <a:off x="619250" y="2588852"/>
            <a:ext cx="2295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600">
                <a:solidFill>
                  <a:schemeClr val="lt1"/>
                </a:solidFill>
              </a:rPr>
              <a:t>Constant Kernel * RBF Kernel + WhiteKernel</a:t>
            </a:r>
            <a:endParaRPr sz="600">
              <a:solidFill>
                <a:schemeClr val="lt1"/>
              </a:solidFill>
            </a:endParaRPr>
          </a:p>
          <a:p>
            <a:pPr indent="0" lvl="0" marL="0" rtl="0" algn="ctr">
              <a:spcBef>
                <a:spcPts val="0"/>
              </a:spcBef>
              <a:spcAft>
                <a:spcPts val="0"/>
              </a:spcAft>
              <a:buNone/>
            </a:pPr>
            <a:r>
              <a:rPr lang="it" sz="600">
                <a:solidFill>
                  <a:schemeClr val="lt1"/>
                </a:solidFill>
              </a:rPr>
              <a:t>means_costs</a:t>
            </a:r>
            <a:endParaRPr sz="600">
              <a:solidFill>
                <a:schemeClr val="lt1"/>
              </a:solidFill>
            </a:endParaRPr>
          </a:p>
          <a:p>
            <a:pPr indent="0" lvl="0" marL="0" rtl="0" algn="ctr">
              <a:spcBef>
                <a:spcPts val="0"/>
              </a:spcBef>
              <a:spcAft>
                <a:spcPts val="0"/>
              </a:spcAft>
              <a:buNone/>
            </a:pPr>
            <a:r>
              <a:rPr lang="it" sz="600">
                <a:solidFill>
                  <a:schemeClr val="lt1"/>
                </a:solidFill>
              </a:rPr>
              <a:t>sigmas_costs</a:t>
            </a:r>
            <a:endParaRPr sz="600">
              <a:solidFill>
                <a:schemeClr val="lt1"/>
              </a:solidFill>
            </a:endParaRPr>
          </a:p>
        </p:txBody>
      </p:sp>
      <p:sp>
        <p:nvSpPr>
          <p:cNvPr id="953" name="Google Shape;953;p38"/>
          <p:cNvSpPr/>
          <p:nvPr/>
        </p:nvSpPr>
        <p:spPr>
          <a:xfrm>
            <a:off x="648600" y="3103350"/>
            <a:ext cx="2395200" cy="4167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4" name="Google Shape;954;p38"/>
          <p:cNvSpPr txBox="1"/>
          <p:nvPr/>
        </p:nvSpPr>
        <p:spPr>
          <a:xfrm>
            <a:off x="625475" y="3085200"/>
            <a:ext cx="2295600" cy="1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Model update </a:t>
            </a:r>
            <a:endParaRPr sz="800">
              <a:solidFill>
                <a:schemeClr val="lt1"/>
              </a:solidFill>
            </a:endParaRPr>
          </a:p>
        </p:txBody>
      </p:sp>
      <p:sp>
        <p:nvSpPr>
          <p:cNvPr id="955" name="Google Shape;955;p38"/>
          <p:cNvSpPr/>
          <p:nvPr/>
        </p:nvSpPr>
        <p:spPr>
          <a:xfrm>
            <a:off x="572400" y="3636750"/>
            <a:ext cx="2395200" cy="4167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56" name="Google Shape;956;p38"/>
          <p:cNvSpPr txBox="1"/>
          <p:nvPr/>
        </p:nvSpPr>
        <p:spPr>
          <a:xfrm>
            <a:off x="625475" y="3681600"/>
            <a:ext cx="2295600" cy="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Arm puller</a:t>
            </a:r>
            <a:endParaRPr sz="800">
              <a:solidFill>
                <a:schemeClr val="lt1"/>
              </a:solidFill>
            </a:endParaRPr>
          </a:p>
        </p:txBody>
      </p:sp>
      <p:sp>
        <p:nvSpPr>
          <p:cNvPr id="957" name="Google Shape;957;p38"/>
          <p:cNvSpPr txBox="1"/>
          <p:nvPr/>
        </p:nvSpPr>
        <p:spPr>
          <a:xfrm>
            <a:off x="29550" y="4347750"/>
            <a:ext cx="9084900" cy="2442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800" u="sng">
                <a:solidFill>
                  <a:schemeClr val="hlink"/>
                </a:solidFill>
                <a:hlinkClick action="ppaction://hlinksldjump" r:id="rId3"/>
              </a:rPr>
              <a:t>[1] Gaussian Process Optimization in the Bandit Setting: No Regret and Experimental Design,  Srinivas et al. (2010), https://arxiv.org/pdf/0912.3995.pdf</a:t>
            </a:r>
            <a:endParaRPr sz="800"/>
          </a:p>
        </p:txBody>
      </p:sp>
      <p:pic>
        <p:nvPicPr>
          <p:cNvPr id="958" name="Google Shape;958;p38" title="[255,255,255,&quot;https://www.codecogs.com/eqnedit.php?latex=confidence_%7Bclicks%7D%20%3D%20%5Csqrt%7B%5Cbeta%7D%20%5Csigma_%7Bclicks%7D#0&quot;]"/>
          <p:cNvPicPr preferRelativeResize="0"/>
          <p:nvPr/>
        </p:nvPicPr>
        <p:blipFill>
          <a:blip r:embed="rId4">
            <a:alphaModFix/>
          </a:blip>
          <a:stretch>
            <a:fillRect/>
          </a:stretch>
        </p:blipFill>
        <p:spPr>
          <a:xfrm>
            <a:off x="701675" y="3397925"/>
            <a:ext cx="1066859" cy="88905"/>
          </a:xfrm>
          <a:prstGeom prst="rect">
            <a:avLst/>
          </a:prstGeom>
          <a:noFill/>
          <a:ln>
            <a:noFill/>
          </a:ln>
        </p:spPr>
      </p:pic>
      <p:pic>
        <p:nvPicPr>
          <p:cNvPr id="959" name="Google Shape;959;p38" title="[255,255,255,&quot;https://www.codecogs.com/eqnedit.php?latex=confidence_%7Bcosts%7D%20%3D%20%5Csqrt%7B%5Cbeta%7D%20%5Csigma_%7Bcosts%7D#0&quot;]"/>
          <p:cNvPicPr preferRelativeResize="0"/>
          <p:nvPr/>
        </p:nvPicPr>
        <p:blipFill>
          <a:blip r:embed="rId5">
            <a:alphaModFix/>
          </a:blip>
          <a:stretch>
            <a:fillRect/>
          </a:stretch>
        </p:blipFill>
        <p:spPr>
          <a:xfrm>
            <a:off x="2012525" y="3411250"/>
            <a:ext cx="849972" cy="88900"/>
          </a:xfrm>
          <a:prstGeom prst="rect">
            <a:avLst/>
          </a:prstGeom>
          <a:noFill/>
          <a:ln>
            <a:noFill/>
          </a:ln>
        </p:spPr>
      </p:pic>
      <p:pic>
        <p:nvPicPr>
          <p:cNvPr id="960" name="Google Shape;960;p38" title="[255,255,255,&quot;https://www.codecogs.com/eqnedit.php?latex=UCB_%7Bclicks%7D%20%3D%20means_%7Bclicks%7D%20%2B%20confidence_%7Bclicks%7D#0&quot;]"/>
          <p:cNvPicPr preferRelativeResize="0"/>
          <p:nvPr/>
        </p:nvPicPr>
        <p:blipFill>
          <a:blip r:embed="rId6">
            <a:alphaModFix/>
          </a:blip>
          <a:stretch>
            <a:fillRect/>
          </a:stretch>
        </p:blipFill>
        <p:spPr>
          <a:xfrm>
            <a:off x="855698" y="3825262"/>
            <a:ext cx="1822703" cy="88900"/>
          </a:xfrm>
          <a:prstGeom prst="rect">
            <a:avLst/>
          </a:prstGeom>
          <a:noFill/>
          <a:ln>
            <a:noFill/>
          </a:ln>
        </p:spPr>
      </p:pic>
      <p:cxnSp>
        <p:nvCxnSpPr>
          <p:cNvPr id="961" name="Google Shape;961;p38"/>
          <p:cNvCxnSpPr>
            <a:stCxn id="947" idx="3"/>
            <a:endCxn id="962" idx="1"/>
          </p:cNvCxnSpPr>
          <p:nvPr/>
        </p:nvCxnSpPr>
        <p:spPr>
          <a:xfrm flipH="1" rot="10800000">
            <a:off x="2967600" y="1627800"/>
            <a:ext cx="348900" cy="375900"/>
          </a:xfrm>
          <a:prstGeom prst="curvedConnector3">
            <a:avLst>
              <a:gd fmla="val 49989" name="adj1"/>
            </a:avLst>
          </a:prstGeom>
          <a:noFill/>
          <a:ln cap="flat" cmpd="sng" w="19050">
            <a:solidFill>
              <a:srgbClr val="728FA5"/>
            </a:solidFill>
            <a:prstDash val="dot"/>
            <a:round/>
            <a:headEnd len="med" w="med" type="none"/>
            <a:tailEnd len="med" w="med" type="stealth"/>
          </a:ln>
        </p:spPr>
      </p:cxnSp>
      <p:cxnSp>
        <p:nvCxnSpPr>
          <p:cNvPr id="963" name="Google Shape;963;p38"/>
          <p:cNvCxnSpPr>
            <a:stCxn id="948" idx="3"/>
            <a:endCxn id="962" idx="1"/>
          </p:cNvCxnSpPr>
          <p:nvPr/>
        </p:nvCxnSpPr>
        <p:spPr>
          <a:xfrm flipH="1" rot="10800000">
            <a:off x="2967600" y="1627800"/>
            <a:ext cx="348900" cy="1061700"/>
          </a:xfrm>
          <a:prstGeom prst="curvedConnector3">
            <a:avLst>
              <a:gd fmla="val 49989" name="adj1"/>
            </a:avLst>
          </a:prstGeom>
          <a:noFill/>
          <a:ln cap="flat" cmpd="sng" w="19050">
            <a:solidFill>
              <a:srgbClr val="728FA5"/>
            </a:solidFill>
            <a:prstDash val="dot"/>
            <a:round/>
            <a:headEnd len="med" w="med" type="none"/>
            <a:tailEnd len="med" w="med" type="stealth"/>
          </a:ln>
        </p:spPr>
      </p:cxnSp>
      <p:sp>
        <p:nvSpPr>
          <p:cNvPr id="962" name="Google Shape;962;p38"/>
          <p:cNvSpPr txBox="1"/>
          <p:nvPr/>
        </p:nvSpPr>
        <p:spPr>
          <a:xfrm>
            <a:off x="3316425" y="1017250"/>
            <a:ext cx="3675600" cy="12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A </a:t>
            </a:r>
            <a:r>
              <a:rPr b="1" lang="it" sz="1200"/>
              <a:t>Gaussian Process</a:t>
            </a:r>
            <a:r>
              <a:rPr lang="it" sz="1200"/>
              <a:t> is used, given the observations, to estimate the </a:t>
            </a:r>
            <a:r>
              <a:rPr b="1" lang="it" sz="1200"/>
              <a:t>mean value</a:t>
            </a:r>
            <a:r>
              <a:rPr lang="it" sz="1200"/>
              <a:t> of the </a:t>
            </a:r>
            <a:r>
              <a:rPr b="1" lang="it" sz="1200"/>
              <a:t>clicks curve</a:t>
            </a:r>
            <a:r>
              <a:rPr lang="it" sz="1200"/>
              <a:t> together with a </a:t>
            </a:r>
            <a:r>
              <a:rPr b="1" lang="it" sz="1200"/>
              <a:t>measure of the uncertainty</a:t>
            </a:r>
            <a:r>
              <a:rPr lang="it" sz="1200"/>
              <a:t> it has in doing so. Another GP, on the other hand, does the same for the </a:t>
            </a:r>
            <a:r>
              <a:rPr b="1" lang="it" sz="1200"/>
              <a:t>cumulative daily cost curve</a:t>
            </a:r>
            <a:r>
              <a:rPr lang="it" sz="1200"/>
              <a:t>.</a:t>
            </a:r>
            <a:endParaRPr sz="1200"/>
          </a:p>
        </p:txBody>
      </p:sp>
      <p:cxnSp>
        <p:nvCxnSpPr>
          <p:cNvPr id="964" name="Google Shape;964;p38"/>
          <p:cNvCxnSpPr>
            <a:stCxn id="953" idx="3"/>
            <a:endCxn id="965" idx="1"/>
          </p:cNvCxnSpPr>
          <p:nvPr/>
        </p:nvCxnSpPr>
        <p:spPr>
          <a:xfrm flipH="1" rot="10800000">
            <a:off x="3043800" y="2583300"/>
            <a:ext cx="2529900" cy="728400"/>
          </a:xfrm>
          <a:prstGeom prst="curvedConnector3">
            <a:avLst>
              <a:gd fmla="val 50001" name="adj1"/>
            </a:avLst>
          </a:prstGeom>
          <a:noFill/>
          <a:ln cap="flat" cmpd="sng" w="19050">
            <a:solidFill>
              <a:srgbClr val="728FA5"/>
            </a:solidFill>
            <a:prstDash val="dot"/>
            <a:round/>
            <a:headEnd len="med" w="med" type="none"/>
            <a:tailEnd len="med" w="med" type="stealth"/>
          </a:ln>
        </p:spPr>
      </p:cxnSp>
      <p:grpSp>
        <p:nvGrpSpPr>
          <p:cNvPr id="966" name="Google Shape;966;p38"/>
          <p:cNvGrpSpPr/>
          <p:nvPr/>
        </p:nvGrpSpPr>
        <p:grpSpPr>
          <a:xfrm>
            <a:off x="5573775" y="1972775"/>
            <a:ext cx="3501300" cy="1221000"/>
            <a:chOff x="5573775" y="1972775"/>
            <a:chExt cx="3501300" cy="1221000"/>
          </a:xfrm>
        </p:grpSpPr>
        <p:sp>
          <p:nvSpPr>
            <p:cNvPr id="965" name="Google Shape;965;p38"/>
            <p:cNvSpPr txBox="1"/>
            <p:nvPr/>
          </p:nvSpPr>
          <p:spPr>
            <a:xfrm>
              <a:off x="5573775" y="1972775"/>
              <a:ext cx="3501300" cy="12210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1200"/>
                <a:t>Whenever a </a:t>
              </a:r>
              <a:r>
                <a:rPr b="1" lang="it" sz="1200"/>
                <a:t>new sample is obtained</a:t>
              </a:r>
              <a:r>
                <a:rPr lang="it" sz="1200"/>
                <a:t>, the </a:t>
              </a:r>
              <a:r>
                <a:rPr b="1" lang="it" sz="1200"/>
                <a:t>gaussian processes are updated</a:t>
              </a:r>
              <a:r>
                <a:rPr lang="it" sz="1200"/>
                <a:t> (i.e. it is trained with the past samples and the new one), the </a:t>
              </a:r>
              <a:r>
                <a:rPr b="1" lang="it" sz="1200">
                  <a:solidFill>
                    <a:schemeClr val="dk1"/>
                  </a:solidFill>
                </a:rPr>
                <a:t>   </a:t>
              </a:r>
              <a:r>
                <a:rPr baseline="30000" lang="it" sz="1200" u="sng">
                  <a:solidFill>
                    <a:schemeClr val="hlink"/>
                  </a:solidFill>
                  <a:hlinkClick action="ppaction://hlinksldjump" r:id="rId7"/>
                </a:rPr>
                <a:t>[1]</a:t>
              </a:r>
              <a:r>
                <a:rPr b="1" lang="it" sz="1200"/>
                <a:t> </a:t>
              </a:r>
              <a:r>
                <a:rPr lang="it" sz="1200"/>
                <a:t>parameter is calculated and finally the </a:t>
              </a:r>
              <a:r>
                <a:rPr b="1" lang="it" sz="1200"/>
                <a:t>confidence interval</a:t>
              </a:r>
              <a:r>
                <a:rPr lang="it" sz="1200"/>
                <a:t>, which is given by</a:t>
              </a:r>
              <a:endParaRPr sz="1200"/>
            </a:p>
          </p:txBody>
        </p:sp>
        <p:pic>
          <p:nvPicPr>
            <p:cNvPr id="967" name="Google Shape;967;p38" title="[0,0,0,&quot;https://www.codecogs.com/eqnedit.php?latex=confidence%20%3D%20%5Csqrt%7B%5Cbeta%7D%20%5Csigma#0&quot;]"/>
            <p:cNvPicPr preferRelativeResize="0"/>
            <p:nvPr/>
          </p:nvPicPr>
          <p:blipFill>
            <a:blip r:embed="rId8">
              <a:alphaModFix/>
            </a:blip>
            <a:stretch>
              <a:fillRect/>
            </a:stretch>
          </p:blipFill>
          <p:spPr>
            <a:xfrm>
              <a:off x="7124500" y="3028413"/>
              <a:ext cx="1218859" cy="148167"/>
            </a:xfrm>
            <a:prstGeom prst="rect">
              <a:avLst/>
            </a:prstGeom>
            <a:noFill/>
            <a:ln>
              <a:noFill/>
            </a:ln>
          </p:spPr>
        </p:pic>
      </p:grpSp>
      <p:sp>
        <p:nvSpPr>
          <p:cNvPr id="968" name="Google Shape;968;p38"/>
          <p:cNvSpPr txBox="1"/>
          <p:nvPr/>
        </p:nvSpPr>
        <p:spPr>
          <a:xfrm>
            <a:off x="3344250" y="3208150"/>
            <a:ext cx="5807100" cy="630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Once-per-day an arm (i.e. a bid) is pulled. The </a:t>
            </a:r>
            <a:r>
              <a:rPr b="1" lang="it" sz="1200"/>
              <a:t>upper confidence bound of the clicks</a:t>
            </a:r>
            <a:r>
              <a:rPr lang="it" sz="1200"/>
              <a:t> and the </a:t>
            </a:r>
            <a:r>
              <a:rPr b="1" lang="it" sz="1200"/>
              <a:t>lower confidence bound for the costs</a:t>
            </a:r>
            <a:r>
              <a:rPr lang="it" sz="1200"/>
              <a:t> is calculated, in order to finally </a:t>
            </a:r>
            <a:r>
              <a:rPr b="1" lang="it" sz="1200"/>
              <a:t>calculate and maximize the reward</a:t>
            </a:r>
            <a:r>
              <a:rPr lang="it" sz="1200"/>
              <a:t>, and play the corresponding bid.</a:t>
            </a:r>
            <a:endParaRPr sz="1200"/>
          </a:p>
        </p:txBody>
      </p:sp>
      <p:cxnSp>
        <p:nvCxnSpPr>
          <p:cNvPr id="969" name="Google Shape;969;p38"/>
          <p:cNvCxnSpPr>
            <a:stCxn id="955" idx="3"/>
            <a:endCxn id="968" idx="1"/>
          </p:cNvCxnSpPr>
          <p:nvPr/>
        </p:nvCxnSpPr>
        <p:spPr>
          <a:xfrm flipH="1" rot="10800000">
            <a:off x="2967600" y="3523200"/>
            <a:ext cx="376800" cy="321900"/>
          </a:xfrm>
          <a:prstGeom prst="curvedConnector3">
            <a:avLst>
              <a:gd fmla="val 49980" name="adj1"/>
            </a:avLst>
          </a:prstGeom>
          <a:noFill/>
          <a:ln cap="flat" cmpd="sng" w="19050">
            <a:solidFill>
              <a:srgbClr val="728FA5"/>
            </a:solidFill>
            <a:prstDash val="dot"/>
            <a:round/>
            <a:headEnd len="med" w="med" type="none"/>
            <a:tailEnd len="med" w="med" type="stealth"/>
          </a:ln>
        </p:spPr>
      </p:cxnSp>
      <p:pic>
        <p:nvPicPr>
          <p:cNvPr id="970" name="Google Shape;970;p38" title="[0,0,0,&quot;https://www.codecogs.com/eqnedit.php?latex=UCB_%7Bclicks%7D%20%3D%20means_%7Bclicks%7D%20%2B%20confidence_%7Bclicks%7D#0&quot;]"/>
          <p:cNvPicPr preferRelativeResize="0"/>
          <p:nvPr/>
        </p:nvPicPr>
        <p:blipFill>
          <a:blip r:embed="rId9">
            <a:alphaModFix/>
          </a:blip>
          <a:stretch>
            <a:fillRect/>
          </a:stretch>
        </p:blipFill>
        <p:spPr>
          <a:xfrm>
            <a:off x="3827499" y="3901454"/>
            <a:ext cx="2062801" cy="100630"/>
          </a:xfrm>
          <a:prstGeom prst="rect">
            <a:avLst/>
          </a:prstGeom>
          <a:noFill/>
          <a:ln>
            <a:noFill/>
          </a:ln>
        </p:spPr>
      </p:pic>
      <p:pic>
        <p:nvPicPr>
          <p:cNvPr id="971" name="Google Shape;971;p38" title="[0,0,0,&quot;https://www.codecogs.com/eqnedit.php?latex=pulled%5C_bid%20%3D%20argmax_%7Bbid%7D%5C%7Br_%7Bbid%7D%5C%7D#0&quot;]"/>
          <p:cNvPicPr preferRelativeResize="0"/>
          <p:nvPr/>
        </p:nvPicPr>
        <p:blipFill>
          <a:blip r:embed="rId10">
            <a:alphaModFix/>
          </a:blip>
          <a:stretch>
            <a:fillRect/>
          </a:stretch>
        </p:blipFill>
        <p:spPr>
          <a:xfrm>
            <a:off x="6646900" y="4125000"/>
            <a:ext cx="1288275" cy="100800"/>
          </a:xfrm>
          <a:prstGeom prst="rect">
            <a:avLst/>
          </a:prstGeom>
          <a:noFill/>
          <a:ln>
            <a:noFill/>
          </a:ln>
        </p:spPr>
      </p:pic>
      <p:pic>
        <p:nvPicPr>
          <p:cNvPr id="972" name="Google Shape;972;p38" title="[255,255,255,&quot;https://www.codecogs.com/eqnedit.php?latex=LCB_%7Bcosts%7D%20%3D%20means_%7Bcosts%7D%20-%20confidence_%7Bcosts%7D#0&quot;]"/>
          <p:cNvPicPr preferRelativeResize="0"/>
          <p:nvPr/>
        </p:nvPicPr>
        <p:blipFill>
          <a:blip r:embed="rId11">
            <a:alphaModFix/>
          </a:blip>
          <a:stretch>
            <a:fillRect/>
          </a:stretch>
        </p:blipFill>
        <p:spPr>
          <a:xfrm>
            <a:off x="878298" y="3934800"/>
            <a:ext cx="1768501" cy="90000"/>
          </a:xfrm>
          <a:prstGeom prst="rect">
            <a:avLst/>
          </a:prstGeom>
          <a:noFill/>
          <a:ln>
            <a:noFill/>
          </a:ln>
        </p:spPr>
      </p:pic>
      <p:pic>
        <p:nvPicPr>
          <p:cNvPr id="973" name="Google Shape;973;p38" title="[0,0,0,&quot;https://www.codecogs.com/eqnedit.php?latex=LCB_%7Bcosts%7D%20%3D%20means_%7Bcosts%7D%20-%20confidence_%7Bcosts%7D#0&quot;]"/>
          <p:cNvPicPr preferRelativeResize="0"/>
          <p:nvPr/>
        </p:nvPicPr>
        <p:blipFill>
          <a:blip r:embed="rId12">
            <a:alphaModFix/>
          </a:blip>
          <a:stretch>
            <a:fillRect/>
          </a:stretch>
        </p:blipFill>
        <p:spPr>
          <a:xfrm>
            <a:off x="6265898" y="3902400"/>
            <a:ext cx="1981582" cy="100800"/>
          </a:xfrm>
          <a:prstGeom prst="rect">
            <a:avLst/>
          </a:prstGeom>
          <a:noFill/>
          <a:ln>
            <a:noFill/>
          </a:ln>
        </p:spPr>
      </p:pic>
      <p:pic>
        <p:nvPicPr>
          <p:cNvPr id="974" name="Google Shape;974;p38" title="[0,0,0,&quot;https://www.codecogs.com/eqnedit.php?latex=r_%7Bbid%7D%20%3D%20UCB_%7Bclicks%7D%20*%20prob%5C_times%5C_margin%20-%20LCB_%7Bcosts%7D#0&quot;]"/>
          <p:cNvPicPr preferRelativeResize="0"/>
          <p:nvPr/>
        </p:nvPicPr>
        <p:blipFill>
          <a:blip r:embed="rId13">
            <a:alphaModFix/>
          </a:blip>
          <a:stretch>
            <a:fillRect/>
          </a:stretch>
        </p:blipFill>
        <p:spPr>
          <a:xfrm>
            <a:off x="3849500" y="4125600"/>
            <a:ext cx="2411823" cy="100800"/>
          </a:xfrm>
          <a:prstGeom prst="rect">
            <a:avLst/>
          </a:prstGeom>
          <a:noFill/>
          <a:ln>
            <a:noFill/>
          </a:ln>
        </p:spPr>
      </p:pic>
      <p:pic>
        <p:nvPicPr>
          <p:cNvPr id="975" name="Google Shape;975;p38" title="[255,255,255,&quot;https://www.codecogs.com/eqnedit.php?latex=%5Cbeta%5E%7B%5Csmall%7B%5B1%5D%7D%7D%20%3D%202%20log(%5Cfrac%7Bn_%7Barms%7D%20t%5E2%20%5Cpi%5E2%7D%7B6%20%5Cdelta%7D)#0&quot;]"/>
          <p:cNvPicPr preferRelativeResize="0"/>
          <p:nvPr/>
        </p:nvPicPr>
        <p:blipFill>
          <a:blip r:embed="rId14">
            <a:alphaModFix/>
          </a:blip>
          <a:stretch>
            <a:fillRect/>
          </a:stretch>
        </p:blipFill>
        <p:spPr>
          <a:xfrm>
            <a:off x="1449575" y="3243500"/>
            <a:ext cx="633901" cy="148167"/>
          </a:xfrm>
          <a:prstGeom prst="rect">
            <a:avLst/>
          </a:prstGeom>
          <a:noFill/>
          <a:ln>
            <a:noFill/>
          </a:ln>
        </p:spPr>
      </p:pic>
      <p:pic>
        <p:nvPicPr>
          <p:cNvPr id="976" name="Google Shape;976;p38" title="[0,0,0,&quot;https://www.codecogs.com/eqnedit.php?latex=%5Cbeta#0&quot;]"/>
          <p:cNvPicPr preferRelativeResize="0"/>
          <p:nvPr/>
        </p:nvPicPr>
        <p:blipFill>
          <a:blip r:embed="rId15">
            <a:alphaModFix/>
          </a:blip>
          <a:stretch>
            <a:fillRect/>
          </a:stretch>
        </p:blipFill>
        <p:spPr>
          <a:xfrm>
            <a:off x="6138000" y="2644650"/>
            <a:ext cx="89564" cy="14816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3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2: Learning for advertising</a:t>
            </a:r>
            <a:endParaRPr sz="1900"/>
          </a:p>
          <a:p>
            <a:pPr indent="0" lvl="0" marL="0" rtl="0" algn="l">
              <a:lnSpc>
                <a:spcPct val="115000"/>
              </a:lnSpc>
              <a:spcBef>
                <a:spcPts val="0"/>
              </a:spcBef>
              <a:spcAft>
                <a:spcPts val="0"/>
              </a:spcAft>
              <a:buClr>
                <a:schemeClr val="dk1"/>
              </a:buClr>
              <a:buSzPts val="1100"/>
              <a:buFont typeface="Arial"/>
              <a:buNone/>
            </a:pPr>
            <a:r>
              <a:rPr lang="it" sz="1900"/>
              <a:t>Component structure - GP-TS</a:t>
            </a:r>
            <a:endParaRPr sz="1900"/>
          </a:p>
        </p:txBody>
      </p:sp>
      <p:sp>
        <p:nvSpPr>
          <p:cNvPr id="982" name="Google Shape;982;p39"/>
          <p:cNvSpPr/>
          <p:nvPr/>
        </p:nvSpPr>
        <p:spPr>
          <a:xfrm>
            <a:off x="446600" y="1276500"/>
            <a:ext cx="2640900" cy="3047700"/>
          </a:xfrm>
          <a:prstGeom prst="roundRect">
            <a:avLst>
              <a:gd fmla="val 16667" name="adj"/>
            </a:avLst>
          </a:prstGeom>
          <a:solidFill>
            <a:srgbClr val="728FA5">
              <a:alpha val="3773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3" name="Google Shape;983;p39"/>
          <p:cNvSpPr txBox="1"/>
          <p:nvPr/>
        </p:nvSpPr>
        <p:spPr>
          <a:xfrm>
            <a:off x="738600" y="1301175"/>
            <a:ext cx="20628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i="1" lang="it">
                <a:solidFill>
                  <a:srgbClr val="728FA5"/>
                </a:solidFill>
              </a:rPr>
              <a:t>GP-TS</a:t>
            </a:r>
            <a:endParaRPr b="1" i="1">
              <a:solidFill>
                <a:srgbClr val="728FA5"/>
              </a:solidFill>
            </a:endParaRPr>
          </a:p>
        </p:txBody>
      </p:sp>
      <p:sp>
        <p:nvSpPr>
          <p:cNvPr id="984" name="Google Shape;984;p39"/>
          <p:cNvSpPr/>
          <p:nvPr/>
        </p:nvSpPr>
        <p:spPr>
          <a:xfrm>
            <a:off x="572400" y="1731750"/>
            <a:ext cx="2395200" cy="5439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5" name="Google Shape;985;p39"/>
          <p:cNvSpPr/>
          <p:nvPr/>
        </p:nvSpPr>
        <p:spPr>
          <a:xfrm>
            <a:off x="572400" y="2417550"/>
            <a:ext cx="2395200" cy="5439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86" name="Google Shape;986;p39"/>
          <p:cNvSpPr txBox="1"/>
          <p:nvPr/>
        </p:nvSpPr>
        <p:spPr>
          <a:xfrm>
            <a:off x="625475" y="1731750"/>
            <a:ext cx="2295600" cy="1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Gaussian Process Clicks</a:t>
            </a:r>
            <a:endParaRPr sz="800">
              <a:solidFill>
                <a:schemeClr val="lt1"/>
              </a:solidFill>
            </a:endParaRPr>
          </a:p>
        </p:txBody>
      </p:sp>
      <p:sp>
        <p:nvSpPr>
          <p:cNvPr id="987" name="Google Shape;987;p39"/>
          <p:cNvSpPr txBox="1"/>
          <p:nvPr/>
        </p:nvSpPr>
        <p:spPr>
          <a:xfrm>
            <a:off x="625475" y="2439975"/>
            <a:ext cx="2295600" cy="171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Gaussian Process Costs</a:t>
            </a:r>
            <a:endParaRPr sz="800">
              <a:solidFill>
                <a:schemeClr val="lt1"/>
              </a:solidFill>
            </a:endParaRPr>
          </a:p>
        </p:txBody>
      </p:sp>
      <p:sp>
        <p:nvSpPr>
          <p:cNvPr id="988" name="Google Shape;988;p39"/>
          <p:cNvSpPr txBox="1"/>
          <p:nvPr/>
        </p:nvSpPr>
        <p:spPr>
          <a:xfrm>
            <a:off x="619250" y="1903052"/>
            <a:ext cx="2295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600">
                <a:solidFill>
                  <a:schemeClr val="lt1"/>
                </a:solidFill>
              </a:rPr>
              <a:t>Constant Kernel * RBF Kernel + WhiteKernel</a:t>
            </a:r>
            <a:endParaRPr sz="600">
              <a:solidFill>
                <a:schemeClr val="lt1"/>
              </a:solidFill>
            </a:endParaRPr>
          </a:p>
          <a:p>
            <a:pPr indent="0" lvl="0" marL="0" rtl="0" algn="ctr">
              <a:spcBef>
                <a:spcPts val="0"/>
              </a:spcBef>
              <a:spcAft>
                <a:spcPts val="0"/>
              </a:spcAft>
              <a:buNone/>
            </a:pPr>
            <a:r>
              <a:rPr lang="it" sz="600">
                <a:solidFill>
                  <a:schemeClr val="lt1"/>
                </a:solidFill>
              </a:rPr>
              <a:t>means_clicks</a:t>
            </a:r>
            <a:endParaRPr sz="600">
              <a:solidFill>
                <a:schemeClr val="lt1"/>
              </a:solidFill>
            </a:endParaRPr>
          </a:p>
          <a:p>
            <a:pPr indent="0" lvl="0" marL="0" rtl="0" algn="ctr">
              <a:spcBef>
                <a:spcPts val="0"/>
              </a:spcBef>
              <a:spcAft>
                <a:spcPts val="0"/>
              </a:spcAft>
              <a:buNone/>
            </a:pPr>
            <a:r>
              <a:rPr lang="it" sz="600">
                <a:solidFill>
                  <a:schemeClr val="lt1"/>
                </a:solidFill>
              </a:rPr>
              <a:t>sigmas_clicks</a:t>
            </a:r>
            <a:endParaRPr sz="600">
              <a:solidFill>
                <a:schemeClr val="lt1"/>
              </a:solidFill>
            </a:endParaRPr>
          </a:p>
        </p:txBody>
      </p:sp>
      <p:sp>
        <p:nvSpPr>
          <p:cNvPr id="989" name="Google Shape;989;p39"/>
          <p:cNvSpPr txBox="1"/>
          <p:nvPr/>
        </p:nvSpPr>
        <p:spPr>
          <a:xfrm>
            <a:off x="619250" y="2588852"/>
            <a:ext cx="2295600" cy="3060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600">
                <a:solidFill>
                  <a:schemeClr val="lt1"/>
                </a:solidFill>
              </a:rPr>
              <a:t>Constant Kernel * RBF Kernel + WhiteKernel</a:t>
            </a:r>
            <a:endParaRPr sz="600">
              <a:solidFill>
                <a:schemeClr val="lt1"/>
              </a:solidFill>
            </a:endParaRPr>
          </a:p>
          <a:p>
            <a:pPr indent="0" lvl="0" marL="0" rtl="0" algn="ctr">
              <a:spcBef>
                <a:spcPts val="0"/>
              </a:spcBef>
              <a:spcAft>
                <a:spcPts val="0"/>
              </a:spcAft>
              <a:buNone/>
            </a:pPr>
            <a:r>
              <a:rPr lang="it" sz="600">
                <a:solidFill>
                  <a:schemeClr val="lt1"/>
                </a:solidFill>
              </a:rPr>
              <a:t>means_costs</a:t>
            </a:r>
            <a:endParaRPr sz="600">
              <a:solidFill>
                <a:schemeClr val="lt1"/>
              </a:solidFill>
            </a:endParaRPr>
          </a:p>
          <a:p>
            <a:pPr indent="0" lvl="0" marL="0" rtl="0" algn="ctr">
              <a:spcBef>
                <a:spcPts val="0"/>
              </a:spcBef>
              <a:spcAft>
                <a:spcPts val="0"/>
              </a:spcAft>
              <a:buNone/>
            </a:pPr>
            <a:r>
              <a:rPr lang="it" sz="600">
                <a:solidFill>
                  <a:schemeClr val="lt1"/>
                </a:solidFill>
              </a:rPr>
              <a:t>sigmas_costs</a:t>
            </a:r>
            <a:endParaRPr sz="600">
              <a:solidFill>
                <a:schemeClr val="lt1"/>
              </a:solidFill>
            </a:endParaRPr>
          </a:p>
        </p:txBody>
      </p:sp>
      <p:sp>
        <p:nvSpPr>
          <p:cNvPr id="990" name="Google Shape;990;p39"/>
          <p:cNvSpPr/>
          <p:nvPr/>
        </p:nvSpPr>
        <p:spPr>
          <a:xfrm>
            <a:off x="572400" y="3103350"/>
            <a:ext cx="2395200" cy="4167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1" name="Google Shape;991;p39"/>
          <p:cNvSpPr txBox="1"/>
          <p:nvPr/>
        </p:nvSpPr>
        <p:spPr>
          <a:xfrm>
            <a:off x="625475" y="3102900"/>
            <a:ext cx="2295600" cy="4167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Model update </a:t>
            </a:r>
            <a:endParaRPr>
              <a:solidFill>
                <a:schemeClr val="lt1"/>
              </a:solidFill>
            </a:endParaRPr>
          </a:p>
        </p:txBody>
      </p:sp>
      <p:sp>
        <p:nvSpPr>
          <p:cNvPr id="992" name="Google Shape;992;p39"/>
          <p:cNvSpPr/>
          <p:nvPr/>
        </p:nvSpPr>
        <p:spPr>
          <a:xfrm>
            <a:off x="572400" y="3636750"/>
            <a:ext cx="2395200" cy="416700"/>
          </a:xfrm>
          <a:prstGeom prst="roundRect">
            <a:avLst>
              <a:gd fmla="val 16667" name="adj"/>
            </a:avLst>
          </a:prstGeom>
          <a:solidFill>
            <a:srgbClr val="728FA5">
              <a:alpha val="68640"/>
            </a:srgbClr>
          </a:solidFill>
          <a:ln cap="flat" cmpd="sng" w="952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993" name="Google Shape;993;p39"/>
          <p:cNvSpPr txBox="1"/>
          <p:nvPr/>
        </p:nvSpPr>
        <p:spPr>
          <a:xfrm>
            <a:off x="625475" y="3681600"/>
            <a:ext cx="2295600" cy="88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it" sz="800">
                <a:solidFill>
                  <a:schemeClr val="lt1"/>
                </a:solidFill>
              </a:rPr>
              <a:t>Arm puller</a:t>
            </a:r>
            <a:endParaRPr sz="800">
              <a:solidFill>
                <a:schemeClr val="lt1"/>
              </a:solidFill>
            </a:endParaRPr>
          </a:p>
        </p:txBody>
      </p:sp>
      <p:sp>
        <p:nvSpPr>
          <p:cNvPr id="994" name="Google Shape;994;p39"/>
          <p:cNvSpPr txBox="1"/>
          <p:nvPr/>
        </p:nvSpPr>
        <p:spPr>
          <a:xfrm>
            <a:off x="612175" y="3806050"/>
            <a:ext cx="2295600" cy="219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pic>
        <p:nvPicPr>
          <p:cNvPr id="995" name="Google Shape;995;p39" title="[255,255,255,&quot;https://www.codecogs.com/eqnedit.php?latex=sample_%7Bclicks%7D%20%5Csim%20%5Cmathcal%7BN%7D(%5Cmu_%7Bclicks%7D%2C%5C%2C%5Csigma_%7Bclicks%7D%5E%7B2%7D)#0&quot;]"/>
          <p:cNvPicPr preferRelativeResize="0"/>
          <p:nvPr/>
        </p:nvPicPr>
        <p:blipFill>
          <a:blip r:embed="rId3">
            <a:alphaModFix/>
          </a:blip>
          <a:stretch>
            <a:fillRect/>
          </a:stretch>
        </p:blipFill>
        <p:spPr>
          <a:xfrm>
            <a:off x="1148325" y="3798000"/>
            <a:ext cx="1288802" cy="108000"/>
          </a:xfrm>
          <a:prstGeom prst="rect">
            <a:avLst/>
          </a:prstGeom>
          <a:noFill/>
          <a:ln>
            <a:noFill/>
          </a:ln>
        </p:spPr>
      </p:pic>
      <p:pic>
        <p:nvPicPr>
          <p:cNvPr id="996" name="Google Shape;996;p39" title="[255,255,255,&quot;https://www.codecogs.com/eqnedit.php?latex=sample_%7Bcosts%7D%20%5Csim%20%5Cmathcal%7BN%7D(%5Cmu_%7Bcosts%7D%2C%5C%2C%5Csigma_%7Bcosts%7D%5E%7B2%7D)#0&quot;]"/>
          <p:cNvPicPr preferRelativeResize="0"/>
          <p:nvPr/>
        </p:nvPicPr>
        <p:blipFill>
          <a:blip r:embed="rId4">
            <a:alphaModFix/>
          </a:blip>
          <a:stretch>
            <a:fillRect/>
          </a:stretch>
        </p:blipFill>
        <p:spPr>
          <a:xfrm>
            <a:off x="1170000" y="3924000"/>
            <a:ext cx="1228184" cy="108000"/>
          </a:xfrm>
          <a:prstGeom prst="rect">
            <a:avLst/>
          </a:prstGeom>
          <a:noFill/>
          <a:ln>
            <a:noFill/>
          </a:ln>
        </p:spPr>
      </p:pic>
      <p:cxnSp>
        <p:nvCxnSpPr>
          <p:cNvPr id="997" name="Google Shape;997;p39"/>
          <p:cNvCxnSpPr>
            <a:stCxn id="988" idx="3"/>
            <a:endCxn id="998" idx="1"/>
          </p:cNvCxnSpPr>
          <p:nvPr/>
        </p:nvCxnSpPr>
        <p:spPr>
          <a:xfrm flipH="1" rot="10800000">
            <a:off x="2914850" y="1627652"/>
            <a:ext cx="630300" cy="428400"/>
          </a:xfrm>
          <a:prstGeom prst="curvedConnector3">
            <a:avLst>
              <a:gd fmla="val 49990" name="adj1"/>
            </a:avLst>
          </a:prstGeom>
          <a:noFill/>
          <a:ln cap="flat" cmpd="sng" w="19050">
            <a:solidFill>
              <a:srgbClr val="728FA5"/>
            </a:solidFill>
            <a:prstDash val="dot"/>
            <a:round/>
            <a:headEnd len="med" w="med" type="none"/>
            <a:tailEnd len="med" w="med" type="stealth"/>
          </a:ln>
        </p:spPr>
      </p:cxnSp>
      <p:cxnSp>
        <p:nvCxnSpPr>
          <p:cNvPr id="999" name="Google Shape;999;p39"/>
          <p:cNvCxnSpPr>
            <a:stCxn id="985" idx="3"/>
            <a:endCxn id="998" idx="1"/>
          </p:cNvCxnSpPr>
          <p:nvPr/>
        </p:nvCxnSpPr>
        <p:spPr>
          <a:xfrm flipH="1" rot="10800000">
            <a:off x="2967600" y="1627800"/>
            <a:ext cx="577500" cy="1061700"/>
          </a:xfrm>
          <a:prstGeom prst="curvedConnector3">
            <a:avLst>
              <a:gd fmla="val 49994" name="adj1"/>
            </a:avLst>
          </a:prstGeom>
          <a:noFill/>
          <a:ln cap="flat" cmpd="sng" w="19050">
            <a:solidFill>
              <a:srgbClr val="728FA5"/>
            </a:solidFill>
            <a:prstDash val="dot"/>
            <a:round/>
            <a:headEnd len="med" w="med" type="none"/>
            <a:tailEnd len="med" w="med" type="stealth"/>
          </a:ln>
        </p:spPr>
      </p:cxnSp>
      <p:sp>
        <p:nvSpPr>
          <p:cNvPr id="998" name="Google Shape;998;p39"/>
          <p:cNvSpPr txBox="1"/>
          <p:nvPr/>
        </p:nvSpPr>
        <p:spPr>
          <a:xfrm>
            <a:off x="3545025" y="1017250"/>
            <a:ext cx="3675600" cy="1221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A </a:t>
            </a:r>
            <a:r>
              <a:rPr b="1" lang="it" sz="1200"/>
              <a:t>Gaussian Process</a:t>
            </a:r>
            <a:r>
              <a:rPr lang="it" sz="1200"/>
              <a:t> is used, given the observations, to estimate the </a:t>
            </a:r>
            <a:r>
              <a:rPr b="1" lang="it" sz="1200"/>
              <a:t>mean value</a:t>
            </a:r>
            <a:r>
              <a:rPr lang="it" sz="1200"/>
              <a:t> of the </a:t>
            </a:r>
            <a:r>
              <a:rPr b="1" lang="it" sz="1200"/>
              <a:t>clicks curve</a:t>
            </a:r>
            <a:r>
              <a:rPr lang="it" sz="1200"/>
              <a:t> together with a </a:t>
            </a:r>
            <a:r>
              <a:rPr b="1" lang="it" sz="1200"/>
              <a:t>measure of the uncertainty</a:t>
            </a:r>
            <a:r>
              <a:rPr lang="it" sz="1200"/>
              <a:t> it has in doing so. Another GP, on the other hand, does the same for the </a:t>
            </a:r>
            <a:r>
              <a:rPr b="1" lang="it" sz="1200"/>
              <a:t>cumulative daily cost curve</a:t>
            </a:r>
            <a:r>
              <a:rPr lang="it" sz="1200"/>
              <a:t>.</a:t>
            </a:r>
            <a:endParaRPr sz="1200"/>
          </a:p>
        </p:txBody>
      </p:sp>
      <p:cxnSp>
        <p:nvCxnSpPr>
          <p:cNvPr id="1000" name="Google Shape;1000;p39"/>
          <p:cNvCxnSpPr>
            <a:stCxn id="990" idx="3"/>
            <a:endCxn id="1001" idx="1"/>
          </p:cNvCxnSpPr>
          <p:nvPr/>
        </p:nvCxnSpPr>
        <p:spPr>
          <a:xfrm flipH="1" rot="10800000">
            <a:off x="2967600" y="2565600"/>
            <a:ext cx="2606100" cy="746100"/>
          </a:xfrm>
          <a:prstGeom prst="curvedConnector3">
            <a:avLst>
              <a:gd fmla="val 37024" name="adj1"/>
            </a:avLst>
          </a:prstGeom>
          <a:noFill/>
          <a:ln cap="flat" cmpd="sng" w="19050">
            <a:solidFill>
              <a:srgbClr val="728FA5"/>
            </a:solidFill>
            <a:prstDash val="dot"/>
            <a:round/>
            <a:headEnd len="med" w="med" type="none"/>
            <a:tailEnd len="med" w="med" type="stealth"/>
          </a:ln>
        </p:spPr>
      </p:cxnSp>
      <p:sp>
        <p:nvSpPr>
          <p:cNvPr id="1001" name="Google Shape;1001;p39"/>
          <p:cNvSpPr txBox="1"/>
          <p:nvPr/>
        </p:nvSpPr>
        <p:spPr>
          <a:xfrm>
            <a:off x="5573775" y="2201375"/>
            <a:ext cx="3501300" cy="728400"/>
          </a:xfrm>
          <a:prstGeom prst="rect">
            <a:avLst/>
          </a:prstGeom>
          <a:noFill/>
          <a:ln>
            <a:noFill/>
          </a:ln>
        </p:spPr>
        <p:txBody>
          <a:bodyPr anchorCtr="0" anchor="t" bIns="91425" lIns="91425" spcFirstLastPara="1" rIns="91425" wrap="square" tIns="91425">
            <a:noAutofit/>
          </a:bodyPr>
          <a:lstStyle/>
          <a:p>
            <a:pPr indent="0" lvl="0" marL="0" rtl="0" algn="r">
              <a:spcBef>
                <a:spcPts val="0"/>
              </a:spcBef>
              <a:spcAft>
                <a:spcPts val="0"/>
              </a:spcAft>
              <a:buNone/>
            </a:pPr>
            <a:r>
              <a:rPr lang="it" sz="1200"/>
              <a:t>Whenever a </a:t>
            </a:r>
            <a:r>
              <a:rPr b="1" lang="it" sz="1200"/>
              <a:t>new sample is obtained</a:t>
            </a:r>
            <a:r>
              <a:rPr lang="it" sz="1200"/>
              <a:t>, the </a:t>
            </a:r>
            <a:r>
              <a:rPr b="1" lang="it" sz="1200"/>
              <a:t>gaussian processes are updated</a:t>
            </a:r>
            <a:r>
              <a:rPr lang="it" sz="1200"/>
              <a:t> (i.e. they are trained with the past samples and the new one).</a:t>
            </a:r>
            <a:endParaRPr sz="1200"/>
          </a:p>
        </p:txBody>
      </p:sp>
      <p:sp>
        <p:nvSpPr>
          <p:cNvPr id="1002" name="Google Shape;1002;p39"/>
          <p:cNvSpPr txBox="1"/>
          <p:nvPr/>
        </p:nvSpPr>
        <p:spPr>
          <a:xfrm>
            <a:off x="3646350" y="3131950"/>
            <a:ext cx="5451600" cy="84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a:t>Once-per-day an arm (i.e. a bid) is pulled. In the case of </a:t>
            </a:r>
            <a:r>
              <a:rPr b="1" lang="it" sz="1200"/>
              <a:t>T</a:t>
            </a:r>
            <a:r>
              <a:rPr b="1" lang="it" sz="1200"/>
              <a:t>hompson Sampling</a:t>
            </a:r>
            <a:r>
              <a:rPr lang="it" sz="1200"/>
              <a:t> the </a:t>
            </a:r>
            <a:r>
              <a:rPr b="1" lang="it" sz="1200"/>
              <a:t>number of clicks</a:t>
            </a:r>
            <a:r>
              <a:rPr lang="it" sz="1200"/>
              <a:t> and the </a:t>
            </a:r>
            <a:r>
              <a:rPr b="1" lang="it" sz="1200"/>
              <a:t>cumulative daily cost</a:t>
            </a:r>
            <a:r>
              <a:rPr lang="it" sz="1200"/>
              <a:t> to use to calculate the reward </a:t>
            </a:r>
            <a:r>
              <a:rPr b="1" lang="it" sz="1200"/>
              <a:t>are drawn from a Gaussian Distribution</a:t>
            </a:r>
            <a:r>
              <a:rPr lang="it" sz="1200"/>
              <a:t> whose </a:t>
            </a:r>
            <a:r>
              <a:rPr b="1" lang="it" sz="1200"/>
              <a:t>mean and standard deviation</a:t>
            </a:r>
            <a:r>
              <a:rPr lang="it" sz="1200"/>
              <a:t> parameters are the ones </a:t>
            </a:r>
            <a:r>
              <a:rPr b="1" lang="it" sz="1200"/>
              <a:t>estimated by the GPs</a:t>
            </a:r>
            <a:r>
              <a:rPr lang="it" sz="1200"/>
              <a:t>.</a:t>
            </a:r>
            <a:endParaRPr sz="1200"/>
          </a:p>
        </p:txBody>
      </p:sp>
      <p:cxnSp>
        <p:nvCxnSpPr>
          <p:cNvPr id="1003" name="Google Shape;1003;p39"/>
          <p:cNvCxnSpPr>
            <a:stCxn id="992" idx="3"/>
            <a:endCxn id="1002" idx="1"/>
          </p:cNvCxnSpPr>
          <p:nvPr/>
        </p:nvCxnSpPr>
        <p:spPr>
          <a:xfrm flipH="1" rot="10800000">
            <a:off x="2967600" y="3556200"/>
            <a:ext cx="678900" cy="288900"/>
          </a:xfrm>
          <a:prstGeom prst="curvedConnector3">
            <a:avLst>
              <a:gd fmla="val 49989" name="adj1"/>
            </a:avLst>
          </a:prstGeom>
          <a:noFill/>
          <a:ln cap="flat" cmpd="sng" w="19050">
            <a:solidFill>
              <a:srgbClr val="728FA5"/>
            </a:solidFill>
            <a:prstDash val="dot"/>
            <a:round/>
            <a:headEnd len="med" w="med" type="none"/>
            <a:tailEnd len="med" w="med" type="stealth"/>
          </a:ln>
        </p:spPr>
      </p:cxnSp>
      <p:pic>
        <p:nvPicPr>
          <p:cNvPr id="1004" name="Google Shape;1004;p39" title="[0,0,0,&quot;https://www.codecogs.com/eqnedit.php?latex=sample_%7Bclicks%7D%20%5Csim%20%5Cmathcal%7BN%7D(%5Cmu_%7Bclicks%7D%2C%5C%2C%5Csigma_%7Bclicks%7D%5E%7B2%7D)#0&quot;]"/>
          <p:cNvPicPr preferRelativeResize="0"/>
          <p:nvPr/>
        </p:nvPicPr>
        <p:blipFill>
          <a:blip r:embed="rId5">
            <a:alphaModFix/>
          </a:blip>
          <a:stretch>
            <a:fillRect/>
          </a:stretch>
        </p:blipFill>
        <p:spPr>
          <a:xfrm>
            <a:off x="4043925" y="4078200"/>
            <a:ext cx="1767289" cy="148167"/>
          </a:xfrm>
          <a:prstGeom prst="rect">
            <a:avLst/>
          </a:prstGeom>
          <a:noFill/>
          <a:ln>
            <a:noFill/>
          </a:ln>
        </p:spPr>
      </p:pic>
      <p:pic>
        <p:nvPicPr>
          <p:cNvPr id="1005" name="Google Shape;1005;p39" title="[0,0,0,&quot;https://www.codecogs.com/eqnedit.php?latex=sample_%7Bcosts%7D%20%5Csim%20%5Cmathcal%7BN%7D(%5Cmu_%7Bcosts%7D%2C%5C%2C%5Csigma_%7Bcosts%7D%5E%7B2%7D)#0&quot;]"/>
          <p:cNvPicPr preferRelativeResize="0"/>
          <p:nvPr/>
        </p:nvPicPr>
        <p:blipFill>
          <a:blip r:embed="rId6">
            <a:alphaModFix/>
          </a:blip>
          <a:stretch>
            <a:fillRect/>
          </a:stretch>
        </p:blipFill>
        <p:spPr>
          <a:xfrm>
            <a:off x="6580200" y="4076400"/>
            <a:ext cx="1676246" cy="148167"/>
          </a:xfrm>
          <a:prstGeom prst="rect">
            <a:avLst/>
          </a:prstGeom>
          <a:noFill/>
          <a:ln>
            <a:noFill/>
          </a:ln>
        </p:spPr>
      </p:pic>
      <p:pic>
        <p:nvPicPr>
          <p:cNvPr id="1006" name="Google Shape;1006;p39" title="[0,0,0,&quot;https://www.codecogs.com/eqnedit.php?latex=pulled%5C_bid%20%3D%20argmax_%7Bbid%7D%5C%7Br_%7Bbid%7D%5C%7D#0&quot;]"/>
          <p:cNvPicPr preferRelativeResize="0"/>
          <p:nvPr/>
        </p:nvPicPr>
        <p:blipFill>
          <a:blip r:embed="rId7">
            <a:alphaModFix/>
          </a:blip>
          <a:stretch>
            <a:fillRect/>
          </a:stretch>
        </p:blipFill>
        <p:spPr>
          <a:xfrm>
            <a:off x="6799300" y="4356000"/>
            <a:ext cx="1288275" cy="100800"/>
          </a:xfrm>
          <a:prstGeom prst="rect">
            <a:avLst/>
          </a:prstGeom>
          <a:noFill/>
          <a:ln>
            <a:noFill/>
          </a:ln>
        </p:spPr>
      </p:pic>
      <p:pic>
        <p:nvPicPr>
          <p:cNvPr id="1007" name="Google Shape;1007;p39" title="[0,0,0,&quot;https://www.codecogs.com/eqnedit.php?latex=r_%7Bbid%7D%20%3D%20sample_%7Bclicks%7D%20*%20prob%5C_times%5C_margin%20-%20sample_%7Bcosts%7D#0&quot;]"/>
          <p:cNvPicPr preferRelativeResize="0"/>
          <p:nvPr/>
        </p:nvPicPr>
        <p:blipFill>
          <a:blip r:embed="rId8">
            <a:alphaModFix/>
          </a:blip>
          <a:stretch>
            <a:fillRect/>
          </a:stretch>
        </p:blipFill>
        <p:spPr>
          <a:xfrm>
            <a:off x="3773300" y="4354200"/>
            <a:ext cx="2556877" cy="100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4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2: Learning for advertising</a:t>
            </a:r>
            <a:endParaRPr sz="1900"/>
          </a:p>
          <a:p>
            <a:pPr indent="0" lvl="0" marL="0" rtl="0" algn="l">
              <a:lnSpc>
                <a:spcPct val="115000"/>
              </a:lnSpc>
              <a:spcBef>
                <a:spcPts val="0"/>
              </a:spcBef>
              <a:spcAft>
                <a:spcPts val="0"/>
              </a:spcAft>
              <a:buClr>
                <a:schemeClr val="dk1"/>
              </a:buClr>
              <a:buSzPts val="1100"/>
              <a:buFont typeface="Arial"/>
              <a:buNone/>
            </a:pPr>
            <a:r>
              <a:rPr lang="it" sz="1900"/>
              <a:t>Results</a:t>
            </a:r>
            <a:endParaRPr sz="1900"/>
          </a:p>
        </p:txBody>
      </p:sp>
      <p:sp>
        <p:nvSpPr>
          <p:cNvPr id="1013" name="Google Shape;1013;p40"/>
          <p:cNvSpPr txBox="1"/>
          <p:nvPr>
            <p:ph idx="1" type="body"/>
          </p:nvPr>
        </p:nvSpPr>
        <p:spPr>
          <a:xfrm>
            <a:off x="196150" y="954050"/>
            <a:ext cx="4477200" cy="17967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300"/>
              <a:t>We ran </a:t>
            </a:r>
            <a:r>
              <a:rPr b="1" lang="it" sz="1300"/>
              <a:t>100</a:t>
            </a:r>
            <a:r>
              <a:rPr lang="it" sz="1300"/>
              <a:t> </a:t>
            </a:r>
            <a:r>
              <a:rPr b="1" lang="it" sz="1300"/>
              <a:t>experiments</a:t>
            </a:r>
            <a:r>
              <a:rPr lang="it" sz="1300"/>
              <a:t> with a time interval of an year each.</a:t>
            </a:r>
            <a:endParaRPr sz="1300"/>
          </a:p>
          <a:p>
            <a:pPr indent="0" lvl="0" marL="0" rtl="0" algn="l">
              <a:spcBef>
                <a:spcPts val="360"/>
              </a:spcBef>
              <a:spcAft>
                <a:spcPts val="0"/>
              </a:spcAft>
              <a:buNone/>
            </a:pPr>
            <a:r>
              <a:rPr lang="it" sz="1300"/>
              <a:t>As we can see both the </a:t>
            </a:r>
            <a:r>
              <a:rPr b="1" lang="it" sz="1300"/>
              <a:t>clicks</a:t>
            </a:r>
            <a:r>
              <a:rPr lang="it" sz="1300"/>
              <a:t> and the </a:t>
            </a:r>
            <a:r>
              <a:rPr b="1" lang="it" sz="1300"/>
              <a:t>cumulative</a:t>
            </a:r>
            <a:r>
              <a:rPr lang="it" sz="1300"/>
              <a:t> </a:t>
            </a:r>
            <a:r>
              <a:rPr b="1" lang="it" sz="1300"/>
              <a:t>daily</a:t>
            </a:r>
            <a:r>
              <a:rPr lang="it" sz="1300"/>
              <a:t> </a:t>
            </a:r>
            <a:r>
              <a:rPr b="1" lang="it" sz="1300"/>
              <a:t>costs</a:t>
            </a:r>
            <a:r>
              <a:rPr lang="it" sz="1300"/>
              <a:t> </a:t>
            </a:r>
            <a:r>
              <a:rPr b="1" lang="it" sz="1300"/>
              <a:t>curves</a:t>
            </a:r>
            <a:r>
              <a:rPr lang="it" sz="1300"/>
              <a:t> have been </a:t>
            </a:r>
            <a:r>
              <a:rPr b="1" lang="it" sz="1300"/>
              <a:t>approximated</a:t>
            </a:r>
            <a:r>
              <a:rPr lang="it" sz="1300"/>
              <a:t> </a:t>
            </a:r>
            <a:r>
              <a:rPr b="1" lang="it" sz="1300"/>
              <a:t>quite</a:t>
            </a:r>
            <a:r>
              <a:rPr lang="it" sz="1300"/>
              <a:t> </a:t>
            </a:r>
            <a:r>
              <a:rPr b="1" lang="it" sz="1300"/>
              <a:t>well</a:t>
            </a:r>
            <a:r>
              <a:rPr lang="it" sz="1300"/>
              <a:t> by the Gaussian Processes of the learners.</a:t>
            </a:r>
            <a:endParaRPr sz="1300"/>
          </a:p>
          <a:p>
            <a:pPr indent="0" lvl="0" marL="0" rtl="0" algn="l">
              <a:spcBef>
                <a:spcPts val="360"/>
              </a:spcBef>
              <a:spcAft>
                <a:spcPts val="0"/>
              </a:spcAft>
              <a:buNone/>
            </a:pPr>
            <a:r>
              <a:rPr lang="it" sz="1300"/>
              <a:t>Here the plots of the </a:t>
            </a:r>
            <a:r>
              <a:rPr b="1" lang="it" sz="1300"/>
              <a:t>instantaneous</a:t>
            </a:r>
            <a:r>
              <a:rPr lang="it" sz="1300"/>
              <a:t> </a:t>
            </a:r>
            <a:r>
              <a:rPr b="1" lang="it" sz="1300"/>
              <a:t>reward/regret</a:t>
            </a:r>
            <a:r>
              <a:rPr lang="it" sz="1300"/>
              <a:t> and the </a:t>
            </a:r>
            <a:r>
              <a:rPr b="1" lang="it" sz="1300"/>
              <a:t>cumulative</a:t>
            </a:r>
            <a:r>
              <a:rPr lang="it" sz="1300"/>
              <a:t> </a:t>
            </a:r>
            <a:r>
              <a:rPr b="1" lang="it" sz="1300"/>
              <a:t>reward/regret</a:t>
            </a:r>
            <a:r>
              <a:rPr lang="it" sz="1300"/>
              <a:t> of both the algorithms used.</a:t>
            </a:r>
            <a:endParaRPr sz="1300"/>
          </a:p>
        </p:txBody>
      </p:sp>
      <p:pic>
        <p:nvPicPr>
          <p:cNvPr id="1014" name="Google Shape;1014;p40"/>
          <p:cNvPicPr preferRelativeResize="0"/>
          <p:nvPr/>
        </p:nvPicPr>
        <p:blipFill>
          <a:blip r:embed="rId3">
            <a:alphaModFix/>
          </a:blip>
          <a:stretch>
            <a:fillRect/>
          </a:stretch>
        </p:blipFill>
        <p:spPr>
          <a:xfrm>
            <a:off x="163781" y="2867585"/>
            <a:ext cx="2109328" cy="1593898"/>
          </a:xfrm>
          <a:prstGeom prst="rect">
            <a:avLst/>
          </a:prstGeom>
          <a:noFill/>
          <a:ln>
            <a:noFill/>
          </a:ln>
        </p:spPr>
      </p:pic>
      <p:pic>
        <p:nvPicPr>
          <p:cNvPr id="1015" name="Google Shape;1015;p40"/>
          <p:cNvPicPr preferRelativeResize="0"/>
          <p:nvPr/>
        </p:nvPicPr>
        <p:blipFill>
          <a:blip r:embed="rId4">
            <a:alphaModFix/>
          </a:blip>
          <a:stretch>
            <a:fillRect/>
          </a:stretch>
        </p:blipFill>
        <p:spPr>
          <a:xfrm>
            <a:off x="4673221" y="1044849"/>
            <a:ext cx="2108310" cy="1632623"/>
          </a:xfrm>
          <a:prstGeom prst="rect">
            <a:avLst/>
          </a:prstGeom>
          <a:noFill/>
          <a:ln>
            <a:noFill/>
          </a:ln>
        </p:spPr>
      </p:pic>
      <p:pic>
        <p:nvPicPr>
          <p:cNvPr id="1016" name="Google Shape;1016;p40"/>
          <p:cNvPicPr preferRelativeResize="0"/>
          <p:nvPr/>
        </p:nvPicPr>
        <p:blipFill>
          <a:blip r:embed="rId5">
            <a:alphaModFix/>
          </a:blip>
          <a:stretch>
            <a:fillRect/>
          </a:stretch>
        </p:blipFill>
        <p:spPr>
          <a:xfrm>
            <a:off x="4673649" y="2840348"/>
            <a:ext cx="2108309" cy="1648363"/>
          </a:xfrm>
          <a:prstGeom prst="rect">
            <a:avLst/>
          </a:prstGeom>
          <a:noFill/>
          <a:ln>
            <a:noFill/>
          </a:ln>
        </p:spPr>
      </p:pic>
      <p:pic>
        <p:nvPicPr>
          <p:cNvPr id="1017" name="Google Shape;1017;p40"/>
          <p:cNvPicPr preferRelativeResize="0"/>
          <p:nvPr/>
        </p:nvPicPr>
        <p:blipFill>
          <a:blip r:embed="rId6">
            <a:alphaModFix/>
          </a:blip>
          <a:stretch>
            <a:fillRect/>
          </a:stretch>
        </p:blipFill>
        <p:spPr>
          <a:xfrm>
            <a:off x="6926400" y="1039475"/>
            <a:ext cx="2052790" cy="1643372"/>
          </a:xfrm>
          <a:prstGeom prst="rect">
            <a:avLst/>
          </a:prstGeom>
          <a:noFill/>
          <a:ln>
            <a:noFill/>
          </a:ln>
        </p:spPr>
      </p:pic>
      <p:pic>
        <p:nvPicPr>
          <p:cNvPr id="1018" name="Google Shape;1018;p40"/>
          <p:cNvPicPr preferRelativeResize="0"/>
          <p:nvPr/>
        </p:nvPicPr>
        <p:blipFill>
          <a:blip r:embed="rId7">
            <a:alphaModFix/>
          </a:blip>
          <a:stretch>
            <a:fillRect/>
          </a:stretch>
        </p:blipFill>
        <p:spPr>
          <a:xfrm>
            <a:off x="6927428" y="2750842"/>
            <a:ext cx="2052791" cy="1681033"/>
          </a:xfrm>
          <a:prstGeom prst="rect">
            <a:avLst/>
          </a:prstGeom>
          <a:noFill/>
          <a:ln>
            <a:noFill/>
          </a:ln>
        </p:spPr>
      </p:pic>
      <p:pic>
        <p:nvPicPr>
          <p:cNvPr id="1019" name="Google Shape;1019;p40"/>
          <p:cNvPicPr preferRelativeResize="0"/>
          <p:nvPr/>
        </p:nvPicPr>
        <p:blipFill>
          <a:blip r:embed="rId8">
            <a:alphaModFix/>
          </a:blip>
          <a:stretch>
            <a:fillRect/>
          </a:stretch>
        </p:blipFill>
        <p:spPr>
          <a:xfrm>
            <a:off x="2418579" y="2869200"/>
            <a:ext cx="2109600" cy="166949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41"/>
          <p:cNvSpPr txBox="1"/>
          <p:nvPr/>
        </p:nvSpPr>
        <p:spPr>
          <a:xfrm>
            <a:off x="288750" y="1342950"/>
            <a:ext cx="6481200" cy="1238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t>As we can see from the previous plots, </a:t>
            </a:r>
            <a:r>
              <a:rPr b="1" lang="it" sz="1300"/>
              <a:t>b</a:t>
            </a:r>
            <a:r>
              <a:rPr b="1" lang="it" sz="1300"/>
              <a:t>oth</a:t>
            </a:r>
            <a:r>
              <a:rPr lang="it" sz="1300"/>
              <a:t> </a:t>
            </a:r>
            <a:r>
              <a:rPr b="1" lang="it" sz="1300"/>
              <a:t>algorithms</a:t>
            </a:r>
            <a:r>
              <a:rPr lang="it" sz="1300"/>
              <a:t> </a:t>
            </a:r>
            <a:r>
              <a:rPr b="1" lang="it" sz="1300"/>
              <a:t>exhibit</a:t>
            </a:r>
            <a:r>
              <a:rPr lang="it" sz="1300"/>
              <a:t> </a:t>
            </a:r>
            <a:r>
              <a:rPr b="1" lang="it" sz="1300"/>
              <a:t>sub-linear regret</a:t>
            </a:r>
            <a:r>
              <a:rPr lang="it" sz="1300"/>
              <a:t>, in alignment with their theoretical guarantees, and they achieve this with a </a:t>
            </a:r>
            <a:r>
              <a:rPr b="1" lang="it" sz="1300"/>
              <a:t>notable</a:t>
            </a:r>
            <a:r>
              <a:rPr lang="it" sz="1300"/>
              <a:t> </a:t>
            </a:r>
            <a:r>
              <a:rPr b="1" lang="it" sz="1300"/>
              <a:t>speed</a:t>
            </a:r>
            <a:r>
              <a:rPr lang="it" sz="1300"/>
              <a:t> </a:t>
            </a:r>
            <a:r>
              <a:rPr b="1" lang="it" sz="1300"/>
              <a:t>of</a:t>
            </a:r>
            <a:r>
              <a:rPr lang="it" sz="1300"/>
              <a:t> </a:t>
            </a:r>
            <a:r>
              <a:rPr b="1" lang="it" sz="1300"/>
              <a:t>convergence</a:t>
            </a:r>
            <a:r>
              <a:rPr lang="it" sz="1300"/>
              <a:t>.</a:t>
            </a:r>
            <a:endParaRPr sz="1300"/>
          </a:p>
          <a:p>
            <a:pPr indent="0" lvl="0" marL="0" rtl="0" algn="l">
              <a:spcBef>
                <a:spcPts val="0"/>
              </a:spcBef>
              <a:spcAft>
                <a:spcPts val="0"/>
              </a:spcAft>
              <a:buNone/>
            </a:pPr>
            <a:r>
              <a:rPr lang="it" sz="1300"/>
              <a:t>Also in this step, Thompson Sampling is outperforming UCB1 in terms of regret minimization; nevertheless they both approach the best solution for the problem.</a:t>
            </a:r>
            <a:endParaRPr sz="1300"/>
          </a:p>
        </p:txBody>
      </p:sp>
      <p:sp>
        <p:nvSpPr>
          <p:cNvPr id="1025" name="Google Shape;1025;p4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2: Learning for advertising</a:t>
            </a:r>
            <a:endParaRPr sz="1900"/>
          </a:p>
          <a:p>
            <a:pPr indent="0" lvl="0" marL="0" rtl="0" algn="l">
              <a:lnSpc>
                <a:spcPct val="115000"/>
              </a:lnSpc>
              <a:spcBef>
                <a:spcPts val="0"/>
              </a:spcBef>
              <a:spcAft>
                <a:spcPts val="0"/>
              </a:spcAft>
              <a:buClr>
                <a:schemeClr val="dk1"/>
              </a:buClr>
              <a:buSzPts val="1100"/>
              <a:buFont typeface="Arial"/>
              <a:buNone/>
            </a:pPr>
            <a:r>
              <a:rPr lang="it" sz="1900"/>
              <a:t>Results</a:t>
            </a:r>
            <a:endParaRPr sz="1900"/>
          </a:p>
        </p:txBody>
      </p:sp>
      <p:sp>
        <p:nvSpPr>
          <p:cNvPr id="1026" name="Google Shape;1026;p41"/>
          <p:cNvSpPr txBox="1"/>
          <p:nvPr/>
        </p:nvSpPr>
        <p:spPr>
          <a:xfrm>
            <a:off x="288525" y="2645000"/>
            <a:ext cx="6481500" cy="1473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t>It is worth noticing that both algorithms achieve great results quite fastly. This can be </a:t>
            </a:r>
            <a:r>
              <a:rPr b="1" lang="it" sz="1300"/>
              <a:t>attributed</a:t>
            </a:r>
            <a:r>
              <a:rPr lang="it" sz="1300"/>
              <a:t> to the </a:t>
            </a:r>
            <a:r>
              <a:rPr b="1" lang="it" sz="1300"/>
              <a:t>deliberate</a:t>
            </a:r>
            <a:r>
              <a:rPr lang="it" sz="1300"/>
              <a:t> </a:t>
            </a:r>
            <a:r>
              <a:rPr b="1" lang="it" sz="1300"/>
              <a:t>design</a:t>
            </a:r>
            <a:r>
              <a:rPr lang="it" sz="1300"/>
              <a:t> </a:t>
            </a:r>
            <a:r>
              <a:rPr lang="it" sz="1300"/>
              <a:t>of the </a:t>
            </a:r>
            <a:r>
              <a:rPr b="1" lang="it" sz="1300"/>
              <a:t>clicks</a:t>
            </a:r>
            <a:r>
              <a:rPr lang="it" sz="1300"/>
              <a:t> and </a:t>
            </a:r>
            <a:r>
              <a:rPr b="1" lang="it" sz="1300"/>
              <a:t>cumulative</a:t>
            </a:r>
            <a:r>
              <a:rPr lang="it" sz="1300"/>
              <a:t> </a:t>
            </a:r>
            <a:r>
              <a:rPr b="1" lang="it" sz="1300"/>
              <a:t>daily</a:t>
            </a:r>
            <a:r>
              <a:rPr lang="it" sz="1300"/>
              <a:t> </a:t>
            </a:r>
            <a:r>
              <a:rPr b="1" lang="it" sz="1300"/>
              <a:t>costs</a:t>
            </a:r>
            <a:r>
              <a:rPr lang="it" sz="1300"/>
              <a:t> </a:t>
            </a:r>
            <a:r>
              <a:rPr b="1" lang="it" sz="1300"/>
              <a:t>curves</a:t>
            </a:r>
            <a:r>
              <a:rPr lang="it" sz="1300"/>
              <a:t>, </a:t>
            </a:r>
            <a:r>
              <a:rPr lang="it" sz="1300"/>
              <a:t>where a </a:t>
            </a:r>
            <a:r>
              <a:rPr b="1" lang="it" sz="1300"/>
              <a:t>significant</a:t>
            </a:r>
            <a:r>
              <a:rPr lang="it" sz="1300"/>
              <a:t> </a:t>
            </a:r>
            <a:r>
              <a:rPr b="1" lang="it" sz="1300"/>
              <a:t>portion</a:t>
            </a:r>
            <a:r>
              <a:rPr lang="it" sz="1300"/>
              <a:t> of the </a:t>
            </a:r>
            <a:r>
              <a:rPr b="1" lang="it" sz="1300"/>
              <a:t>bids</a:t>
            </a:r>
            <a:r>
              <a:rPr lang="it" sz="1300"/>
              <a:t> have </a:t>
            </a:r>
            <a:r>
              <a:rPr b="1" lang="it" sz="1300"/>
              <a:t>similar</a:t>
            </a:r>
            <a:r>
              <a:rPr lang="it" sz="1300"/>
              <a:t> </a:t>
            </a:r>
            <a:r>
              <a:rPr b="1" lang="it" sz="1300"/>
              <a:t>values</a:t>
            </a:r>
            <a:r>
              <a:rPr lang="it" sz="1300"/>
              <a:t> in terms of these quantities</a:t>
            </a:r>
            <a:r>
              <a:rPr lang="it" sz="1300"/>
              <a:t>. </a:t>
            </a:r>
            <a:r>
              <a:rPr lang="it" sz="1300"/>
              <a:t>As a result, with a </a:t>
            </a:r>
            <a:r>
              <a:rPr b="1" lang="it" sz="1300"/>
              <a:t>fixed</a:t>
            </a:r>
            <a:r>
              <a:rPr lang="it" sz="1300"/>
              <a:t> and </a:t>
            </a:r>
            <a:r>
              <a:rPr b="1" lang="it" sz="1300"/>
              <a:t>predetermined</a:t>
            </a:r>
            <a:r>
              <a:rPr lang="it" sz="1300"/>
              <a:t> </a:t>
            </a:r>
            <a:r>
              <a:rPr b="1" lang="it" sz="1300"/>
              <a:t>price</a:t>
            </a:r>
            <a:r>
              <a:rPr lang="it" sz="1300"/>
              <a:t>, both algorithms converge to </a:t>
            </a:r>
            <a:r>
              <a:rPr b="1" lang="it" sz="1300"/>
              <a:t>arms in the neighbourhood of the optimal one </a:t>
            </a:r>
            <a:r>
              <a:rPr lang="it" sz="1300"/>
              <a:t>after a relatively </a:t>
            </a:r>
            <a:r>
              <a:rPr b="1" lang="it" sz="1300"/>
              <a:t>small number of learning iterations</a:t>
            </a:r>
            <a:r>
              <a:rPr lang="it" sz="1300"/>
              <a:t>.</a:t>
            </a:r>
            <a:endParaRPr sz="1300"/>
          </a:p>
        </p:txBody>
      </p:sp>
      <p:pic>
        <p:nvPicPr>
          <p:cNvPr id="1027" name="Google Shape;1027;p41"/>
          <p:cNvPicPr preferRelativeResize="0"/>
          <p:nvPr/>
        </p:nvPicPr>
        <p:blipFill>
          <a:blip r:embed="rId3">
            <a:alphaModFix/>
          </a:blip>
          <a:stretch>
            <a:fillRect/>
          </a:stretch>
        </p:blipFill>
        <p:spPr>
          <a:xfrm>
            <a:off x="6926400" y="1115675"/>
            <a:ext cx="2052790" cy="1643372"/>
          </a:xfrm>
          <a:prstGeom prst="rect">
            <a:avLst/>
          </a:prstGeom>
          <a:noFill/>
          <a:ln>
            <a:noFill/>
          </a:ln>
        </p:spPr>
      </p:pic>
      <p:pic>
        <p:nvPicPr>
          <p:cNvPr id="1028" name="Google Shape;1028;p41"/>
          <p:cNvPicPr preferRelativeResize="0"/>
          <p:nvPr/>
        </p:nvPicPr>
        <p:blipFill>
          <a:blip r:embed="rId4">
            <a:alphaModFix/>
          </a:blip>
          <a:stretch>
            <a:fillRect/>
          </a:stretch>
        </p:blipFill>
        <p:spPr>
          <a:xfrm>
            <a:off x="6927428" y="2827042"/>
            <a:ext cx="2052791" cy="1681033"/>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4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1034" name="Google Shape;1034;p42"/>
          <p:cNvCxnSpPr>
            <a:endCxn id="1035" idx="6"/>
          </p:cNvCxnSpPr>
          <p:nvPr/>
        </p:nvCxnSpPr>
        <p:spPr>
          <a:xfrm>
            <a:off x="271275" y="2561550"/>
            <a:ext cx="540900" cy="10200"/>
          </a:xfrm>
          <a:prstGeom prst="straightConnector1">
            <a:avLst/>
          </a:prstGeom>
          <a:noFill/>
          <a:ln cap="flat" cmpd="sng" w="19050">
            <a:solidFill>
              <a:srgbClr val="72A582"/>
            </a:solidFill>
            <a:prstDash val="solid"/>
            <a:round/>
            <a:headEnd len="med" w="med" type="none"/>
            <a:tailEnd len="med" w="med" type="none"/>
          </a:ln>
        </p:spPr>
      </p:cxnSp>
      <p:sp>
        <p:nvSpPr>
          <p:cNvPr id="1035" name="Google Shape;1035;p42"/>
          <p:cNvSpPr/>
          <p:nvPr/>
        </p:nvSpPr>
        <p:spPr>
          <a:xfrm>
            <a:off x="4341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1036" name="Google Shape;1036;p42"/>
          <p:cNvSpPr/>
          <p:nvPr/>
        </p:nvSpPr>
        <p:spPr>
          <a:xfrm>
            <a:off x="175045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1037" name="Google Shape;1037;p42"/>
          <p:cNvSpPr/>
          <p:nvPr/>
        </p:nvSpPr>
        <p:spPr>
          <a:xfrm>
            <a:off x="306672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1038" name="Google Shape;1038;p42"/>
          <p:cNvSpPr/>
          <p:nvPr/>
        </p:nvSpPr>
        <p:spPr>
          <a:xfrm>
            <a:off x="4383000"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1039" name="Google Shape;1039;p42"/>
          <p:cNvSpPr/>
          <p:nvPr/>
        </p:nvSpPr>
        <p:spPr>
          <a:xfrm>
            <a:off x="569927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1040" name="Google Shape;1040;p42"/>
          <p:cNvSpPr/>
          <p:nvPr/>
        </p:nvSpPr>
        <p:spPr>
          <a:xfrm>
            <a:off x="701555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1041" name="Google Shape;1041;p42"/>
          <p:cNvSpPr/>
          <p:nvPr/>
        </p:nvSpPr>
        <p:spPr>
          <a:xfrm>
            <a:off x="83318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1042" name="Google Shape;1042;p42"/>
          <p:cNvSpPr/>
          <p:nvPr/>
        </p:nvSpPr>
        <p:spPr>
          <a:xfrm>
            <a:off x="85575" y="1786375"/>
            <a:ext cx="12732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1043" name="Google Shape;1043;p42"/>
          <p:cNvSpPr/>
          <p:nvPr/>
        </p:nvSpPr>
        <p:spPr>
          <a:xfrm>
            <a:off x="1091650" y="2896825"/>
            <a:ext cx="1695600" cy="4464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1044" name="Google Shape;1044;p42"/>
          <p:cNvSpPr/>
          <p:nvPr/>
        </p:nvSpPr>
        <p:spPr>
          <a:xfrm>
            <a:off x="2361100" y="178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1045" name="Google Shape;1045;p42"/>
          <p:cNvSpPr/>
          <p:nvPr/>
        </p:nvSpPr>
        <p:spPr>
          <a:xfrm>
            <a:off x="3742238" y="2896825"/>
            <a:ext cx="1695600" cy="44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1046" name="Google Shape;1046;p42"/>
          <p:cNvSpPr/>
          <p:nvPr/>
        </p:nvSpPr>
        <p:spPr>
          <a:xfrm>
            <a:off x="5059025" y="178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1047" name="Google Shape;1047;p42"/>
          <p:cNvSpPr/>
          <p:nvPr/>
        </p:nvSpPr>
        <p:spPr>
          <a:xfrm>
            <a:off x="6392825" y="289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1048" name="Google Shape;1048;p42"/>
          <p:cNvSpPr/>
          <p:nvPr/>
        </p:nvSpPr>
        <p:spPr>
          <a:xfrm>
            <a:off x="7756950" y="1786825"/>
            <a:ext cx="12732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1049" name="Google Shape;1049;p42"/>
          <p:cNvCxnSpPr>
            <a:stCxn id="1035" idx="6"/>
            <a:endCxn id="1035"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1050" name="Google Shape;1050;p42"/>
          <p:cNvCxnSpPr>
            <a:stCxn id="1038" idx="6"/>
            <a:endCxn id="1039" idx="2"/>
          </p:cNvCxnSpPr>
          <p:nvPr/>
        </p:nvCxnSpPr>
        <p:spPr>
          <a:xfrm>
            <a:off x="476100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1051" name="Google Shape;1051;p42"/>
          <p:cNvCxnSpPr>
            <a:stCxn id="1039" idx="6"/>
            <a:endCxn id="1040" idx="2"/>
          </p:cNvCxnSpPr>
          <p:nvPr/>
        </p:nvCxnSpPr>
        <p:spPr>
          <a:xfrm>
            <a:off x="607727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1052" name="Google Shape;1052;p42"/>
          <p:cNvCxnSpPr>
            <a:stCxn id="1040" idx="6"/>
            <a:endCxn id="1041" idx="2"/>
          </p:cNvCxnSpPr>
          <p:nvPr/>
        </p:nvCxnSpPr>
        <p:spPr>
          <a:xfrm>
            <a:off x="73935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1053" name="Google Shape;1053;p42"/>
          <p:cNvCxnSpPr>
            <a:stCxn id="1035" idx="6"/>
            <a:endCxn id="1036" idx="2"/>
          </p:cNvCxnSpPr>
          <p:nvPr/>
        </p:nvCxnSpPr>
        <p:spPr>
          <a:xfrm>
            <a:off x="81217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054" name="Google Shape;1054;p42"/>
          <p:cNvCxnSpPr>
            <a:stCxn id="1036" idx="6"/>
            <a:endCxn id="1037" idx="2"/>
          </p:cNvCxnSpPr>
          <p:nvPr/>
        </p:nvCxnSpPr>
        <p:spPr>
          <a:xfrm>
            <a:off x="2128450"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055" name="Google Shape;1055;p42"/>
          <p:cNvCxnSpPr>
            <a:stCxn id="1037" idx="6"/>
            <a:endCxn id="1038" idx="2"/>
          </p:cNvCxnSpPr>
          <p:nvPr/>
        </p:nvCxnSpPr>
        <p:spPr>
          <a:xfrm>
            <a:off x="3444725" y="2571750"/>
            <a:ext cx="938400" cy="0"/>
          </a:xfrm>
          <a:prstGeom prst="straightConnector1">
            <a:avLst/>
          </a:prstGeom>
          <a:noFill/>
          <a:ln cap="flat" cmpd="sng" w="19050">
            <a:solidFill>
              <a:srgbClr val="728FA5"/>
            </a:solidFill>
            <a:prstDash val="solid"/>
            <a:round/>
            <a:headEnd len="med" w="med" type="none"/>
            <a:tailEnd len="med" w="med" type="none"/>
          </a:ln>
        </p:spPr>
      </p:cxn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4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marR="0" rtl="0" algn="l">
              <a:lnSpc>
                <a:spcPct val="115000"/>
              </a:lnSpc>
              <a:spcBef>
                <a:spcPts val="0"/>
              </a:spcBef>
              <a:spcAft>
                <a:spcPts val="0"/>
              </a:spcAft>
              <a:buNone/>
            </a:pPr>
            <a:r>
              <a:rPr lang="it" sz="1900"/>
              <a:t>Step 3: Learning for joint pricing and advertising</a:t>
            </a:r>
            <a:endParaRPr sz="1900"/>
          </a:p>
          <a:p>
            <a:pPr indent="0" lvl="0" marL="0" rtl="0" algn="l">
              <a:lnSpc>
                <a:spcPct val="115000"/>
              </a:lnSpc>
              <a:spcBef>
                <a:spcPts val="0"/>
              </a:spcBef>
              <a:spcAft>
                <a:spcPts val="0"/>
              </a:spcAft>
              <a:buClr>
                <a:schemeClr val="lt1"/>
              </a:buClr>
              <a:buSzPts val="2200"/>
              <a:buFont typeface="Arial"/>
              <a:buNone/>
            </a:pPr>
            <a:r>
              <a:rPr lang="it" sz="1700"/>
              <a:t>Setting</a:t>
            </a:r>
            <a:endParaRPr sz="1900"/>
          </a:p>
        </p:txBody>
      </p:sp>
      <p:pic>
        <p:nvPicPr>
          <p:cNvPr id="1061" name="Google Shape;1061;p43"/>
          <p:cNvPicPr preferRelativeResize="0"/>
          <p:nvPr/>
        </p:nvPicPr>
        <p:blipFill>
          <a:blip r:embed="rId3">
            <a:alphaModFix/>
          </a:blip>
          <a:stretch>
            <a:fillRect/>
          </a:stretch>
        </p:blipFill>
        <p:spPr>
          <a:xfrm>
            <a:off x="6099200" y="2148563"/>
            <a:ext cx="846374" cy="846374"/>
          </a:xfrm>
          <a:prstGeom prst="rect">
            <a:avLst/>
          </a:prstGeom>
          <a:noFill/>
          <a:ln>
            <a:noFill/>
          </a:ln>
        </p:spPr>
      </p:pic>
      <p:pic>
        <p:nvPicPr>
          <p:cNvPr id="1062" name="Google Shape;1062;p43"/>
          <p:cNvPicPr preferRelativeResize="0"/>
          <p:nvPr/>
        </p:nvPicPr>
        <p:blipFill>
          <a:blip r:embed="rId4">
            <a:alphaModFix/>
          </a:blip>
          <a:stretch>
            <a:fillRect/>
          </a:stretch>
        </p:blipFill>
        <p:spPr>
          <a:xfrm>
            <a:off x="7573875" y="2090450"/>
            <a:ext cx="904475" cy="904475"/>
          </a:xfrm>
          <a:prstGeom prst="rect">
            <a:avLst/>
          </a:prstGeom>
          <a:noFill/>
          <a:ln>
            <a:noFill/>
          </a:ln>
        </p:spPr>
      </p:pic>
      <p:sp>
        <p:nvSpPr>
          <p:cNvPr id="1063" name="Google Shape;1063;p43"/>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 sz="1200"/>
              <a:t>The </a:t>
            </a:r>
            <a:r>
              <a:rPr b="1" lang="it" sz="1200"/>
              <a:t>pricing</a:t>
            </a:r>
            <a:r>
              <a:rPr lang="it" sz="1200"/>
              <a:t> and </a:t>
            </a:r>
            <a:r>
              <a:rPr b="1" lang="it" sz="1200"/>
              <a:t>advertising</a:t>
            </a:r>
            <a:r>
              <a:rPr lang="it" sz="1200"/>
              <a:t> settings are both </a:t>
            </a:r>
            <a:r>
              <a:rPr b="1" lang="it" sz="1200"/>
              <a:t>unknown</a:t>
            </a:r>
            <a:r>
              <a:rPr lang="it" sz="1200"/>
              <a:t>. The objective is to </a:t>
            </a:r>
            <a:r>
              <a:rPr b="1" lang="it" sz="1200"/>
              <a:t>maximize</a:t>
            </a:r>
            <a:r>
              <a:rPr lang="it" sz="1200"/>
              <a:t> the </a:t>
            </a:r>
            <a:r>
              <a:rPr b="1" lang="it" sz="1200"/>
              <a:t>reward</a:t>
            </a:r>
            <a:r>
              <a:rPr lang="it" sz="1200"/>
              <a:t> while estimating the purchase conversion rates, the number of clicks and cost. It is possible to obtain an optimal solution of the problem since we solve it in joint way.</a:t>
            </a:r>
            <a:endParaRPr sz="1200"/>
          </a:p>
          <a:p>
            <a:pPr indent="0" lvl="0" marL="0" rtl="0" algn="just">
              <a:lnSpc>
                <a:spcPct val="115000"/>
              </a:lnSpc>
              <a:spcBef>
                <a:spcPts val="0"/>
              </a:spcBef>
              <a:spcAft>
                <a:spcPts val="0"/>
              </a:spcAft>
              <a:buClr>
                <a:schemeClr val="dk1"/>
              </a:buClr>
              <a:buSzPts val="1100"/>
              <a:buFont typeface="Arial"/>
              <a:buNone/>
            </a:pPr>
            <a:r>
              <a:t/>
            </a:r>
            <a:endParaRPr sz="1200"/>
          </a:p>
          <a:p>
            <a:pPr indent="0" lvl="0" marL="0" rtl="0" algn="just">
              <a:lnSpc>
                <a:spcPct val="115000"/>
              </a:lnSpc>
              <a:spcBef>
                <a:spcPts val="0"/>
              </a:spcBef>
              <a:spcAft>
                <a:spcPts val="0"/>
              </a:spcAft>
              <a:buClr>
                <a:schemeClr val="dk1"/>
              </a:buClr>
              <a:buSzPts val="1100"/>
              <a:buFont typeface="Arial"/>
              <a:buNone/>
            </a:pPr>
            <a:r>
              <a:rPr b="1" lang="it" sz="1200"/>
              <a:t>Scenario:</a:t>
            </a:r>
            <a:endParaRPr b="1" sz="1200"/>
          </a:p>
          <a:p>
            <a:pPr indent="-304800" lvl="0" marL="457200" rtl="0" algn="just">
              <a:lnSpc>
                <a:spcPct val="115000"/>
              </a:lnSpc>
              <a:spcBef>
                <a:spcPts val="0"/>
              </a:spcBef>
              <a:spcAft>
                <a:spcPts val="0"/>
              </a:spcAft>
              <a:buSzPts val="1200"/>
              <a:buFont typeface="Arial"/>
              <a:buChar char="●"/>
            </a:pPr>
            <a:r>
              <a:rPr lang="it" sz="1200"/>
              <a:t>Users belong to </a:t>
            </a:r>
            <a:r>
              <a:rPr b="1" lang="it" sz="1200"/>
              <a:t>a single class </a:t>
            </a:r>
            <a:r>
              <a:rPr lang="it" sz="1200"/>
              <a:t>C1</a:t>
            </a:r>
            <a:endParaRPr sz="1200"/>
          </a:p>
          <a:p>
            <a:pPr indent="-304800" lvl="0" marL="457200" rtl="0" algn="just">
              <a:lnSpc>
                <a:spcPct val="115000"/>
              </a:lnSpc>
              <a:spcBef>
                <a:spcPts val="0"/>
              </a:spcBef>
              <a:spcAft>
                <a:spcPts val="0"/>
              </a:spcAft>
              <a:buSzPts val="1200"/>
              <a:buFont typeface="Arial"/>
              <a:buChar char="●"/>
            </a:pPr>
            <a:r>
              <a:rPr lang="it" sz="1200"/>
              <a:t>Curves related to the </a:t>
            </a:r>
            <a:r>
              <a:rPr b="1" lang="it" sz="1200"/>
              <a:t>advertising</a:t>
            </a:r>
            <a:r>
              <a:rPr lang="it" sz="1200"/>
              <a:t> problem are </a:t>
            </a:r>
            <a:r>
              <a:rPr b="1" lang="it" sz="1200">
                <a:solidFill>
                  <a:srgbClr val="990000"/>
                </a:solidFill>
              </a:rPr>
              <a:t>unknown</a:t>
            </a:r>
            <a:endParaRPr b="1" sz="1200"/>
          </a:p>
          <a:p>
            <a:pPr indent="-304800" lvl="0" marL="457200" rtl="0" algn="just">
              <a:lnSpc>
                <a:spcPct val="115000"/>
              </a:lnSpc>
              <a:spcBef>
                <a:spcPts val="0"/>
              </a:spcBef>
              <a:spcAft>
                <a:spcPts val="0"/>
              </a:spcAft>
              <a:buSzPts val="1200"/>
              <a:buFont typeface="Arial"/>
              <a:buChar char="●"/>
            </a:pPr>
            <a:r>
              <a:rPr lang="it" sz="1200"/>
              <a:t>Curve related to the </a:t>
            </a:r>
            <a:r>
              <a:rPr b="1" lang="it" sz="1200"/>
              <a:t>pricing</a:t>
            </a:r>
            <a:r>
              <a:rPr lang="it" sz="1200"/>
              <a:t> problem is</a:t>
            </a:r>
            <a:r>
              <a:rPr b="1" lang="it" sz="1200">
                <a:solidFill>
                  <a:srgbClr val="990000"/>
                </a:solidFill>
              </a:rPr>
              <a:t> unknown</a:t>
            </a:r>
            <a:endParaRPr b="1" sz="1200"/>
          </a:p>
          <a:p>
            <a:pPr indent="0" lvl="0" marL="457200" rtl="0" algn="just">
              <a:lnSpc>
                <a:spcPct val="115000"/>
              </a:lnSpc>
              <a:spcBef>
                <a:spcPts val="0"/>
              </a:spcBef>
              <a:spcAft>
                <a:spcPts val="0"/>
              </a:spcAft>
              <a:buClr>
                <a:schemeClr val="dk1"/>
              </a:buClr>
              <a:buSzPts val="1100"/>
              <a:buFont typeface="Arial"/>
              <a:buNone/>
            </a:pPr>
            <a:r>
              <a:t/>
            </a:r>
            <a:endParaRPr sz="1200"/>
          </a:p>
          <a:p>
            <a:pPr indent="0" lvl="0" marL="0" rtl="0" algn="just">
              <a:lnSpc>
                <a:spcPct val="115000"/>
              </a:lnSpc>
              <a:spcBef>
                <a:spcPts val="0"/>
              </a:spcBef>
              <a:spcAft>
                <a:spcPts val="0"/>
              </a:spcAft>
              <a:buClr>
                <a:schemeClr val="dk1"/>
              </a:buClr>
              <a:buSzPts val="1100"/>
              <a:buFont typeface="Arial"/>
              <a:buNone/>
            </a:pPr>
            <a:r>
              <a:rPr b="1" lang="it" sz="1200"/>
              <a:t>Task:</a:t>
            </a:r>
            <a:endParaRPr sz="1200"/>
          </a:p>
          <a:p>
            <a:pPr indent="-304800" lvl="0" marL="457200" rtl="0" algn="just">
              <a:lnSpc>
                <a:spcPct val="115000"/>
              </a:lnSpc>
              <a:spcBef>
                <a:spcPts val="0"/>
              </a:spcBef>
              <a:spcAft>
                <a:spcPts val="0"/>
              </a:spcAft>
              <a:buSzPts val="1200"/>
              <a:buFont typeface="Arial"/>
              <a:buChar char="●"/>
            </a:pPr>
            <a:r>
              <a:rPr lang="it" sz="1200"/>
              <a:t>Apply </a:t>
            </a:r>
            <a:r>
              <a:rPr b="1" lang="it" sz="1200"/>
              <a:t>UCB1</a:t>
            </a:r>
            <a:r>
              <a:rPr lang="it" sz="1200"/>
              <a:t> and </a:t>
            </a:r>
            <a:r>
              <a:rPr b="1" lang="it" sz="1200"/>
              <a:t>TS</a:t>
            </a:r>
            <a:r>
              <a:rPr lang="it" sz="1200"/>
              <a:t> to maximize the reward while estimating the conversion probabilities</a:t>
            </a:r>
            <a:endParaRPr sz="1200"/>
          </a:p>
          <a:p>
            <a:pPr indent="-304800" lvl="0" marL="457200" rtl="0" algn="just">
              <a:lnSpc>
                <a:spcPct val="115000"/>
              </a:lnSpc>
              <a:spcBef>
                <a:spcPts val="0"/>
              </a:spcBef>
              <a:spcAft>
                <a:spcPts val="0"/>
              </a:spcAft>
              <a:buSzPts val="1200"/>
              <a:buFont typeface="Arial"/>
              <a:buChar char="●"/>
            </a:pPr>
            <a:r>
              <a:rPr lang="it" sz="1200"/>
              <a:t>Apply </a:t>
            </a:r>
            <a:r>
              <a:rPr b="1" lang="it" sz="1200"/>
              <a:t>GP-UCB1</a:t>
            </a:r>
            <a:r>
              <a:rPr lang="it" sz="1200"/>
              <a:t> and </a:t>
            </a:r>
            <a:r>
              <a:rPr b="1" lang="it" sz="1200"/>
              <a:t>GP-TS </a:t>
            </a:r>
            <a:r>
              <a:rPr lang="it" sz="1200"/>
              <a:t>to maximize the reward while estimating the advertising curves</a:t>
            </a:r>
            <a:endParaRPr sz="1200"/>
          </a:p>
          <a:p>
            <a:pPr indent="-304800" lvl="0" marL="457200" rtl="0" algn="just">
              <a:lnSpc>
                <a:spcPct val="115000"/>
              </a:lnSpc>
              <a:spcBef>
                <a:spcPts val="0"/>
              </a:spcBef>
              <a:spcAft>
                <a:spcPts val="0"/>
              </a:spcAft>
              <a:buSzPts val="1200"/>
              <a:buFont typeface="Arial"/>
              <a:buChar char="●"/>
            </a:pPr>
            <a:r>
              <a:rPr lang="it" sz="1200"/>
              <a:t>Plot the average value and standard deviation of the </a:t>
            </a:r>
            <a:r>
              <a:rPr b="1" lang="it" sz="1200"/>
              <a:t>cumulative regret</a:t>
            </a:r>
            <a:r>
              <a:rPr lang="it" sz="1200"/>
              <a:t>, </a:t>
            </a:r>
            <a:r>
              <a:rPr b="1" lang="it" sz="1200"/>
              <a:t>cumulative reward</a:t>
            </a:r>
            <a:r>
              <a:rPr lang="it" sz="1200"/>
              <a:t>, </a:t>
            </a:r>
            <a:r>
              <a:rPr b="1" lang="it" sz="1200"/>
              <a:t>instantaneous regret</a:t>
            </a:r>
            <a:r>
              <a:rPr lang="it" sz="1200"/>
              <a:t> and </a:t>
            </a:r>
            <a:r>
              <a:rPr b="1" lang="it" sz="1200"/>
              <a:t>instantaneous reward</a:t>
            </a:r>
            <a:endParaRPr b="1" sz="1200"/>
          </a:p>
        </p:txBody>
      </p:sp>
      <p:sp>
        <p:nvSpPr>
          <p:cNvPr id="1064" name="Google Shape;1064;p43"/>
          <p:cNvSpPr/>
          <p:nvPr/>
        </p:nvSpPr>
        <p:spPr>
          <a:xfrm>
            <a:off x="6990525" y="2263225"/>
            <a:ext cx="502200" cy="455400"/>
          </a:xfrm>
          <a:prstGeom prst="mathPlus">
            <a:avLst>
              <a:gd fmla="val 23520" name="adj1"/>
            </a:avLst>
          </a:prstGeom>
          <a:solidFill>
            <a:schemeClr val="lt1"/>
          </a:solidFill>
          <a:ln cap="flat" cmpd="sng" w="28575">
            <a:solidFill>
              <a:srgbClr val="728FA5"/>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9" name="Shape 599"/>
        <p:cNvGrpSpPr/>
        <p:nvPr/>
      </p:nvGrpSpPr>
      <p:grpSpPr>
        <a:xfrm>
          <a:off x="0" y="0"/>
          <a:ext cx="0" cy="0"/>
          <a:chOff x="0" y="0"/>
          <a:chExt cx="0" cy="0"/>
        </a:xfrm>
      </p:grpSpPr>
      <p:sp>
        <p:nvSpPr>
          <p:cNvPr id="600" name="Google Shape;600;p1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601" name="Google Shape;601;p17"/>
          <p:cNvCxnSpPr/>
          <p:nvPr/>
        </p:nvCxnSpPr>
        <p:spPr>
          <a:xfrm>
            <a:off x="271350" y="2561650"/>
            <a:ext cx="8601300" cy="7200"/>
          </a:xfrm>
          <a:prstGeom prst="straightConnector1">
            <a:avLst/>
          </a:prstGeom>
          <a:noFill/>
          <a:ln cap="flat" cmpd="sng" w="19050">
            <a:solidFill>
              <a:srgbClr val="728FA5"/>
            </a:solidFill>
            <a:prstDash val="solid"/>
            <a:round/>
            <a:headEnd len="med" w="med" type="none"/>
            <a:tailEnd len="med" w="med" type="none"/>
          </a:ln>
        </p:spPr>
      </p:cxnSp>
      <p:sp>
        <p:nvSpPr>
          <p:cNvPr id="602" name="Google Shape;602;p17"/>
          <p:cNvSpPr/>
          <p:nvPr/>
        </p:nvSpPr>
        <p:spPr>
          <a:xfrm>
            <a:off x="434175"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603" name="Google Shape;603;p17"/>
          <p:cNvSpPr/>
          <p:nvPr/>
        </p:nvSpPr>
        <p:spPr>
          <a:xfrm>
            <a:off x="1750450"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604" name="Google Shape;604;p17"/>
          <p:cNvSpPr/>
          <p:nvPr/>
        </p:nvSpPr>
        <p:spPr>
          <a:xfrm>
            <a:off x="3066725"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605" name="Google Shape;605;p17"/>
          <p:cNvSpPr/>
          <p:nvPr/>
        </p:nvSpPr>
        <p:spPr>
          <a:xfrm>
            <a:off x="4383000"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606" name="Google Shape;606;p17"/>
          <p:cNvSpPr/>
          <p:nvPr/>
        </p:nvSpPr>
        <p:spPr>
          <a:xfrm>
            <a:off x="5699275"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607" name="Google Shape;607;p17"/>
          <p:cNvSpPr/>
          <p:nvPr/>
        </p:nvSpPr>
        <p:spPr>
          <a:xfrm>
            <a:off x="7015550"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608" name="Google Shape;608;p17"/>
          <p:cNvSpPr/>
          <p:nvPr/>
        </p:nvSpPr>
        <p:spPr>
          <a:xfrm>
            <a:off x="8331825" y="2382750"/>
            <a:ext cx="378000" cy="378000"/>
          </a:xfrm>
          <a:prstGeom prst="flowChartConnector">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609" name="Google Shape;609;p17"/>
          <p:cNvSpPr/>
          <p:nvPr/>
        </p:nvSpPr>
        <p:spPr>
          <a:xfrm>
            <a:off x="85575" y="1786375"/>
            <a:ext cx="1273200" cy="447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610" name="Google Shape;610;p17"/>
          <p:cNvSpPr/>
          <p:nvPr/>
        </p:nvSpPr>
        <p:spPr>
          <a:xfrm>
            <a:off x="1091650" y="2896825"/>
            <a:ext cx="1695600" cy="4464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611" name="Google Shape;611;p17"/>
          <p:cNvSpPr/>
          <p:nvPr/>
        </p:nvSpPr>
        <p:spPr>
          <a:xfrm>
            <a:off x="2361100" y="1786375"/>
            <a:ext cx="1695600" cy="447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612" name="Google Shape;612;p17"/>
          <p:cNvSpPr/>
          <p:nvPr/>
        </p:nvSpPr>
        <p:spPr>
          <a:xfrm>
            <a:off x="3742238" y="2896825"/>
            <a:ext cx="1695600" cy="447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613" name="Google Shape;613;p17"/>
          <p:cNvSpPr/>
          <p:nvPr/>
        </p:nvSpPr>
        <p:spPr>
          <a:xfrm>
            <a:off x="5059025" y="1786375"/>
            <a:ext cx="1695600" cy="447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614" name="Google Shape;614;p17"/>
          <p:cNvSpPr/>
          <p:nvPr/>
        </p:nvSpPr>
        <p:spPr>
          <a:xfrm>
            <a:off x="6392825" y="2896375"/>
            <a:ext cx="1695600" cy="447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615" name="Google Shape;615;p17"/>
          <p:cNvSpPr/>
          <p:nvPr/>
        </p:nvSpPr>
        <p:spPr>
          <a:xfrm>
            <a:off x="7756950" y="1786825"/>
            <a:ext cx="1273200" cy="447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44"/>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200">
                <a:solidFill>
                  <a:srgbClr val="000000"/>
                </a:solidFill>
              </a:rPr>
              <a:t>The approach adopted in this point exploits the methods used in the previous two steps.</a:t>
            </a:r>
            <a:endParaRPr sz="1200">
              <a:solidFill>
                <a:srgbClr val="000000"/>
              </a:solidFill>
            </a:endParaRPr>
          </a:p>
          <a:p>
            <a:pPr indent="0" lvl="0" marL="0" rtl="0" algn="l">
              <a:lnSpc>
                <a:spcPct val="115000"/>
              </a:lnSpc>
              <a:spcBef>
                <a:spcPts val="0"/>
              </a:spcBef>
              <a:spcAft>
                <a:spcPts val="0"/>
              </a:spcAft>
              <a:buNone/>
            </a:pPr>
            <a:r>
              <a:rPr lang="it" sz="1200">
                <a:solidFill>
                  <a:srgbClr val="000000"/>
                </a:solidFill>
              </a:rPr>
              <a:t>The </a:t>
            </a:r>
            <a:r>
              <a:rPr b="1" lang="it" sz="1200">
                <a:solidFill>
                  <a:srgbClr val="000000"/>
                </a:solidFill>
              </a:rPr>
              <a:t>learners</a:t>
            </a:r>
            <a:r>
              <a:rPr lang="it" sz="1200">
                <a:solidFill>
                  <a:srgbClr val="000000"/>
                </a:solidFill>
              </a:rPr>
              <a:t>, in this setting, are </a:t>
            </a:r>
            <a:r>
              <a:rPr b="1" lang="it" sz="1200">
                <a:solidFill>
                  <a:srgbClr val="000000"/>
                </a:solidFill>
              </a:rPr>
              <a:t>composed by two parts</a:t>
            </a:r>
            <a:r>
              <a:rPr lang="it" sz="1200">
                <a:solidFill>
                  <a:srgbClr val="000000"/>
                </a:solidFill>
              </a:rPr>
              <a:t>: </a:t>
            </a:r>
            <a:r>
              <a:rPr b="1" lang="it" sz="1200">
                <a:solidFill>
                  <a:srgbClr val="000000"/>
                </a:solidFill>
              </a:rPr>
              <a:t>one for</a:t>
            </a:r>
            <a:r>
              <a:rPr lang="it" sz="1200">
                <a:solidFill>
                  <a:srgbClr val="000000"/>
                </a:solidFill>
              </a:rPr>
              <a:t> solving the </a:t>
            </a:r>
            <a:r>
              <a:rPr b="1" lang="it" sz="1200">
                <a:solidFill>
                  <a:srgbClr val="000000"/>
                </a:solidFill>
              </a:rPr>
              <a:t>pricing problem</a:t>
            </a:r>
            <a:r>
              <a:rPr lang="it" sz="1200">
                <a:solidFill>
                  <a:srgbClr val="000000"/>
                </a:solidFill>
              </a:rPr>
              <a:t> and </a:t>
            </a:r>
            <a:r>
              <a:rPr b="1" lang="it" sz="1200">
                <a:solidFill>
                  <a:srgbClr val="000000"/>
                </a:solidFill>
              </a:rPr>
              <a:t>one for</a:t>
            </a:r>
            <a:r>
              <a:rPr lang="it" sz="1200">
                <a:solidFill>
                  <a:srgbClr val="000000"/>
                </a:solidFill>
              </a:rPr>
              <a:t> solving the </a:t>
            </a:r>
            <a:r>
              <a:rPr b="1" lang="it" sz="1200">
                <a:solidFill>
                  <a:srgbClr val="000000"/>
                </a:solidFill>
              </a:rPr>
              <a:t>advertising one</a:t>
            </a:r>
            <a:r>
              <a:rPr lang="it" sz="1200">
                <a:solidFill>
                  <a:srgbClr val="000000"/>
                </a:solidFill>
              </a:rPr>
              <a:t>. Both learners are used to interact with the environment trying to maximize the collected reward.</a:t>
            </a:r>
            <a:endParaRPr sz="1200">
              <a:solidFill>
                <a:srgbClr val="000000"/>
              </a:solidFill>
            </a:endParaRPr>
          </a:p>
          <a:p>
            <a:pPr indent="0" lvl="0" marL="0" rtl="0" algn="l">
              <a:lnSpc>
                <a:spcPct val="115000"/>
              </a:lnSpc>
              <a:spcBef>
                <a:spcPts val="0"/>
              </a:spcBef>
              <a:spcAft>
                <a:spcPts val="0"/>
              </a:spcAft>
              <a:buNone/>
            </a:pPr>
            <a:r>
              <a:rPr lang="it" sz="1200">
                <a:solidFill>
                  <a:srgbClr val="000000"/>
                </a:solidFill>
              </a:rPr>
              <a:t>The </a:t>
            </a:r>
            <a:r>
              <a:rPr b="1" lang="it" sz="1200">
                <a:solidFill>
                  <a:srgbClr val="000000"/>
                </a:solidFill>
              </a:rPr>
              <a:t>TS learner</a:t>
            </a:r>
            <a:r>
              <a:rPr lang="it" sz="1200">
                <a:solidFill>
                  <a:srgbClr val="000000"/>
                </a:solidFill>
              </a:rPr>
              <a:t> is </a:t>
            </a:r>
            <a:r>
              <a:rPr b="1" lang="it" sz="1200">
                <a:solidFill>
                  <a:srgbClr val="000000"/>
                </a:solidFill>
              </a:rPr>
              <a:t>composed by</a:t>
            </a:r>
            <a:r>
              <a:rPr lang="it" sz="1200">
                <a:solidFill>
                  <a:srgbClr val="000000"/>
                </a:solidFill>
              </a:rPr>
              <a:t> a </a:t>
            </a:r>
            <a:r>
              <a:rPr b="1" lang="it" sz="1200">
                <a:solidFill>
                  <a:srgbClr val="000000"/>
                </a:solidFill>
              </a:rPr>
              <a:t>TS learner</a:t>
            </a:r>
            <a:r>
              <a:rPr lang="it" sz="1200">
                <a:solidFill>
                  <a:srgbClr val="000000"/>
                </a:solidFill>
              </a:rPr>
              <a:t> for the </a:t>
            </a:r>
            <a:r>
              <a:rPr b="1" lang="it" sz="1200">
                <a:solidFill>
                  <a:srgbClr val="000000"/>
                </a:solidFill>
              </a:rPr>
              <a:t>pricing</a:t>
            </a:r>
            <a:r>
              <a:rPr lang="it" sz="1200">
                <a:solidFill>
                  <a:srgbClr val="000000"/>
                </a:solidFill>
              </a:rPr>
              <a:t> problem and a </a:t>
            </a:r>
            <a:r>
              <a:rPr b="1" lang="it" sz="1200">
                <a:solidFill>
                  <a:srgbClr val="000000"/>
                </a:solidFill>
              </a:rPr>
              <a:t>GP-TS learner</a:t>
            </a:r>
            <a:r>
              <a:rPr lang="it" sz="1200">
                <a:solidFill>
                  <a:srgbClr val="000000"/>
                </a:solidFill>
              </a:rPr>
              <a:t> for t</a:t>
            </a:r>
            <a:r>
              <a:rPr lang="it" sz="1200"/>
              <a:t>he </a:t>
            </a:r>
            <a:r>
              <a:rPr b="1" lang="it" sz="1200"/>
              <a:t>advertising</a:t>
            </a:r>
            <a:r>
              <a:rPr lang="it" sz="1200"/>
              <a:t> problem.</a:t>
            </a:r>
            <a:endParaRPr sz="1200"/>
          </a:p>
          <a:p>
            <a:pPr indent="0" lvl="0" marL="0" rtl="0" algn="l">
              <a:lnSpc>
                <a:spcPct val="115000"/>
              </a:lnSpc>
              <a:spcBef>
                <a:spcPts val="0"/>
              </a:spcBef>
              <a:spcAft>
                <a:spcPts val="0"/>
              </a:spcAft>
              <a:buClr>
                <a:schemeClr val="dk1"/>
              </a:buClr>
              <a:buSzPts val="1100"/>
              <a:buFont typeface="Arial"/>
              <a:buNone/>
            </a:pPr>
            <a:r>
              <a:rPr lang="it" sz="1200"/>
              <a:t>The </a:t>
            </a:r>
            <a:r>
              <a:rPr b="1" lang="it" sz="1200"/>
              <a:t>UCB1 learner</a:t>
            </a:r>
            <a:r>
              <a:rPr lang="it" sz="1200"/>
              <a:t> is composed by a </a:t>
            </a:r>
            <a:r>
              <a:rPr b="1" lang="it" sz="1200"/>
              <a:t>UCB1 learner</a:t>
            </a:r>
            <a:r>
              <a:rPr lang="it" sz="1200"/>
              <a:t> for the </a:t>
            </a:r>
            <a:r>
              <a:rPr b="1" lang="it" sz="1200"/>
              <a:t>pricing</a:t>
            </a:r>
            <a:r>
              <a:rPr lang="it" sz="1200"/>
              <a:t> problem and a </a:t>
            </a:r>
            <a:r>
              <a:rPr b="1" lang="it" sz="1200"/>
              <a:t>GP-UCB1 learner</a:t>
            </a:r>
            <a:r>
              <a:rPr lang="it" sz="1200"/>
              <a:t> for the </a:t>
            </a:r>
            <a:r>
              <a:rPr b="1" lang="it" sz="1200"/>
              <a:t>advertising</a:t>
            </a:r>
            <a:r>
              <a:rPr lang="it" sz="1200"/>
              <a:t> problem.</a:t>
            </a:r>
            <a:endParaRPr sz="1200"/>
          </a:p>
          <a:p>
            <a:pPr indent="0" lvl="0" marL="0" rtl="0" algn="l">
              <a:lnSpc>
                <a:spcPct val="115000"/>
              </a:lnSpc>
              <a:spcBef>
                <a:spcPts val="0"/>
              </a:spcBef>
              <a:spcAft>
                <a:spcPts val="0"/>
              </a:spcAft>
              <a:buNone/>
            </a:pPr>
            <a:r>
              <a:t/>
            </a:r>
            <a:endParaRPr sz="1200">
              <a:solidFill>
                <a:srgbClr val="000000"/>
              </a:solidFill>
            </a:endParaRPr>
          </a:p>
          <a:p>
            <a:pPr indent="0" lvl="0" marL="0" rtl="0" algn="l">
              <a:lnSpc>
                <a:spcPct val="115000"/>
              </a:lnSpc>
              <a:spcBef>
                <a:spcPts val="0"/>
              </a:spcBef>
              <a:spcAft>
                <a:spcPts val="0"/>
              </a:spcAft>
              <a:buNone/>
            </a:pPr>
            <a:r>
              <a:rPr b="1" lang="it" sz="1200">
                <a:solidFill>
                  <a:srgbClr val="000000"/>
                </a:solidFill>
              </a:rPr>
              <a:t>Approach:</a:t>
            </a:r>
            <a:endParaRPr b="1" sz="1200">
              <a:solidFill>
                <a:srgbClr val="000000"/>
              </a:solidFill>
            </a:endParaRPr>
          </a:p>
          <a:p>
            <a:pPr indent="-304800" lvl="0" marL="457200" rtl="0" algn="l">
              <a:lnSpc>
                <a:spcPct val="115000"/>
              </a:lnSpc>
              <a:spcBef>
                <a:spcPts val="0"/>
              </a:spcBef>
              <a:spcAft>
                <a:spcPts val="0"/>
              </a:spcAft>
              <a:buClr>
                <a:srgbClr val="000000"/>
              </a:buClr>
              <a:buSzPts val="1200"/>
              <a:buFont typeface="Arial"/>
              <a:buChar char="●"/>
            </a:pPr>
            <a:r>
              <a:rPr lang="it" sz="1200">
                <a:solidFill>
                  <a:srgbClr val="000000"/>
                </a:solidFill>
              </a:rPr>
              <a:t>the </a:t>
            </a:r>
            <a:r>
              <a:rPr b="1" lang="it" sz="1200">
                <a:solidFill>
                  <a:srgbClr val="000000"/>
                </a:solidFill>
              </a:rPr>
              <a:t>learner chooses the best price</a:t>
            </a:r>
            <a:r>
              <a:rPr lang="it" sz="1200">
                <a:solidFill>
                  <a:srgbClr val="000000"/>
                </a:solidFill>
              </a:rPr>
              <a:t> </a:t>
            </a:r>
            <a:r>
              <a:rPr b="1" lang="it" sz="1200">
                <a:solidFill>
                  <a:srgbClr val="000000"/>
                </a:solidFill>
              </a:rPr>
              <a:t>and the best bid</a:t>
            </a:r>
            <a:r>
              <a:rPr lang="it" sz="1200">
                <a:solidFill>
                  <a:srgbClr val="000000"/>
                </a:solidFill>
              </a:rPr>
              <a:t> that maximize the reward;</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Arial"/>
              <a:buChar char="●"/>
            </a:pPr>
            <a:r>
              <a:rPr lang="it" sz="1200">
                <a:solidFill>
                  <a:srgbClr val="000000"/>
                </a:solidFill>
              </a:rPr>
              <a:t>the l</a:t>
            </a:r>
            <a:r>
              <a:rPr b="1" lang="it" sz="1200">
                <a:solidFill>
                  <a:srgbClr val="000000"/>
                </a:solidFill>
              </a:rPr>
              <a:t>earner plays the chosen price and bid</a:t>
            </a:r>
            <a:r>
              <a:rPr lang="it" sz="1200">
                <a:solidFill>
                  <a:srgbClr val="000000"/>
                </a:solidFill>
              </a:rPr>
              <a:t> in the environment;</a:t>
            </a:r>
            <a:endParaRPr sz="1200">
              <a:solidFill>
                <a:srgbClr val="000000"/>
              </a:solidFill>
            </a:endParaRPr>
          </a:p>
          <a:p>
            <a:pPr indent="-304800" lvl="0" marL="457200" rtl="0" algn="l">
              <a:lnSpc>
                <a:spcPct val="115000"/>
              </a:lnSpc>
              <a:spcBef>
                <a:spcPts val="0"/>
              </a:spcBef>
              <a:spcAft>
                <a:spcPts val="0"/>
              </a:spcAft>
              <a:buClr>
                <a:srgbClr val="000000"/>
              </a:buClr>
              <a:buSzPts val="1200"/>
              <a:buFont typeface="Arial"/>
              <a:buChar char="●"/>
            </a:pPr>
            <a:r>
              <a:rPr lang="it" sz="1200">
                <a:solidFill>
                  <a:srgbClr val="000000"/>
                </a:solidFill>
              </a:rPr>
              <a:t>the l</a:t>
            </a:r>
            <a:r>
              <a:rPr b="1" lang="it" sz="1200">
                <a:solidFill>
                  <a:srgbClr val="000000"/>
                </a:solidFill>
              </a:rPr>
              <a:t>earner updates</a:t>
            </a:r>
            <a:r>
              <a:rPr lang="it" sz="1200">
                <a:solidFill>
                  <a:srgbClr val="000000"/>
                </a:solidFill>
              </a:rPr>
              <a:t> its </a:t>
            </a:r>
            <a:r>
              <a:rPr b="1" lang="it" sz="1200">
                <a:solidFill>
                  <a:srgbClr val="000000"/>
                </a:solidFill>
              </a:rPr>
              <a:t>models</a:t>
            </a:r>
            <a:r>
              <a:rPr lang="it" sz="1200">
                <a:solidFill>
                  <a:srgbClr val="000000"/>
                </a:solidFill>
              </a:rPr>
              <a:t> associated to the pricing and to the advertising setting using respectively the obtained conversions and number of clicks and cumulative daily cost.</a:t>
            </a:r>
            <a:endParaRPr sz="1200">
              <a:solidFill>
                <a:srgbClr val="000000"/>
              </a:solidFill>
            </a:endParaRPr>
          </a:p>
          <a:p>
            <a:pPr indent="0" lvl="0" marL="457200" rtl="0" algn="l">
              <a:lnSpc>
                <a:spcPct val="115000"/>
              </a:lnSpc>
              <a:spcBef>
                <a:spcPts val="0"/>
              </a:spcBef>
              <a:spcAft>
                <a:spcPts val="0"/>
              </a:spcAft>
              <a:buNone/>
            </a:pPr>
            <a:r>
              <a:t/>
            </a:r>
            <a:endParaRPr sz="1200">
              <a:solidFill>
                <a:srgbClr val="000000"/>
              </a:solidFill>
            </a:endParaRPr>
          </a:p>
        </p:txBody>
      </p:sp>
      <p:sp>
        <p:nvSpPr>
          <p:cNvPr id="1070" name="Google Shape;1070;p4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3: Learning for joint pricing and advertising</a:t>
            </a:r>
            <a:endParaRPr sz="1900"/>
          </a:p>
          <a:p>
            <a:pPr indent="0" lvl="0" marL="0" rtl="0" algn="l">
              <a:lnSpc>
                <a:spcPct val="115000"/>
              </a:lnSpc>
              <a:spcBef>
                <a:spcPts val="0"/>
              </a:spcBef>
              <a:spcAft>
                <a:spcPts val="0"/>
              </a:spcAft>
              <a:buClr>
                <a:schemeClr val="lt1"/>
              </a:buClr>
              <a:buSzPts val="2200"/>
              <a:buFont typeface="Arial"/>
              <a:buNone/>
            </a:pPr>
            <a:r>
              <a:rPr lang="it" sz="1700"/>
              <a:t>Approach</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4" name="Shape 1074"/>
        <p:cNvGrpSpPr/>
        <p:nvPr/>
      </p:nvGrpSpPr>
      <p:grpSpPr>
        <a:xfrm>
          <a:off x="0" y="0"/>
          <a:ext cx="0" cy="0"/>
          <a:chOff x="0" y="0"/>
          <a:chExt cx="0" cy="0"/>
        </a:xfrm>
      </p:grpSpPr>
      <p:sp>
        <p:nvSpPr>
          <p:cNvPr id="1075" name="Google Shape;1075;p4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3: Learning for joint pricing and advertising</a:t>
            </a:r>
            <a:endParaRPr sz="1900"/>
          </a:p>
          <a:p>
            <a:pPr indent="0" lvl="0" marL="0" rtl="0" algn="l">
              <a:lnSpc>
                <a:spcPct val="115000"/>
              </a:lnSpc>
              <a:spcBef>
                <a:spcPts val="0"/>
              </a:spcBef>
              <a:spcAft>
                <a:spcPts val="0"/>
              </a:spcAft>
              <a:buClr>
                <a:schemeClr val="lt1"/>
              </a:buClr>
              <a:buSzPts val="2200"/>
              <a:buFont typeface="Arial"/>
              <a:buNone/>
            </a:pPr>
            <a:r>
              <a:rPr lang="it" sz="1700"/>
              <a:t>Approach</a:t>
            </a:r>
            <a:endParaRPr/>
          </a:p>
        </p:txBody>
      </p:sp>
      <p:sp>
        <p:nvSpPr>
          <p:cNvPr id="1076" name="Google Shape;1076;p45"/>
          <p:cNvSpPr/>
          <p:nvPr/>
        </p:nvSpPr>
        <p:spPr>
          <a:xfrm>
            <a:off x="862525" y="1672850"/>
            <a:ext cx="3701100" cy="2066100"/>
          </a:xfrm>
          <a:prstGeom prst="rect">
            <a:avLst/>
          </a:prstGeom>
          <a:solidFill>
            <a:srgbClr val="728FA5"/>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077" name="Google Shape;1077;p45"/>
          <p:cNvSpPr/>
          <p:nvPr/>
        </p:nvSpPr>
        <p:spPr>
          <a:xfrm>
            <a:off x="6189275" y="2191100"/>
            <a:ext cx="2092200" cy="1029600"/>
          </a:xfrm>
          <a:prstGeom prst="rect">
            <a:avLst/>
          </a:prstGeom>
          <a:solidFill>
            <a:srgbClr val="728FA5"/>
          </a:solid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dk2"/>
                </a:solidFill>
              </a:rPr>
              <a:t>Environment</a:t>
            </a:r>
            <a:endParaRPr/>
          </a:p>
        </p:txBody>
      </p:sp>
      <p:sp>
        <p:nvSpPr>
          <p:cNvPr id="1078" name="Google Shape;1078;p45"/>
          <p:cNvSpPr txBox="1"/>
          <p:nvPr/>
        </p:nvSpPr>
        <p:spPr>
          <a:xfrm>
            <a:off x="2049475" y="1732600"/>
            <a:ext cx="13272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2"/>
                </a:solidFill>
              </a:rPr>
              <a:t>System</a:t>
            </a:r>
            <a:endParaRPr b="1">
              <a:solidFill>
                <a:schemeClr val="dk2"/>
              </a:solidFill>
            </a:endParaRPr>
          </a:p>
        </p:txBody>
      </p:sp>
      <p:sp>
        <p:nvSpPr>
          <p:cNvPr id="1079" name="Google Shape;1079;p45"/>
          <p:cNvSpPr/>
          <p:nvPr/>
        </p:nvSpPr>
        <p:spPr>
          <a:xfrm>
            <a:off x="1125200" y="2265050"/>
            <a:ext cx="1478700" cy="1119900"/>
          </a:xfrm>
          <a:prstGeom prst="rect">
            <a:avLst/>
          </a:prstGeom>
          <a:solidFill>
            <a:srgbClr val="FF9900"/>
          </a:solidFill>
          <a:ln cap="flat" cmpd="sng" w="76200">
            <a:solidFill>
              <a:srgbClr val="B45F06"/>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a:solidFill>
                  <a:schemeClr val="lt1"/>
                </a:solidFill>
              </a:rPr>
              <a:t>Learner for the advertising </a:t>
            </a:r>
            <a:r>
              <a:rPr b="1" lang="it">
                <a:solidFill>
                  <a:schemeClr val="lt1"/>
                </a:solidFill>
              </a:rPr>
              <a:t>problem</a:t>
            </a:r>
            <a:endParaRPr>
              <a:solidFill>
                <a:schemeClr val="lt1"/>
              </a:solidFill>
            </a:endParaRPr>
          </a:p>
        </p:txBody>
      </p:sp>
      <p:sp>
        <p:nvSpPr>
          <p:cNvPr id="1080" name="Google Shape;1080;p45"/>
          <p:cNvSpPr/>
          <p:nvPr/>
        </p:nvSpPr>
        <p:spPr>
          <a:xfrm>
            <a:off x="2822225" y="2265050"/>
            <a:ext cx="1478700" cy="1119900"/>
          </a:xfrm>
          <a:prstGeom prst="rect">
            <a:avLst/>
          </a:prstGeom>
          <a:solidFill>
            <a:srgbClr val="6D9EEB"/>
          </a:solidFill>
          <a:ln cap="flat" cmpd="sng" w="76200">
            <a:solidFill>
              <a:srgbClr val="1155CC"/>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Learner for the pricing problem</a:t>
            </a:r>
            <a:endParaRPr>
              <a:solidFill>
                <a:schemeClr val="lt1"/>
              </a:solidFill>
            </a:endParaRPr>
          </a:p>
        </p:txBody>
      </p:sp>
      <p:cxnSp>
        <p:nvCxnSpPr>
          <p:cNvPr id="1081" name="Google Shape;1081;p45"/>
          <p:cNvCxnSpPr>
            <a:stCxn id="1082" idx="0"/>
            <a:endCxn id="1080" idx="2"/>
          </p:cNvCxnSpPr>
          <p:nvPr/>
        </p:nvCxnSpPr>
        <p:spPr>
          <a:xfrm rot="10800000">
            <a:off x="3561575" y="3384950"/>
            <a:ext cx="0" cy="772800"/>
          </a:xfrm>
          <a:prstGeom prst="straightConnector1">
            <a:avLst/>
          </a:prstGeom>
          <a:noFill/>
          <a:ln cap="flat" cmpd="sng" w="19050">
            <a:solidFill>
              <a:schemeClr val="dk2"/>
            </a:solidFill>
            <a:prstDash val="solid"/>
            <a:round/>
            <a:headEnd len="med" w="med" type="none"/>
            <a:tailEnd len="med" w="med" type="triangle"/>
          </a:ln>
        </p:spPr>
      </p:cxnSp>
      <p:cxnSp>
        <p:nvCxnSpPr>
          <p:cNvPr id="1083" name="Google Shape;1083;p45"/>
          <p:cNvCxnSpPr/>
          <p:nvPr/>
        </p:nvCxnSpPr>
        <p:spPr>
          <a:xfrm>
            <a:off x="4539450" y="2487950"/>
            <a:ext cx="1625700" cy="0"/>
          </a:xfrm>
          <a:prstGeom prst="straightConnector1">
            <a:avLst/>
          </a:prstGeom>
          <a:noFill/>
          <a:ln cap="flat" cmpd="sng" w="19050">
            <a:solidFill>
              <a:schemeClr val="dk2"/>
            </a:solidFill>
            <a:prstDash val="solid"/>
            <a:round/>
            <a:headEnd len="med" w="med" type="none"/>
            <a:tailEnd len="med" w="med" type="triangle"/>
          </a:ln>
        </p:spPr>
      </p:cxnSp>
      <p:cxnSp>
        <p:nvCxnSpPr>
          <p:cNvPr id="1084" name="Google Shape;1084;p45"/>
          <p:cNvCxnSpPr/>
          <p:nvPr/>
        </p:nvCxnSpPr>
        <p:spPr>
          <a:xfrm>
            <a:off x="4539450" y="2983000"/>
            <a:ext cx="1625700" cy="0"/>
          </a:xfrm>
          <a:prstGeom prst="straightConnector1">
            <a:avLst/>
          </a:prstGeom>
          <a:noFill/>
          <a:ln cap="flat" cmpd="sng" w="19050">
            <a:solidFill>
              <a:schemeClr val="dk2"/>
            </a:solidFill>
            <a:prstDash val="solid"/>
            <a:round/>
            <a:headEnd len="med" w="med" type="none"/>
            <a:tailEnd len="med" w="med" type="triangle"/>
          </a:ln>
        </p:spPr>
      </p:cxnSp>
      <p:cxnSp>
        <p:nvCxnSpPr>
          <p:cNvPr id="1085" name="Google Shape;1085;p45"/>
          <p:cNvCxnSpPr>
            <a:endCxn id="1079" idx="2"/>
          </p:cNvCxnSpPr>
          <p:nvPr/>
        </p:nvCxnSpPr>
        <p:spPr>
          <a:xfrm rot="10800000">
            <a:off x="1864550" y="3384950"/>
            <a:ext cx="0" cy="1056600"/>
          </a:xfrm>
          <a:prstGeom prst="straightConnector1">
            <a:avLst/>
          </a:prstGeom>
          <a:noFill/>
          <a:ln cap="flat" cmpd="sng" w="19050">
            <a:solidFill>
              <a:schemeClr val="dk2"/>
            </a:solidFill>
            <a:prstDash val="solid"/>
            <a:round/>
            <a:headEnd len="med" w="med" type="none"/>
            <a:tailEnd len="med" w="med" type="triangle"/>
          </a:ln>
        </p:spPr>
      </p:cxnSp>
      <p:cxnSp>
        <p:nvCxnSpPr>
          <p:cNvPr id="1086" name="Google Shape;1086;p45"/>
          <p:cNvCxnSpPr/>
          <p:nvPr/>
        </p:nvCxnSpPr>
        <p:spPr>
          <a:xfrm>
            <a:off x="1864550" y="4431950"/>
            <a:ext cx="5599500" cy="0"/>
          </a:xfrm>
          <a:prstGeom prst="straightConnector1">
            <a:avLst/>
          </a:prstGeom>
          <a:noFill/>
          <a:ln cap="flat" cmpd="sng" w="19050">
            <a:solidFill>
              <a:schemeClr val="dk2"/>
            </a:solidFill>
            <a:prstDash val="solid"/>
            <a:round/>
            <a:headEnd len="med" w="med" type="none"/>
            <a:tailEnd len="med" w="med" type="none"/>
          </a:ln>
        </p:spPr>
      </p:cxnSp>
      <p:cxnSp>
        <p:nvCxnSpPr>
          <p:cNvPr id="1087" name="Google Shape;1087;p45"/>
          <p:cNvCxnSpPr/>
          <p:nvPr/>
        </p:nvCxnSpPr>
        <p:spPr>
          <a:xfrm>
            <a:off x="3561575" y="4148150"/>
            <a:ext cx="4230000" cy="0"/>
          </a:xfrm>
          <a:prstGeom prst="straightConnector1">
            <a:avLst/>
          </a:prstGeom>
          <a:noFill/>
          <a:ln cap="flat" cmpd="sng" w="19050">
            <a:solidFill>
              <a:schemeClr val="dk2"/>
            </a:solidFill>
            <a:prstDash val="solid"/>
            <a:round/>
            <a:headEnd len="med" w="med" type="none"/>
            <a:tailEnd len="med" w="med" type="none"/>
          </a:ln>
        </p:spPr>
      </p:cxnSp>
      <p:cxnSp>
        <p:nvCxnSpPr>
          <p:cNvPr id="1088" name="Google Shape;1088;p45"/>
          <p:cNvCxnSpPr/>
          <p:nvPr/>
        </p:nvCxnSpPr>
        <p:spPr>
          <a:xfrm flipH="1" rot="10800000">
            <a:off x="7458050" y="3222950"/>
            <a:ext cx="6000" cy="1218600"/>
          </a:xfrm>
          <a:prstGeom prst="straightConnector1">
            <a:avLst/>
          </a:prstGeom>
          <a:noFill/>
          <a:ln cap="flat" cmpd="sng" w="19050">
            <a:solidFill>
              <a:schemeClr val="dk2"/>
            </a:solidFill>
            <a:prstDash val="solid"/>
            <a:round/>
            <a:headEnd len="med" w="med" type="none"/>
            <a:tailEnd len="med" w="med" type="none"/>
          </a:ln>
        </p:spPr>
      </p:cxnSp>
      <p:cxnSp>
        <p:nvCxnSpPr>
          <p:cNvPr id="1089" name="Google Shape;1089;p45"/>
          <p:cNvCxnSpPr/>
          <p:nvPr/>
        </p:nvCxnSpPr>
        <p:spPr>
          <a:xfrm rot="10800000">
            <a:off x="7791575" y="3220250"/>
            <a:ext cx="0" cy="937500"/>
          </a:xfrm>
          <a:prstGeom prst="straightConnector1">
            <a:avLst/>
          </a:prstGeom>
          <a:noFill/>
          <a:ln cap="flat" cmpd="sng" w="19050">
            <a:solidFill>
              <a:schemeClr val="dk2"/>
            </a:solidFill>
            <a:prstDash val="solid"/>
            <a:round/>
            <a:headEnd len="med" w="med" type="none"/>
            <a:tailEnd len="med" w="med" type="none"/>
          </a:ln>
        </p:spPr>
      </p:cxnSp>
      <p:sp>
        <p:nvSpPr>
          <p:cNvPr id="1090" name="Google Shape;1090;p45"/>
          <p:cNvSpPr txBox="1"/>
          <p:nvPr>
            <p:ph idx="1" type="body"/>
          </p:nvPr>
        </p:nvSpPr>
        <p:spPr>
          <a:xfrm>
            <a:off x="457200" y="1200150"/>
            <a:ext cx="8323800" cy="3831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b="1" lang="it" sz="1400">
                <a:solidFill>
                  <a:srgbClr val="000000"/>
                </a:solidFill>
              </a:rPr>
              <a:t>Schema of the system</a:t>
            </a:r>
            <a:endParaRPr b="1" sz="1400">
              <a:solidFill>
                <a:srgbClr val="000000"/>
              </a:solidFill>
            </a:endParaRPr>
          </a:p>
        </p:txBody>
      </p:sp>
      <p:sp>
        <p:nvSpPr>
          <p:cNvPr id="1091" name="Google Shape;1091;p45"/>
          <p:cNvSpPr txBox="1"/>
          <p:nvPr/>
        </p:nvSpPr>
        <p:spPr>
          <a:xfrm>
            <a:off x="4712850" y="2214950"/>
            <a:ext cx="13272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Pulled price</a:t>
            </a:r>
            <a:endParaRPr/>
          </a:p>
        </p:txBody>
      </p:sp>
      <p:sp>
        <p:nvSpPr>
          <p:cNvPr id="1092" name="Google Shape;1092;p45"/>
          <p:cNvSpPr txBox="1"/>
          <p:nvPr/>
        </p:nvSpPr>
        <p:spPr>
          <a:xfrm>
            <a:off x="4712850" y="2710000"/>
            <a:ext cx="13272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Pulled bid</a:t>
            </a:r>
            <a:endParaRPr/>
          </a:p>
        </p:txBody>
      </p:sp>
      <p:sp>
        <p:nvSpPr>
          <p:cNvPr id="1093" name="Google Shape;1093;p45"/>
          <p:cNvSpPr txBox="1"/>
          <p:nvPr/>
        </p:nvSpPr>
        <p:spPr>
          <a:xfrm>
            <a:off x="4606925" y="3884750"/>
            <a:ext cx="21393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Observed conversions</a:t>
            </a:r>
            <a:endParaRPr/>
          </a:p>
        </p:txBody>
      </p:sp>
      <p:sp>
        <p:nvSpPr>
          <p:cNvPr id="1094" name="Google Shape;1094;p45"/>
          <p:cNvSpPr txBox="1"/>
          <p:nvPr/>
        </p:nvSpPr>
        <p:spPr>
          <a:xfrm>
            <a:off x="2810750" y="4157750"/>
            <a:ext cx="3701100" cy="273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Observed number of clicks and </a:t>
            </a:r>
            <a:r>
              <a:rPr b="1" lang="it" sz="1000">
                <a:solidFill>
                  <a:schemeClr val="dk2"/>
                </a:solidFill>
              </a:rPr>
              <a:t>cumulative</a:t>
            </a:r>
            <a:r>
              <a:rPr b="1" lang="it" sz="1000">
                <a:solidFill>
                  <a:schemeClr val="dk2"/>
                </a:solidFill>
              </a:rPr>
              <a:t> daily cost</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8" name="Shape 1098"/>
        <p:cNvGrpSpPr/>
        <p:nvPr/>
      </p:nvGrpSpPr>
      <p:grpSpPr>
        <a:xfrm>
          <a:off x="0" y="0"/>
          <a:ext cx="0" cy="0"/>
          <a:chOff x="0" y="0"/>
          <a:chExt cx="0" cy="0"/>
        </a:xfrm>
      </p:grpSpPr>
      <p:sp>
        <p:nvSpPr>
          <p:cNvPr id="1099" name="Google Shape;1099;p46"/>
          <p:cNvSpPr txBox="1"/>
          <p:nvPr>
            <p:ph idx="1" type="body"/>
          </p:nvPr>
        </p:nvSpPr>
        <p:spPr>
          <a:xfrm>
            <a:off x="457200" y="1080000"/>
            <a:ext cx="8323800" cy="3114300"/>
          </a:xfrm>
          <a:prstGeom prst="rect">
            <a:avLst/>
          </a:prstGeom>
        </p:spPr>
        <p:txBody>
          <a:bodyPr anchorCtr="0" anchor="t" bIns="91425" lIns="91425" spcFirstLastPara="1" rIns="91425" wrap="square" tIns="46800">
            <a:noAutofit/>
          </a:bodyPr>
          <a:lstStyle/>
          <a:p>
            <a:pPr indent="0" lvl="0" marL="0" marR="0" rtl="0" algn="just">
              <a:lnSpc>
                <a:spcPct val="115000"/>
              </a:lnSpc>
              <a:spcBef>
                <a:spcPts val="0"/>
              </a:spcBef>
              <a:spcAft>
                <a:spcPts val="0"/>
              </a:spcAft>
              <a:buNone/>
            </a:pPr>
            <a:r>
              <a:rPr lang="it" sz="1200"/>
              <a:t>The learner performs the </a:t>
            </a:r>
            <a:r>
              <a:rPr b="1" lang="it" sz="1200"/>
              <a:t>maximization of the reward by jointly </a:t>
            </a:r>
            <a:r>
              <a:rPr b="1" lang="it" sz="1200"/>
              <a:t>optimizing</a:t>
            </a:r>
            <a:r>
              <a:rPr b="1" lang="it" sz="1200"/>
              <a:t> prices and bids</a:t>
            </a:r>
            <a:r>
              <a:rPr lang="it" sz="1200"/>
              <a:t>.</a:t>
            </a:r>
            <a:endParaRPr sz="1200"/>
          </a:p>
          <a:p>
            <a:pPr indent="0" lvl="0" marL="0" marR="0" rtl="0" algn="just">
              <a:lnSpc>
                <a:spcPct val="115000"/>
              </a:lnSpc>
              <a:spcBef>
                <a:spcPts val="0"/>
              </a:spcBef>
              <a:spcAft>
                <a:spcPts val="0"/>
              </a:spcAft>
              <a:buNone/>
            </a:pPr>
            <a:r>
              <a:t/>
            </a:r>
            <a:endParaRPr sz="1200"/>
          </a:p>
          <a:p>
            <a:pPr indent="0" lvl="0" marL="0" marR="0" rtl="0" algn="just">
              <a:lnSpc>
                <a:spcPct val="115000"/>
              </a:lnSpc>
              <a:spcBef>
                <a:spcPts val="0"/>
              </a:spcBef>
              <a:spcAft>
                <a:spcPts val="0"/>
              </a:spcAft>
              <a:buNone/>
            </a:pPr>
            <a:r>
              <a:rPr b="1" lang="it" sz="1200"/>
              <a:t>Steps of the optimization:</a:t>
            </a:r>
            <a:endParaRPr b="1" sz="1200"/>
          </a:p>
          <a:p>
            <a:pPr indent="-304800" lvl="0" marL="457200" marR="0" rtl="0" algn="just">
              <a:lnSpc>
                <a:spcPct val="115000"/>
              </a:lnSpc>
              <a:spcBef>
                <a:spcPts val="0"/>
              </a:spcBef>
              <a:spcAft>
                <a:spcPts val="0"/>
              </a:spcAft>
              <a:buSzPts val="1200"/>
              <a:buAutoNum type="arabicPeriod"/>
            </a:pPr>
            <a:r>
              <a:rPr lang="it" sz="1200"/>
              <a:t>the system uses the </a:t>
            </a:r>
            <a:r>
              <a:rPr b="1" lang="it" sz="1200"/>
              <a:t>learner</a:t>
            </a:r>
            <a:r>
              <a:rPr lang="it" sz="1200"/>
              <a:t> of the </a:t>
            </a:r>
            <a:r>
              <a:rPr b="1" lang="it" sz="1200"/>
              <a:t>pricing</a:t>
            </a:r>
            <a:r>
              <a:rPr lang="it" sz="1200"/>
              <a:t> problem </a:t>
            </a:r>
            <a:r>
              <a:rPr b="1" lang="it" sz="1200"/>
              <a:t>to compute </a:t>
            </a:r>
            <a:r>
              <a:rPr lang="it" sz="1200"/>
              <a:t>an estimate of the </a:t>
            </a:r>
            <a:r>
              <a:rPr b="1" lang="it" sz="1200"/>
              <a:t>conversion probabilities for all the prices</a:t>
            </a:r>
            <a:r>
              <a:rPr lang="it" sz="1200"/>
              <a:t>. The way </a:t>
            </a:r>
            <a:r>
              <a:rPr lang="it" sz="1200"/>
              <a:t>the</a:t>
            </a:r>
            <a:r>
              <a:rPr lang="it" sz="1200"/>
              <a:t> estimate is done depends on the </a:t>
            </a:r>
            <a:r>
              <a:rPr lang="it" sz="1200"/>
              <a:t>algorithm</a:t>
            </a:r>
            <a:r>
              <a:rPr lang="it" sz="1200"/>
              <a:t> used. In the case of </a:t>
            </a:r>
            <a:r>
              <a:rPr b="1" lang="it" sz="1200">
                <a:solidFill>
                  <a:schemeClr val="accent2"/>
                </a:solidFill>
              </a:rPr>
              <a:t>UCB1</a:t>
            </a:r>
            <a:r>
              <a:rPr lang="it" sz="1200"/>
              <a:t>, the value is the </a:t>
            </a:r>
            <a:r>
              <a:rPr b="1" lang="it" sz="1200">
                <a:solidFill>
                  <a:schemeClr val="accent2"/>
                </a:solidFill>
              </a:rPr>
              <a:t>upper confidence bound</a:t>
            </a:r>
            <a:r>
              <a:rPr lang="it" sz="1200"/>
              <a:t>; in the case of </a:t>
            </a:r>
            <a:r>
              <a:rPr b="1" lang="it" sz="1200">
                <a:solidFill>
                  <a:schemeClr val="accent1"/>
                </a:solidFill>
              </a:rPr>
              <a:t>TS</a:t>
            </a:r>
            <a:r>
              <a:rPr lang="it" sz="1200"/>
              <a:t>, the value is given by </a:t>
            </a:r>
            <a:r>
              <a:rPr b="1" lang="it" sz="1200">
                <a:solidFill>
                  <a:schemeClr val="accent1"/>
                </a:solidFill>
              </a:rPr>
              <a:t>sampling </a:t>
            </a:r>
            <a:r>
              <a:rPr b="1" lang="it" sz="1200">
                <a:solidFill>
                  <a:schemeClr val="accent1"/>
                </a:solidFill>
              </a:rPr>
              <a:t>the Beta distributions</a:t>
            </a:r>
            <a:r>
              <a:rPr lang="it" sz="1200"/>
              <a:t>;</a:t>
            </a:r>
            <a:endParaRPr sz="1200"/>
          </a:p>
          <a:p>
            <a:pPr indent="-304800" lvl="0" marL="457200" marR="0" rtl="0" algn="just">
              <a:lnSpc>
                <a:spcPct val="115000"/>
              </a:lnSpc>
              <a:spcBef>
                <a:spcPts val="0"/>
              </a:spcBef>
              <a:spcAft>
                <a:spcPts val="0"/>
              </a:spcAft>
              <a:buSzPts val="1200"/>
              <a:buAutoNum type="arabicPeriod"/>
            </a:pPr>
            <a:r>
              <a:rPr lang="it" sz="1200"/>
              <a:t>the </a:t>
            </a:r>
            <a:r>
              <a:rPr lang="it" sz="1200"/>
              <a:t>system</a:t>
            </a:r>
            <a:r>
              <a:rPr lang="it" sz="1200"/>
              <a:t> then uses the </a:t>
            </a:r>
            <a:r>
              <a:rPr b="1" lang="it" sz="1200"/>
              <a:t>learner</a:t>
            </a:r>
            <a:r>
              <a:rPr lang="it" sz="1200"/>
              <a:t> </a:t>
            </a:r>
            <a:r>
              <a:rPr lang="it" sz="1200"/>
              <a:t>of the </a:t>
            </a:r>
            <a:r>
              <a:rPr b="1" lang="it" sz="1200"/>
              <a:t>advertising</a:t>
            </a:r>
            <a:r>
              <a:rPr lang="it" sz="1200"/>
              <a:t> problem </a:t>
            </a:r>
            <a:r>
              <a:rPr b="1" lang="it" sz="1200"/>
              <a:t>to compute</a:t>
            </a:r>
            <a:r>
              <a:rPr lang="it" sz="1200"/>
              <a:t> an estimate of the </a:t>
            </a:r>
            <a:r>
              <a:rPr b="1" lang="it" sz="1200"/>
              <a:t>number of clicks</a:t>
            </a:r>
            <a:r>
              <a:rPr lang="it" sz="1200"/>
              <a:t> and of the </a:t>
            </a:r>
            <a:r>
              <a:rPr b="1" lang="it" sz="1200"/>
              <a:t>cumulative daily costs for all the bids</a:t>
            </a:r>
            <a:r>
              <a:rPr lang="it" sz="1200"/>
              <a:t>. Also in this case the estimate depends on the algorithm used. In the case of </a:t>
            </a:r>
            <a:r>
              <a:rPr b="1" lang="it" sz="1200">
                <a:solidFill>
                  <a:schemeClr val="accent2"/>
                </a:solidFill>
              </a:rPr>
              <a:t>UCB1</a:t>
            </a:r>
            <a:r>
              <a:rPr lang="it" sz="1200"/>
              <a:t>, the value is the </a:t>
            </a:r>
            <a:r>
              <a:rPr b="1" lang="it" sz="1200">
                <a:solidFill>
                  <a:schemeClr val="accent2"/>
                </a:solidFill>
              </a:rPr>
              <a:t>upper confidence bound of the number of clicks</a:t>
            </a:r>
            <a:r>
              <a:rPr lang="it" sz="1200"/>
              <a:t> and </a:t>
            </a:r>
            <a:r>
              <a:rPr b="1" lang="it" sz="1200">
                <a:solidFill>
                  <a:schemeClr val="accent2"/>
                </a:solidFill>
              </a:rPr>
              <a:t>lower confidence bound of the costs</a:t>
            </a:r>
            <a:r>
              <a:rPr lang="it" sz="1200"/>
              <a:t> and, in the case of </a:t>
            </a:r>
            <a:r>
              <a:rPr b="1" lang="it" sz="1200">
                <a:solidFill>
                  <a:schemeClr val="accent1"/>
                </a:solidFill>
              </a:rPr>
              <a:t>TS</a:t>
            </a:r>
            <a:r>
              <a:rPr lang="it" sz="1200"/>
              <a:t>, the value is given by </a:t>
            </a:r>
            <a:r>
              <a:rPr b="1" lang="it" sz="1200">
                <a:solidFill>
                  <a:schemeClr val="accent1"/>
                </a:solidFill>
              </a:rPr>
              <a:t>sampling the distributions of the clicks and of the costs</a:t>
            </a:r>
            <a:r>
              <a:rPr lang="it" sz="1200"/>
              <a:t>;</a:t>
            </a:r>
            <a:endParaRPr sz="1200"/>
          </a:p>
          <a:p>
            <a:pPr indent="-304800" lvl="0" marL="457200" marR="0" rtl="0" algn="just">
              <a:lnSpc>
                <a:spcPct val="115000"/>
              </a:lnSpc>
              <a:spcBef>
                <a:spcPts val="0"/>
              </a:spcBef>
              <a:spcAft>
                <a:spcPts val="0"/>
              </a:spcAft>
              <a:buSzPts val="1200"/>
              <a:buAutoNum type="arabicPeriod"/>
            </a:pPr>
            <a:r>
              <a:rPr lang="it" sz="1200"/>
              <a:t>using the obtained values, the learner computes the </a:t>
            </a:r>
            <a:r>
              <a:rPr b="1" lang="it" sz="1200"/>
              <a:t>estimates of the reward for all the couples price-bid</a:t>
            </a:r>
            <a:r>
              <a:rPr lang="it" sz="1200"/>
              <a:t> using the formula explained in the step 0;</a:t>
            </a:r>
            <a:endParaRPr sz="1200"/>
          </a:p>
          <a:p>
            <a:pPr indent="-304800" lvl="0" marL="457200" marR="0" rtl="0" algn="just">
              <a:lnSpc>
                <a:spcPct val="115000"/>
              </a:lnSpc>
              <a:spcBef>
                <a:spcPts val="0"/>
              </a:spcBef>
              <a:spcAft>
                <a:spcPts val="0"/>
              </a:spcAft>
              <a:buSzPts val="1200"/>
              <a:buAutoNum type="arabicPeriod"/>
            </a:pPr>
            <a:r>
              <a:rPr lang="it" sz="1200"/>
              <a:t>the </a:t>
            </a:r>
            <a:r>
              <a:rPr b="1" lang="it" sz="1200"/>
              <a:t>pulled</a:t>
            </a:r>
            <a:r>
              <a:rPr lang="it" sz="1200"/>
              <a:t> </a:t>
            </a:r>
            <a:r>
              <a:rPr b="1" lang="it" sz="1200"/>
              <a:t>price</a:t>
            </a:r>
            <a:r>
              <a:rPr lang="it" sz="1200"/>
              <a:t> and </a:t>
            </a:r>
            <a:r>
              <a:rPr b="1" lang="it" sz="1200"/>
              <a:t>bid are the ones that maximize the reward</a:t>
            </a:r>
            <a:r>
              <a:rPr lang="it" sz="1200"/>
              <a:t>. Then they are played in the environment.</a:t>
            </a:r>
            <a:endParaRPr sz="1000"/>
          </a:p>
        </p:txBody>
      </p:sp>
      <p:sp>
        <p:nvSpPr>
          <p:cNvPr id="1100" name="Google Shape;1100;p46"/>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3: Learning for joint pricing and advertising</a:t>
            </a:r>
            <a:endParaRPr sz="1900"/>
          </a:p>
          <a:p>
            <a:pPr indent="0" lvl="0" marL="0" rtl="0" algn="l">
              <a:lnSpc>
                <a:spcPct val="115000"/>
              </a:lnSpc>
              <a:spcBef>
                <a:spcPts val="0"/>
              </a:spcBef>
              <a:spcAft>
                <a:spcPts val="0"/>
              </a:spcAft>
              <a:buClr>
                <a:schemeClr val="lt1"/>
              </a:buClr>
              <a:buSzPts val="2200"/>
              <a:buFont typeface="Arial"/>
              <a:buNone/>
            </a:pPr>
            <a:r>
              <a:rPr lang="it" sz="1700"/>
              <a:t>Approach</a:t>
            </a:r>
            <a:endParaRPr/>
          </a:p>
        </p:txBody>
      </p:sp>
      <p:pic>
        <p:nvPicPr>
          <p:cNvPr id="1101" name="Google Shape;1101;p46" title="[0,0,0,&quot;https://www.codecogs.com/eqnedit.php?latex=(price_%7Bpulled%7D%2C%20bid_%7Bpulled%7D)%20%5Cleftarrow%20%5Carg%20%5Cmax_%7B(price%2C%5C%2Cbid)%7D%20%5C%7B%5C%23%20clicks_%7Best%7D%20%5C%2C%5Ccdot%5C%2C%20conversion%5C%3Bprobability_%7Best%7D%20%5C%2C%5Ccdot%5C%2C%20(price%20%5C%2C-%5C%2C%20other%5C%3Bcosts)%20%5C%2C-%5C%2C%20daily%5C%3Bcosts_%7Best%7D%20%5C%7D#0&quot;]"/>
          <p:cNvPicPr preferRelativeResize="0"/>
          <p:nvPr/>
        </p:nvPicPr>
        <p:blipFill>
          <a:blip r:embed="rId3">
            <a:alphaModFix/>
          </a:blip>
          <a:stretch>
            <a:fillRect/>
          </a:stretch>
        </p:blipFill>
        <p:spPr>
          <a:xfrm>
            <a:off x="353624" y="4194300"/>
            <a:ext cx="8436749" cy="2713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5" name="Shape 1105"/>
        <p:cNvGrpSpPr/>
        <p:nvPr/>
      </p:nvGrpSpPr>
      <p:grpSpPr>
        <a:xfrm>
          <a:off x="0" y="0"/>
          <a:ext cx="0" cy="0"/>
          <a:chOff x="0" y="0"/>
          <a:chExt cx="0" cy="0"/>
        </a:xfrm>
      </p:grpSpPr>
      <p:sp>
        <p:nvSpPr>
          <p:cNvPr id="1106" name="Google Shape;1106;p4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3: Learning for joint pricing and advertising</a:t>
            </a:r>
            <a:endParaRPr sz="1900"/>
          </a:p>
          <a:p>
            <a:pPr indent="0" lvl="0" marL="0" rtl="0" algn="l">
              <a:lnSpc>
                <a:spcPct val="115000"/>
              </a:lnSpc>
              <a:spcBef>
                <a:spcPts val="0"/>
              </a:spcBef>
              <a:spcAft>
                <a:spcPts val="0"/>
              </a:spcAft>
              <a:buClr>
                <a:schemeClr val="lt1"/>
              </a:buClr>
              <a:buSzPts val="2200"/>
              <a:buFont typeface="Arial"/>
              <a:buNone/>
            </a:pPr>
            <a:r>
              <a:rPr lang="it" sz="1700"/>
              <a:t>Results</a:t>
            </a:r>
            <a:endParaRPr sz="1900"/>
          </a:p>
        </p:txBody>
      </p:sp>
      <p:pic>
        <p:nvPicPr>
          <p:cNvPr id="1107" name="Google Shape;1107;p47"/>
          <p:cNvPicPr preferRelativeResize="0"/>
          <p:nvPr/>
        </p:nvPicPr>
        <p:blipFill>
          <a:blip r:embed="rId3">
            <a:alphaModFix/>
          </a:blip>
          <a:stretch>
            <a:fillRect/>
          </a:stretch>
        </p:blipFill>
        <p:spPr>
          <a:xfrm>
            <a:off x="235975" y="2869750"/>
            <a:ext cx="2138401" cy="1620000"/>
          </a:xfrm>
          <a:prstGeom prst="rect">
            <a:avLst/>
          </a:prstGeom>
          <a:noFill/>
          <a:ln>
            <a:noFill/>
          </a:ln>
        </p:spPr>
      </p:pic>
      <p:pic>
        <p:nvPicPr>
          <p:cNvPr id="1108" name="Google Shape;1108;p47"/>
          <p:cNvPicPr preferRelativeResize="0"/>
          <p:nvPr/>
        </p:nvPicPr>
        <p:blipFill>
          <a:blip r:embed="rId4">
            <a:alphaModFix/>
          </a:blip>
          <a:stretch>
            <a:fillRect/>
          </a:stretch>
        </p:blipFill>
        <p:spPr>
          <a:xfrm>
            <a:off x="2445860" y="2869756"/>
            <a:ext cx="2073600" cy="1620000"/>
          </a:xfrm>
          <a:prstGeom prst="rect">
            <a:avLst/>
          </a:prstGeom>
          <a:noFill/>
          <a:ln>
            <a:noFill/>
          </a:ln>
        </p:spPr>
      </p:pic>
      <p:sp>
        <p:nvSpPr>
          <p:cNvPr id="1109" name="Google Shape;1109;p47"/>
          <p:cNvSpPr txBox="1"/>
          <p:nvPr>
            <p:ph idx="1" type="body"/>
          </p:nvPr>
        </p:nvSpPr>
        <p:spPr>
          <a:xfrm>
            <a:off x="468825" y="972000"/>
            <a:ext cx="8323800" cy="1897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following plots are obtained by averaging the results of </a:t>
            </a:r>
            <a:r>
              <a:rPr b="1" lang="it" sz="1200"/>
              <a:t>100 experiments</a:t>
            </a:r>
            <a:r>
              <a:rPr lang="it" sz="1200"/>
              <a:t>.</a:t>
            </a:r>
            <a:endParaRPr sz="1200"/>
          </a:p>
          <a:p>
            <a:pPr indent="0" lvl="0" marL="0" rtl="0" algn="l">
              <a:lnSpc>
                <a:spcPct val="115000"/>
              </a:lnSpc>
              <a:spcBef>
                <a:spcPts val="360"/>
              </a:spcBef>
              <a:spcAft>
                <a:spcPts val="0"/>
              </a:spcAft>
              <a:buNone/>
            </a:pPr>
            <a:r>
              <a:rPr lang="it" sz="1200"/>
              <a:t>The </a:t>
            </a:r>
            <a:r>
              <a:rPr b="1" lang="it" sz="1200"/>
              <a:t>instantaneous regret tends to zero</a:t>
            </a:r>
            <a:r>
              <a:rPr lang="it" sz="1200"/>
              <a:t> for both the algorithm as the time grows, </a:t>
            </a:r>
            <a:r>
              <a:rPr b="1" lang="it" sz="1200"/>
              <a:t>they are learning</a:t>
            </a:r>
            <a:r>
              <a:rPr lang="it" sz="1200"/>
              <a:t> the best prices and bids to use in the environment. The </a:t>
            </a:r>
            <a:r>
              <a:rPr b="1" lang="it" sz="1200"/>
              <a:t>instantaneous regret</a:t>
            </a:r>
            <a:r>
              <a:rPr lang="it" sz="1200"/>
              <a:t> is a little </a:t>
            </a:r>
            <a:r>
              <a:rPr b="1" lang="it" sz="1200"/>
              <a:t>higher than the ones of the first two steps</a:t>
            </a:r>
            <a:r>
              <a:rPr lang="it" sz="1200"/>
              <a:t> of the project since the learner has to deal with more uncertainty, it doesn’t know both the optimal price and the optimal bid.</a:t>
            </a:r>
            <a:endParaRPr sz="1200"/>
          </a:p>
          <a:p>
            <a:pPr indent="0" lvl="0" marL="0" rtl="0" algn="l">
              <a:lnSpc>
                <a:spcPct val="115000"/>
              </a:lnSpc>
              <a:spcBef>
                <a:spcPts val="360"/>
              </a:spcBef>
              <a:spcAft>
                <a:spcPts val="0"/>
              </a:spcAft>
              <a:buNone/>
            </a:pPr>
            <a:r>
              <a:rPr lang="it" sz="1200"/>
              <a:t>The </a:t>
            </a:r>
            <a:r>
              <a:rPr b="1" lang="it" sz="1200"/>
              <a:t>TS</a:t>
            </a:r>
            <a:r>
              <a:rPr lang="it" sz="1200"/>
              <a:t> algorithm is </a:t>
            </a:r>
            <a:r>
              <a:rPr b="1" lang="it" sz="1200"/>
              <a:t>faster in learning</a:t>
            </a:r>
            <a:r>
              <a:rPr lang="it" sz="1200"/>
              <a:t> the best arms with respect to UCB1, in a very small amount of days it achieves almost zero instantaneous regret and so the optimal instantaneous reward.</a:t>
            </a:r>
            <a:endParaRPr sz="1200"/>
          </a:p>
          <a:p>
            <a:pPr indent="0" lvl="0" marL="0" rtl="0" algn="l">
              <a:lnSpc>
                <a:spcPct val="115000"/>
              </a:lnSpc>
              <a:spcBef>
                <a:spcPts val="360"/>
              </a:spcBef>
              <a:spcAft>
                <a:spcPts val="0"/>
              </a:spcAft>
              <a:buNone/>
            </a:pPr>
            <a:r>
              <a:rPr lang="it" sz="1200"/>
              <a:t>Also in this case the </a:t>
            </a:r>
            <a:r>
              <a:rPr b="1" lang="it" sz="1200"/>
              <a:t>clicks</a:t>
            </a:r>
            <a:r>
              <a:rPr lang="it" sz="1200"/>
              <a:t> and the </a:t>
            </a:r>
            <a:r>
              <a:rPr b="1" lang="it" sz="1200"/>
              <a:t>cumulative</a:t>
            </a:r>
            <a:r>
              <a:rPr lang="it" sz="1200"/>
              <a:t> </a:t>
            </a:r>
            <a:r>
              <a:rPr b="1" lang="it" sz="1200"/>
              <a:t>daily</a:t>
            </a:r>
            <a:r>
              <a:rPr lang="it" sz="1200"/>
              <a:t> </a:t>
            </a:r>
            <a:r>
              <a:rPr b="1" lang="it" sz="1200"/>
              <a:t>costs</a:t>
            </a:r>
            <a:r>
              <a:rPr lang="it" sz="1200"/>
              <a:t> </a:t>
            </a:r>
            <a:r>
              <a:rPr b="1" lang="it" sz="1200"/>
              <a:t>curves</a:t>
            </a:r>
            <a:r>
              <a:rPr lang="it" sz="1200"/>
              <a:t> have been </a:t>
            </a:r>
            <a:r>
              <a:rPr b="1" lang="it" sz="1200"/>
              <a:t>approximated</a:t>
            </a:r>
            <a:r>
              <a:rPr lang="it" sz="1200"/>
              <a:t> </a:t>
            </a:r>
            <a:r>
              <a:rPr b="1" lang="it" sz="1200"/>
              <a:t>well</a:t>
            </a:r>
            <a:r>
              <a:rPr lang="it" sz="1200"/>
              <a:t> by the Gaussian Processes of the learners.</a:t>
            </a:r>
            <a:endParaRPr sz="1200"/>
          </a:p>
          <a:p>
            <a:pPr indent="0" lvl="0" marL="0" rtl="0" algn="l">
              <a:spcBef>
                <a:spcPts val="360"/>
              </a:spcBef>
              <a:spcAft>
                <a:spcPts val="0"/>
              </a:spcAft>
              <a:buClr>
                <a:schemeClr val="dk1"/>
              </a:buClr>
              <a:buSzPts val="1100"/>
              <a:buFont typeface="Arial"/>
              <a:buNone/>
            </a:pPr>
            <a:r>
              <a:t/>
            </a:r>
            <a:endParaRPr sz="1300"/>
          </a:p>
        </p:txBody>
      </p:sp>
      <p:pic>
        <p:nvPicPr>
          <p:cNvPr id="1110" name="Google Shape;1110;p47"/>
          <p:cNvPicPr preferRelativeResize="0"/>
          <p:nvPr/>
        </p:nvPicPr>
        <p:blipFill>
          <a:blip r:embed="rId5">
            <a:alphaModFix/>
          </a:blip>
          <a:stretch>
            <a:fillRect/>
          </a:stretch>
        </p:blipFill>
        <p:spPr>
          <a:xfrm>
            <a:off x="4708975" y="2869750"/>
            <a:ext cx="2029049" cy="1620000"/>
          </a:xfrm>
          <a:prstGeom prst="rect">
            <a:avLst/>
          </a:prstGeom>
          <a:noFill/>
          <a:ln>
            <a:noFill/>
          </a:ln>
        </p:spPr>
      </p:pic>
      <p:pic>
        <p:nvPicPr>
          <p:cNvPr id="1111" name="Google Shape;1111;p47"/>
          <p:cNvPicPr preferRelativeResize="0"/>
          <p:nvPr/>
        </p:nvPicPr>
        <p:blipFill>
          <a:blip r:embed="rId6">
            <a:alphaModFix/>
          </a:blip>
          <a:stretch>
            <a:fillRect/>
          </a:stretch>
        </p:blipFill>
        <p:spPr>
          <a:xfrm>
            <a:off x="6927561" y="2869750"/>
            <a:ext cx="1980450" cy="1620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5" name="Shape 1115"/>
        <p:cNvGrpSpPr/>
        <p:nvPr/>
      </p:nvGrpSpPr>
      <p:grpSpPr>
        <a:xfrm>
          <a:off x="0" y="0"/>
          <a:ext cx="0" cy="0"/>
          <a:chOff x="0" y="0"/>
          <a:chExt cx="0" cy="0"/>
        </a:xfrm>
      </p:grpSpPr>
      <p:sp>
        <p:nvSpPr>
          <p:cNvPr id="1116" name="Google Shape;1116;p4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3: Learning for joint pricing and advertising</a:t>
            </a:r>
            <a:endParaRPr sz="1900"/>
          </a:p>
          <a:p>
            <a:pPr indent="0" lvl="0" marL="0" rtl="0" algn="l">
              <a:lnSpc>
                <a:spcPct val="115000"/>
              </a:lnSpc>
              <a:spcBef>
                <a:spcPts val="0"/>
              </a:spcBef>
              <a:spcAft>
                <a:spcPts val="0"/>
              </a:spcAft>
              <a:buClr>
                <a:schemeClr val="dk1"/>
              </a:buClr>
              <a:buSzPts val="1100"/>
              <a:buFont typeface="Arial"/>
              <a:buNone/>
            </a:pPr>
            <a:r>
              <a:rPr lang="it" sz="1700"/>
              <a:t>Results</a:t>
            </a:r>
            <a:endParaRPr sz="1900"/>
          </a:p>
        </p:txBody>
      </p:sp>
      <p:pic>
        <p:nvPicPr>
          <p:cNvPr id="1117" name="Google Shape;1117;p48"/>
          <p:cNvPicPr preferRelativeResize="0"/>
          <p:nvPr/>
        </p:nvPicPr>
        <p:blipFill>
          <a:blip r:embed="rId3">
            <a:alphaModFix/>
          </a:blip>
          <a:stretch>
            <a:fillRect/>
          </a:stretch>
        </p:blipFill>
        <p:spPr>
          <a:xfrm>
            <a:off x="4998311" y="2420925"/>
            <a:ext cx="2725485" cy="2160000"/>
          </a:xfrm>
          <a:prstGeom prst="rect">
            <a:avLst/>
          </a:prstGeom>
          <a:noFill/>
          <a:ln>
            <a:noFill/>
          </a:ln>
        </p:spPr>
      </p:pic>
      <p:pic>
        <p:nvPicPr>
          <p:cNvPr id="1118" name="Google Shape;1118;p48"/>
          <p:cNvPicPr preferRelativeResize="0"/>
          <p:nvPr/>
        </p:nvPicPr>
        <p:blipFill>
          <a:blip r:embed="rId4">
            <a:alphaModFix/>
          </a:blip>
          <a:stretch>
            <a:fillRect/>
          </a:stretch>
        </p:blipFill>
        <p:spPr>
          <a:xfrm>
            <a:off x="1420196" y="2420925"/>
            <a:ext cx="2905960" cy="2160000"/>
          </a:xfrm>
          <a:prstGeom prst="rect">
            <a:avLst/>
          </a:prstGeom>
          <a:noFill/>
          <a:ln>
            <a:noFill/>
          </a:ln>
        </p:spPr>
      </p:pic>
      <p:sp>
        <p:nvSpPr>
          <p:cNvPr id="1119" name="Google Shape;1119;p48"/>
          <p:cNvSpPr txBox="1"/>
          <p:nvPr>
            <p:ph idx="1" type="body"/>
          </p:nvPr>
        </p:nvSpPr>
        <p:spPr>
          <a:xfrm>
            <a:off x="468000" y="1008000"/>
            <a:ext cx="8323800" cy="14130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cumulative regret plot shows that the algorithms meet their theoretical bounds since they have a </a:t>
            </a:r>
            <a:r>
              <a:rPr b="1" lang="it" sz="1200"/>
              <a:t>sub-linear cumulative regret</a:t>
            </a:r>
            <a:r>
              <a:rPr lang="it" sz="1200"/>
              <a:t>. It is possible to see that the cumulative regret of the algorithm is higher than the ones of the first two steps because the problem is more complex that the ones addressed by them. Still the plots are similar to the ones of the step 1 since the variable that makes the most of the difference in determining the value of the reward is the price.</a:t>
            </a:r>
            <a:endParaRPr b="1" sz="1200"/>
          </a:p>
          <a:p>
            <a:pPr indent="0" lvl="0" marL="0" rtl="0" algn="l">
              <a:lnSpc>
                <a:spcPct val="115000"/>
              </a:lnSpc>
              <a:spcBef>
                <a:spcPts val="360"/>
              </a:spcBef>
              <a:spcAft>
                <a:spcPts val="0"/>
              </a:spcAft>
              <a:buNone/>
            </a:pPr>
            <a:r>
              <a:rPr lang="it" sz="1200"/>
              <a:t>The </a:t>
            </a:r>
            <a:r>
              <a:rPr b="1" lang="it" sz="1200"/>
              <a:t>quicker </a:t>
            </a:r>
            <a:r>
              <a:rPr b="1" lang="it" sz="1200"/>
              <a:t>learning</a:t>
            </a:r>
            <a:r>
              <a:rPr b="1" lang="it" sz="1200"/>
              <a:t> of TS</a:t>
            </a:r>
            <a:r>
              <a:rPr lang="it" sz="1200"/>
              <a:t> is even more visible in the </a:t>
            </a:r>
            <a:r>
              <a:rPr lang="it" sz="1200"/>
              <a:t>cumulative regret</a:t>
            </a:r>
            <a:r>
              <a:rPr lang="it" sz="1200"/>
              <a:t> plot. </a:t>
            </a:r>
            <a:r>
              <a:rPr lang="it" sz="1200"/>
              <a:t>The performance of </a:t>
            </a:r>
            <a:r>
              <a:rPr b="1" lang="it" sz="1200"/>
              <a:t>TS</a:t>
            </a:r>
            <a:r>
              <a:rPr lang="it" sz="1200"/>
              <a:t> are higher, it </a:t>
            </a:r>
            <a:r>
              <a:rPr b="1" lang="it" sz="1200"/>
              <a:t>achieves a regret that is more than 4 times lower than</a:t>
            </a:r>
            <a:r>
              <a:rPr lang="it" sz="1200"/>
              <a:t> the one of the </a:t>
            </a:r>
            <a:r>
              <a:rPr b="1" lang="it" sz="1200"/>
              <a:t>UCB1</a:t>
            </a:r>
            <a:r>
              <a:rPr lang="it" sz="1200"/>
              <a:t> algorithm.</a:t>
            </a:r>
            <a:endParaRPr sz="1200"/>
          </a:p>
          <a:p>
            <a:pPr indent="0" lvl="0" marL="0" rtl="0" algn="l">
              <a:spcBef>
                <a:spcPts val="360"/>
              </a:spcBef>
              <a:spcAft>
                <a:spcPts val="0"/>
              </a:spcAft>
              <a:buNone/>
            </a:pPr>
            <a:r>
              <a:t/>
            </a:r>
            <a:endParaRPr sz="1200"/>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3" name="Shape 1123"/>
        <p:cNvGrpSpPr/>
        <p:nvPr/>
      </p:nvGrpSpPr>
      <p:grpSpPr>
        <a:xfrm>
          <a:off x="0" y="0"/>
          <a:ext cx="0" cy="0"/>
          <a:chOff x="0" y="0"/>
          <a:chExt cx="0" cy="0"/>
        </a:xfrm>
      </p:grpSpPr>
      <p:sp>
        <p:nvSpPr>
          <p:cNvPr id="1124" name="Google Shape;1124;p4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1125" name="Google Shape;1125;p49"/>
          <p:cNvCxnSpPr>
            <a:endCxn id="1126" idx="6"/>
          </p:cNvCxnSpPr>
          <p:nvPr/>
        </p:nvCxnSpPr>
        <p:spPr>
          <a:xfrm>
            <a:off x="271275" y="2561550"/>
            <a:ext cx="540900" cy="10200"/>
          </a:xfrm>
          <a:prstGeom prst="straightConnector1">
            <a:avLst/>
          </a:prstGeom>
          <a:noFill/>
          <a:ln cap="flat" cmpd="sng" w="19050">
            <a:solidFill>
              <a:srgbClr val="72A582"/>
            </a:solidFill>
            <a:prstDash val="solid"/>
            <a:round/>
            <a:headEnd len="med" w="med" type="none"/>
            <a:tailEnd len="med" w="med" type="none"/>
          </a:ln>
        </p:spPr>
      </p:cxnSp>
      <p:sp>
        <p:nvSpPr>
          <p:cNvPr id="1126" name="Google Shape;1126;p49"/>
          <p:cNvSpPr/>
          <p:nvPr/>
        </p:nvSpPr>
        <p:spPr>
          <a:xfrm>
            <a:off x="4341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1127" name="Google Shape;1127;p49"/>
          <p:cNvSpPr/>
          <p:nvPr/>
        </p:nvSpPr>
        <p:spPr>
          <a:xfrm>
            <a:off x="175045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1128" name="Google Shape;1128;p49"/>
          <p:cNvSpPr/>
          <p:nvPr/>
        </p:nvSpPr>
        <p:spPr>
          <a:xfrm>
            <a:off x="306672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1129" name="Google Shape;1129;p49"/>
          <p:cNvSpPr/>
          <p:nvPr/>
        </p:nvSpPr>
        <p:spPr>
          <a:xfrm>
            <a:off x="438300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1130" name="Google Shape;1130;p49"/>
          <p:cNvSpPr/>
          <p:nvPr/>
        </p:nvSpPr>
        <p:spPr>
          <a:xfrm>
            <a:off x="5699275"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1131" name="Google Shape;1131;p49"/>
          <p:cNvSpPr/>
          <p:nvPr/>
        </p:nvSpPr>
        <p:spPr>
          <a:xfrm>
            <a:off x="701555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1132" name="Google Shape;1132;p49"/>
          <p:cNvSpPr/>
          <p:nvPr/>
        </p:nvSpPr>
        <p:spPr>
          <a:xfrm>
            <a:off x="83318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1133" name="Google Shape;1133;p49"/>
          <p:cNvSpPr/>
          <p:nvPr/>
        </p:nvSpPr>
        <p:spPr>
          <a:xfrm>
            <a:off x="85575" y="1786375"/>
            <a:ext cx="12732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1134" name="Google Shape;1134;p49"/>
          <p:cNvSpPr/>
          <p:nvPr/>
        </p:nvSpPr>
        <p:spPr>
          <a:xfrm>
            <a:off x="1091650" y="2896825"/>
            <a:ext cx="1695600" cy="4464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1135" name="Google Shape;1135;p49"/>
          <p:cNvSpPr/>
          <p:nvPr/>
        </p:nvSpPr>
        <p:spPr>
          <a:xfrm>
            <a:off x="2361100" y="178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1136" name="Google Shape;1136;p49"/>
          <p:cNvSpPr/>
          <p:nvPr/>
        </p:nvSpPr>
        <p:spPr>
          <a:xfrm>
            <a:off x="3742238" y="289682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1137" name="Google Shape;1137;p49"/>
          <p:cNvSpPr/>
          <p:nvPr/>
        </p:nvSpPr>
        <p:spPr>
          <a:xfrm>
            <a:off x="5059025" y="1786375"/>
            <a:ext cx="1695600" cy="44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1138" name="Google Shape;1138;p49"/>
          <p:cNvSpPr/>
          <p:nvPr/>
        </p:nvSpPr>
        <p:spPr>
          <a:xfrm>
            <a:off x="6392825" y="289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1139" name="Google Shape;1139;p49"/>
          <p:cNvSpPr/>
          <p:nvPr/>
        </p:nvSpPr>
        <p:spPr>
          <a:xfrm>
            <a:off x="7756950" y="1786825"/>
            <a:ext cx="12732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1140" name="Google Shape;1140;p49"/>
          <p:cNvCxnSpPr>
            <a:stCxn id="1126" idx="6"/>
            <a:endCxn id="1126"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1141" name="Google Shape;1141;p49"/>
          <p:cNvCxnSpPr>
            <a:stCxn id="1130" idx="6"/>
            <a:endCxn id="1131" idx="2"/>
          </p:cNvCxnSpPr>
          <p:nvPr/>
        </p:nvCxnSpPr>
        <p:spPr>
          <a:xfrm>
            <a:off x="607727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1142" name="Google Shape;1142;p49"/>
          <p:cNvCxnSpPr>
            <a:stCxn id="1131" idx="6"/>
            <a:endCxn id="1132" idx="2"/>
          </p:cNvCxnSpPr>
          <p:nvPr/>
        </p:nvCxnSpPr>
        <p:spPr>
          <a:xfrm>
            <a:off x="73935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1143" name="Google Shape;1143;p49"/>
          <p:cNvCxnSpPr>
            <a:stCxn id="1126" idx="6"/>
            <a:endCxn id="1127" idx="2"/>
          </p:cNvCxnSpPr>
          <p:nvPr/>
        </p:nvCxnSpPr>
        <p:spPr>
          <a:xfrm>
            <a:off x="81217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144" name="Google Shape;1144;p49"/>
          <p:cNvCxnSpPr>
            <a:stCxn id="1127" idx="6"/>
            <a:endCxn id="1128" idx="2"/>
          </p:cNvCxnSpPr>
          <p:nvPr/>
        </p:nvCxnSpPr>
        <p:spPr>
          <a:xfrm>
            <a:off x="2128450"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145" name="Google Shape;1145;p49"/>
          <p:cNvCxnSpPr>
            <a:stCxn id="1128" idx="6"/>
            <a:endCxn id="1129" idx="2"/>
          </p:cNvCxnSpPr>
          <p:nvPr/>
        </p:nvCxnSpPr>
        <p:spPr>
          <a:xfrm>
            <a:off x="344472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146" name="Google Shape;1146;p49"/>
          <p:cNvCxnSpPr>
            <a:stCxn id="1129" idx="6"/>
            <a:endCxn id="1130" idx="2"/>
          </p:cNvCxnSpPr>
          <p:nvPr/>
        </p:nvCxnSpPr>
        <p:spPr>
          <a:xfrm>
            <a:off x="4761000" y="2571750"/>
            <a:ext cx="938400" cy="0"/>
          </a:xfrm>
          <a:prstGeom prst="straightConnector1">
            <a:avLst/>
          </a:prstGeom>
          <a:noFill/>
          <a:ln cap="flat" cmpd="sng" w="19050">
            <a:solidFill>
              <a:srgbClr val="728FA5"/>
            </a:solidFill>
            <a:prstDash val="solid"/>
            <a:round/>
            <a:headEnd len="med" w="med" type="none"/>
            <a:tailEnd len="med" w="med" type="none"/>
          </a:ln>
        </p:spPr>
      </p:cxn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0" name="Shape 1150"/>
        <p:cNvGrpSpPr/>
        <p:nvPr/>
      </p:nvGrpSpPr>
      <p:grpSpPr>
        <a:xfrm>
          <a:off x="0" y="0"/>
          <a:ext cx="0" cy="0"/>
          <a:chOff x="0" y="0"/>
          <a:chExt cx="0" cy="0"/>
        </a:xfrm>
      </p:grpSpPr>
      <p:sp>
        <p:nvSpPr>
          <p:cNvPr id="1151" name="Google Shape;1151;p5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4: Context generation</a:t>
            </a:r>
            <a:endParaRPr sz="1900"/>
          </a:p>
          <a:p>
            <a:pPr indent="0" lvl="0" marL="0" rtl="0" algn="l">
              <a:lnSpc>
                <a:spcPct val="115000"/>
              </a:lnSpc>
              <a:spcBef>
                <a:spcPts val="0"/>
              </a:spcBef>
              <a:spcAft>
                <a:spcPts val="0"/>
              </a:spcAft>
              <a:buClr>
                <a:schemeClr val="lt1"/>
              </a:buClr>
              <a:buSzPts val="2200"/>
              <a:buFont typeface="Arial"/>
              <a:buNone/>
            </a:pPr>
            <a:r>
              <a:rPr lang="it" sz="1700"/>
              <a:t>Setting</a:t>
            </a:r>
            <a:endParaRPr b="0" sz="1200">
              <a:solidFill>
                <a:schemeClr val="dk1"/>
              </a:solidFill>
            </a:endParaRPr>
          </a:p>
        </p:txBody>
      </p:sp>
      <p:sp>
        <p:nvSpPr>
          <p:cNvPr id="1152" name="Google Shape;1152;p50"/>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In the setting of this step, and very often in real scenarios, users have different characteristics.</a:t>
            </a:r>
            <a:endParaRPr sz="1200"/>
          </a:p>
          <a:p>
            <a:pPr indent="0" lvl="0" marL="0" marR="0" rtl="0" algn="l">
              <a:lnSpc>
                <a:spcPct val="115000"/>
              </a:lnSpc>
              <a:spcBef>
                <a:spcPts val="360"/>
              </a:spcBef>
              <a:spcAft>
                <a:spcPts val="0"/>
              </a:spcAft>
              <a:buNone/>
            </a:pPr>
            <a:r>
              <a:rPr lang="it" sz="1200"/>
              <a:t>Users interact with the e-commerce website in a variety of ways, which includes being more inclined to purchase the product at a different price and being more or less influenced by advertising campaigns.</a:t>
            </a:r>
            <a:endParaRPr sz="1200"/>
          </a:p>
          <a:p>
            <a:pPr indent="0" lvl="0" marL="0" marR="0" rtl="0" algn="l">
              <a:lnSpc>
                <a:spcPct val="115000"/>
              </a:lnSpc>
              <a:spcBef>
                <a:spcPts val="360"/>
              </a:spcBef>
              <a:spcAft>
                <a:spcPts val="0"/>
              </a:spcAft>
              <a:buNone/>
            </a:pPr>
            <a:r>
              <a:rPr lang="it" sz="1200"/>
              <a:t>Considering this scenario and based on the characteristic of the users it is usually possible to identify a set of classes within which users have the same features.</a:t>
            </a:r>
            <a:endParaRPr sz="1200"/>
          </a:p>
          <a:p>
            <a:pPr indent="0" lvl="0" marL="0" marR="0" rtl="0" algn="l">
              <a:lnSpc>
                <a:spcPct val="115000"/>
              </a:lnSpc>
              <a:spcBef>
                <a:spcPts val="360"/>
              </a:spcBef>
              <a:spcAft>
                <a:spcPts val="0"/>
              </a:spcAft>
              <a:buNone/>
            </a:pPr>
            <a:r>
              <a:rPr lang="it" sz="1200"/>
              <a:t>From a mathematical point of view each class can have a different demand curve and different functions of the clicks and the costs.</a:t>
            </a:r>
            <a:endParaRPr sz="1200"/>
          </a:p>
          <a:p>
            <a:pPr indent="0" lvl="0" marL="0" marR="0" rtl="0" algn="l">
              <a:lnSpc>
                <a:spcPct val="115000"/>
              </a:lnSpc>
              <a:spcBef>
                <a:spcPts val="360"/>
              </a:spcBef>
              <a:spcAft>
                <a:spcPts val="0"/>
              </a:spcAft>
              <a:buNone/>
            </a:pPr>
            <a:r>
              <a:rPr lang="it" sz="1200"/>
              <a:t>There are two way to tackle the problem:</a:t>
            </a:r>
            <a:endParaRPr sz="1200"/>
          </a:p>
          <a:p>
            <a:pPr indent="-304800" lvl="0" marL="457200" marR="0" rtl="0" algn="l">
              <a:lnSpc>
                <a:spcPct val="115000"/>
              </a:lnSpc>
              <a:spcBef>
                <a:spcPts val="360"/>
              </a:spcBef>
              <a:spcAft>
                <a:spcPts val="0"/>
              </a:spcAft>
              <a:buSzPts val="1200"/>
              <a:buAutoNum type="arabicPeriod"/>
            </a:pPr>
            <a:r>
              <a:rPr lang="it" sz="1200"/>
              <a:t>considering an </a:t>
            </a:r>
            <a:r>
              <a:rPr b="1" lang="it" sz="1200"/>
              <a:t>aggregated model</a:t>
            </a:r>
            <a:r>
              <a:rPr lang="it" sz="1200"/>
              <a:t>: the e-commerce optimizes prices and bids considering the data as generated by a single class reaching sub-optimal results, in general;</a:t>
            </a:r>
            <a:endParaRPr sz="1200"/>
          </a:p>
          <a:p>
            <a:pPr indent="-304800" lvl="0" marL="457200" marR="0" rtl="0" algn="l">
              <a:lnSpc>
                <a:spcPct val="115000"/>
              </a:lnSpc>
              <a:spcBef>
                <a:spcPts val="0"/>
              </a:spcBef>
              <a:spcAft>
                <a:spcPts val="0"/>
              </a:spcAft>
              <a:buSzPts val="1200"/>
              <a:buAutoNum type="arabicPeriod"/>
            </a:pPr>
            <a:r>
              <a:rPr lang="it" sz="1200"/>
              <a:t>considering a </a:t>
            </a:r>
            <a:r>
              <a:rPr b="1" lang="it" sz="1200"/>
              <a:t>disaggregated model</a:t>
            </a:r>
            <a:r>
              <a:rPr lang="it" sz="1200"/>
              <a:t>: the e-commerce optimizes prices and bids considering the data as generated by a many classes reaching better results with respect to the previous case.</a:t>
            </a:r>
            <a:endParaRPr sz="1200"/>
          </a:p>
          <a:p>
            <a:pPr indent="0" lvl="0" marL="0" marR="0" rtl="0" algn="l">
              <a:lnSpc>
                <a:spcPct val="115000"/>
              </a:lnSpc>
              <a:spcBef>
                <a:spcPts val="360"/>
              </a:spcBef>
              <a:spcAft>
                <a:spcPts val="0"/>
              </a:spcAft>
              <a:buNone/>
            </a:pPr>
            <a:r>
              <a:rPr lang="it" sz="1200"/>
              <a:t>In this step the performance of different settings and approaches will be evaluated and compared.</a:t>
            </a:r>
            <a:endParaRPr sz="1200"/>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5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lt1"/>
              </a:buClr>
              <a:buSzPts val="2200"/>
              <a:buFont typeface="Arial"/>
              <a:buNone/>
            </a:pPr>
            <a:r>
              <a:rPr lang="it" sz="1900"/>
              <a:t>Setting - Case 1</a:t>
            </a:r>
            <a:endParaRPr sz="1900"/>
          </a:p>
        </p:txBody>
      </p:sp>
      <p:sp>
        <p:nvSpPr>
          <p:cNvPr id="1158" name="Google Shape;1158;p51"/>
          <p:cNvSpPr txBox="1"/>
          <p:nvPr>
            <p:ph idx="1" type="body"/>
          </p:nvPr>
        </p:nvSpPr>
        <p:spPr>
          <a:xfrm>
            <a:off x="457200" y="1156200"/>
            <a:ext cx="8323800" cy="33945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100"/>
              <a:t>In this part of the step the </a:t>
            </a:r>
            <a:r>
              <a:rPr b="1" lang="it" sz="1100"/>
              <a:t>context</a:t>
            </a:r>
            <a:r>
              <a:rPr lang="it" sz="1100"/>
              <a:t> </a:t>
            </a:r>
            <a:r>
              <a:rPr b="1" lang="it" sz="1100"/>
              <a:t>structure</a:t>
            </a:r>
            <a:r>
              <a:rPr lang="it" sz="1100"/>
              <a:t> is </a:t>
            </a:r>
            <a:r>
              <a:rPr b="1" lang="it" sz="1100"/>
              <a:t>known</a:t>
            </a:r>
            <a:r>
              <a:rPr lang="it" sz="1100"/>
              <a:t>. </a:t>
            </a:r>
            <a:r>
              <a:rPr lang="it" sz="1100"/>
              <a:t>The </a:t>
            </a:r>
            <a:r>
              <a:rPr b="1" lang="it" sz="1100"/>
              <a:t>pricing</a:t>
            </a:r>
            <a:r>
              <a:rPr lang="it" sz="1100"/>
              <a:t> and </a:t>
            </a:r>
            <a:r>
              <a:rPr b="1" lang="it" sz="1100"/>
              <a:t>advertising</a:t>
            </a:r>
            <a:r>
              <a:rPr lang="it" sz="1100"/>
              <a:t> settings are </a:t>
            </a:r>
            <a:r>
              <a:rPr b="1" lang="it" sz="1100"/>
              <a:t>unknown</a:t>
            </a:r>
            <a:r>
              <a:rPr lang="it" sz="1100"/>
              <a:t>. The objective is to </a:t>
            </a:r>
            <a:r>
              <a:rPr b="1" lang="it" sz="1100"/>
              <a:t>maximize</a:t>
            </a:r>
            <a:r>
              <a:rPr lang="it" sz="1100"/>
              <a:t> the </a:t>
            </a:r>
            <a:r>
              <a:rPr b="1" lang="it" sz="1100"/>
              <a:t>reward</a:t>
            </a:r>
            <a:r>
              <a:rPr lang="it" sz="1100"/>
              <a:t> while estimating the purchase conversation rates, the number of clicks and cost. It is possible to obtain an optimal solution of the problem since we solve it in a disaggregate way.</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it" sz="1100"/>
              <a:t>Scenario:</a:t>
            </a:r>
            <a:endParaRPr sz="1100"/>
          </a:p>
          <a:p>
            <a:pPr indent="-298450" lvl="0" marL="457200" rtl="0" algn="just">
              <a:lnSpc>
                <a:spcPct val="115000"/>
              </a:lnSpc>
              <a:spcBef>
                <a:spcPts val="0"/>
              </a:spcBef>
              <a:spcAft>
                <a:spcPts val="0"/>
              </a:spcAft>
              <a:buSzPts val="1100"/>
              <a:buFont typeface="Arial"/>
              <a:buChar char="●"/>
            </a:pPr>
            <a:r>
              <a:rPr lang="it" sz="1100"/>
              <a:t>Users belong to </a:t>
            </a:r>
            <a:r>
              <a:rPr b="1" lang="it" sz="1100"/>
              <a:t>three classes</a:t>
            </a:r>
            <a:r>
              <a:rPr lang="it" sz="1100"/>
              <a:t>: C1, C2, C3</a:t>
            </a:r>
            <a:endParaRPr sz="1100"/>
          </a:p>
          <a:p>
            <a:pPr indent="-298450" lvl="0" marL="457200" marR="0" rtl="0" algn="just">
              <a:lnSpc>
                <a:spcPct val="115000"/>
              </a:lnSpc>
              <a:spcBef>
                <a:spcPts val="0"/>
              </a:spcBef>
              <a:spcAft>
                <a:spcPts val="0"/>
              </a:spcAft>
              <a:buSzPts val="1100"/>
              <a:buFont typeface="Arial"/>
              <a:buChar char="●"/>
            </a:pPr>
            <a:r>
              <a:rPr lang="it" sz="1100"/>
              <a:t>Users are characterized in terms of </a:t>
            </a:r>
            <a:r>
              <a:rPr b="1" lang="it" sz="1100"/>
              <a:t>2 binary features</a:t>
            </a:r>
            <a:endParaRPr b="1" sz="1100"/>
          </a:p>
          <a:p>
            <a:pPr indent="-298450" lvl="0" marL="457200" marR="0" rtl="0" algn="just">
              <a:lnSpc>
                <a:spcPct val="115000"/>
              </a:lnSpc>
              <a:spcBef>
                <a:spcPts val="0"/>
              </a:spcBef>
              <a:spcAft>
                <a:spcPts val="0"/>
              </a:spcAft>
              <a:buSzPts val="1100"/>
              <a:buFont typeface="Arial"/>
              <a:buChar char="●"/>
            </a:pPr>
            <a:r>
              <a:rPr lang="it" sz="1100"/>
              <a:t>The </a:t>
            </a:r>
            <a:r>
              <a:rPr b="1" lang="it" sz="1100"/>
              <a:t>context structure</a:t>
            </a:r>
            <a:r>
              <a:rPr lang="it" sz="1100"/>
              <a:t> is </a:t>
            </a:r>
            <a:r>
              <a:rPr b="1" lang="it" sz="1100">
                <a:solidFill>
                  <a:srgbClr val="38761D"/>
                </a:solidFill>
              </a:rPr>
              <a:t>known</a:t>
            </a:r>
            <a:r>
              <a:rPr lang="it" sz="1100"/>
              <a:t> beforehand</a:t>
            </a:r>
            <a:endParaRPr sz="1100"/>
          </a:p>
          <a:p>
            <a:pPr indent="-298450" lvl="0" marL="457200" marR="0" rtl="0" algn="just">
              <a:lnSpc>
                <a:spcPct val="115000"/>
              </a:lnSpc>
              <a:spcBef>
                <a:spcPts val="0"/>
              </a:spcBef>
              <a:spcAft>
                <a:spcPts val="0"/>
              </a:spcAft>
              <a:buSzPts val="1100"/>
              <a:buFont typeface="Arial"/>
              <a:buChar char="●"/>
            </a:pPr>
            <a:r>
              <a:rPr lang="it" sz="1100"/>
              <a:t>Curves related to the </a:t>
            </a:r>
            <a:r>
              <a:rPr b="1" lang="it" sz="1100"/>
              <a:t>advertising</a:t>
            </a:r>
            <a:r>
              <a:rPr lang="it" sz="1100"/>
              <a:t> problem are </a:t>
            </a:r>
            <a:r>
              <a:rPr b="1" lang="it" sz="1100">
                <a:solidFill>
                  <a:srgbClr val="990000"/>
                </a:solidFill>
              </a:rPr>
              <a:t>unknown</a:t>
            </a:r>
            <a:endParaRPr b="1" sz="1100"/>
          </a:p>
          <a:p>
            <a:pPr indent="-298450" lvl="0" marL="457200" rtl="0" algn="just">
              <a:lnSpc>
                <a:spcPct val="115000"/>
              </a:lnSpc>
              <a:spcBef>
                <a:spcPts val="0"/>
              </a:spcBef>
              <a:spcAft>
                <a:spcPts val="0"/>
              </a:spcAft>
              <a:buSzPts val="1100"/>
              <a:buFont typeface="Arial"/>
              <a:buChar char="●"/>
            </a:pPr>
            <a:r>
              <a:rPr lang="it" sz="1100"/>
              <a:t>Curve related to the </a:t>
            </a:r>
            <a:r>
              <a:rPr b="1" lang="it" sz="1100"/>
              <a:t>pricing</a:t>
            </a:r>
            <a:r>
              <a:rPr lang="it" sz="1100"/>
              <a:t> problem is</a:t>
            </a:r>
            <a:r>
              <a:rPr b="1" lang="it" sz="1100">
                <a:solidFill>
                  <a:srgbClr val="990000"/>
                </a:solidFill>
              </a:rPr>
              <a:t> unknown</a:t>
            </a:r>
            <a:endParaRPr b="1" sz="1100"/>
          </a:p>
          <a:p>
            <a:pPr indent="0" lvl="0" marL="45720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it" sz="1100"/>
              <a:t>Task:</a:t>
            </a:r>
            <a:endParaRPr sz="1100"/>
          </a:p>
          <a:p>
            <a:pPr indent="-298450" lvl="0" marL="457200" rtl="0" algn="just">
              <a:lnSpc>
                <a:spcPct val="115000"/>
              </a:lnSpc>
              <a:spcBef>
                <a:spcPts val="0"/>
              </a:spcBef>
              <a:spcAft>
                <a:spcPts val="0"/>
              </a:spcAft>
              <a:buSzPts val="1100"/>
              <a:buFont typeface="Arial"/>
              <a:buChar char="●"/>
            </a:pPr>
            <a:r>
              <a:rPr lang="it" sz="1100"/>
              <a:t>Apply </a:t>
            </a:r>
            <a:r>
              <a:rPr b="1" lang="it" sz="1100"/>
              <a:t>UCB1</a:t>
            </a:r>
            <a:r>
              <a:rPr lang="it" sz="1100"/>
              <a:t> and </a:t>
            </a:r>
            <a:r>
              <a:rPr b="1" lang="it" sz="1100"/>
              <a:t>TS</a:t>
            </a:r>
            <a:r>
              <a:rPr lang="it" sz="1100"/>
              <a:t> to maximize the reward while estimating the conversion probabilities for each class separately</a:t>
            </a:r>
            <a:endParaRPr sz="1100"/>
          </a:p>
          <a:p>
            <a:pPr indent="-298450" lvl="0" marL="457200" rtl="0" algn="just">
              <a:lnSpc>
                <a:spcPct val="115000"/>
              </a:lnSpc>
              <a:spcBef>
                <a:spcPts val="0"/>
              </a:spcBef>
              <a:spcAft>
                <a:spcPts val="0"/>
              </a:spcAft>
              <a:buSzPts val="1100"/>
              <a:buFont typeface="Arial"/>
              <a:buChar char="●"/>
            </a:pPr>
            <a:r>
              <a:rPr lang="it" sz="1100"/>
              <a:t>Apply </a:t>
            </a:r>
            <a:r>
              <a:rPr b="1" lang="it" sz="1100"/>
              <a:t>GP-UCB1</a:t>
            </a:r>
            <a:r>
              <a:rPr lang="it" sz="1100"/>
              <a:t> and </a:t>
            </a:r>
            <a:r>
              <a:rPr b="1" lang="it" sz="1100"/>
              <a:t>GP-TS</a:t>
            </a:r>
            <a:r>
              <a:rPr lang="it" sz="1100"/>
              <a:t> to maximize the reward while estimating the conversion probabilities for each class separately</a:t>
            </a:r>
            <a:endParaRPr sz="1100"/>
          </a:p>
          <a:p>
            <a:pPr indent="-298450" lvl="0" marL="457200" rtl="0" algn="just">
              <a:lnSpc>
                <a:spcPct val="115000"/>
              </a:lnSpc>
              <a:spcBef>
                <a:spcPts val="0"/>
              </a:spcBef>
              <a:spcAft>
                <a:spcPts val="0"/>
              </a:spcAft>
              <a:buSzPts val="1100"/>
              <a:buFont typeface="Arial"/>
              <a:buChar char="●"/>
            </a:pPr>
            <a:r>
              <a:rPr lang="it" sz="1100"/>
              <a:t>Plot the average value and standard deviation of the </a:t>
            </a:r>
            <a:r>
              <a:rPr b="1" lang="it" sz="1100"/>
              <a:t>cumulative regret,</a:t>
            </a:r>
            <a:r>
              <a:rPr lang="it" sz="1100"/>
              <a:t> </a:t>
            </a:r>
            <a:r>
              <a:rPr b="1" lang="it" sz="1100"/>
              <a:t>cumulative reward</a:t>
            </a:r>
            <a:r>
              <a:rPr lang="it" sz="1100"/>
              <a:t>, </a:t>
            </a:r>
            <a:r>
              <a:rPr b="1" lang="it" sz="1100"/>
              <a:t>instantaneous regret</a:t>
            </a:r>
            <a:r>
              <a:rPr lang="it" sz="1100"/>
              <a:t> and </a:t>
            </a:r>
            <a:r>
              <a:rPr b="1" lang="it" sz="1100"/>
              <a:t>instantaneous reward</a:t>
            </a:r>
            <a:endParaRPr b="1" sz="1100"/>
          </a:p>
        </p:txBody>
      </p:sp>
      <p:pic>
        <p:nvPicPr>
          <p:cNvPr id="1159" name="Google Shape;1159;p51"/>
          <p:cNvPicPr preferRelativeResize="0"/>
          <p:nvPr/>
        </p:nvPicPr>
        <p:blipFill>
          <a:blip r:embed="rId3">
            <a:alphaModFix/>
          </a:blip>
          <a:stretch>
            <a:fillRect/>
          </a:stretch>
        </p:blipFill>
        <p:spPr>
          <a:xfrm>
            <a:off x="5952250" y="1777200"/>
            <a:ext cx="1456000" cy="1455974"/>
          </a:xfrm>
          <a:prstGeom prst="rect">
            <a:avLst/>
          </a:prstGeom>
          <a:noFill/>
          <a:ln>
            <a:noFill/>
          </a:ln>
        </p:spPr>
      </p:pic>
      <p:sp>
        <p:nvSpPr>
          <p:cNvPr id="1160" name="Google Shape;1160;p51"/>
          <p:cNvSpPr txBox="1"/>
          <p:nvPr/>
        </p:nvSpPr>
        <p:spPr>
          <a:xfrm>
            <a:off x="7002750" y="1944075"/>
            <a:ext cx="1343700" cy="369300"/>
          </a:xfrm>
          <a:prstGeom prst="rect">
            <a:avLst/>
          </a:prstGeom>
          <a:noFill/>
          <a:ln>
            <a:noFill/>
          </a:ln>
        </p:spPr>
        <p:txBody>
          <a:bodyPr anchorCtr="0" anchor="t" bIns="91425" lIns="91425" spcFirstLastPara="1" rIns="91425" wrap="square" tIns="91425">
            <a:spAutoFit/>
          </a:bodyPr>
          <a:lstStyle/>
          <a:p>
            <a:pPr indent="0" lvl="0" marL="0" rtl="0" algn="just">
              <a:lnSpc>
                <a:spcPct val="115000"/>
              </a:lnSpc>
              <a:spcBef>
                <a:spcPts val="0"/>
              </a:spcBef>
              <a:spcAft>
                <a:spcPts val="0"/>
              </a:spcAft>
              <a:buNone/>
            </a:pPr>
            <a:r>
              <a:t/>
            </a:r>
            <a:endParaRPr sz="1200">
              <a:solidFill>
                <a:schemeClr val="dk1"/>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4" name="Shape 1164"/>
        <p:cNvGrpSpPr/>
        <p:nvPr/>
      </p:nvGrpSpPr>
      <p:grpSpPr>
        <a:xfrm>
          <a:off x="0" y="0"/>
          <a:ext cx="0" cy="0"/>
          <a:chOff x="0" y="0"/>
          <a:chExt cx="0" cy="0"/>
        </a:xfrm>
      </p:grpSpPr>
      <p:sp>
        <p:nvSpPr>
          <p:cNvPr id="1165" name="Google Shape;1165;p5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Approach - Case 1</a:t>
            </a:r>
            <a:endParaRPr/>
          </a:p>
        </p:txBody>
      </p:sp>
      <p:sp>
        <p:nvSpPr>
          <p:cNvPr id="1166" name="Google Shape;1166;p52"/>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In the case the actual context structure is known, it is possible to create a learner for each context in order to separately learn the curves of the different classes present in the environment.</a:t>
            </a:r>
            <a:endParaRPr sz="1200"/>
          </a:p>
          <a:p>
            <a:pPr indent="0" lvl="0" marL="0" rtl="0" algn="l">
              <a:lnSpc>
                <a:spcPct val="115000"/>
              </a:lnSpc>
              <a:spcBef>
                <a:spcPts val="360"/>
              </a:spcBef>
              <a:spcAft>
                <a:spcPts val="0"/>
              </a:spcAft>
              <a:buNone/>
            </a:pPr>
            <a:r>
              <a:rPr lang="it" sz="1200"/>
              <a:t>Each learner interacts with the environment trying to maximize its reward. </a:t>
            </a:r>
            <a:r>
              <a:rPr lang="it" sz="1200"/>
              <a:t>The approach adopted by each regret minimizer is the same explained in the step 3.</a:t>
            </a:r>
            <a:endParaRPr sz="1200"/>
          </a:p>
          <a:p>
            <a:pPr indent="0" lvl="0" marL="0" rtl="0" algn="l">
              <a:lnSpc>
                <a:spcPct val="115000"/>
              </a:lnSpc>
              <a:spcBef>
                <a:spcPts val="360"/>
              </a:spcBef>
              <a:spcAft>
                <a:spcPts val="0"/>
              </a:spcAft>
              <a:buNone/>
            </a:pPr>
            <a:r>
              <a:rPr b="1" lang="it" sz="1200"/>
              <a:t>Approach:</a:t>
            </a:r>
            <a:endParaRPr b="1" sz="1200"/>
          </a:p>
          <a:p>
            <a:pPr indent="-304800" lvl="0" marL="457200" rtl="0" algn="l">
              <a:lnSpc>
                <a:spcPct val="115000"/>
              </a:lnSpc>
              <a:spcBef>
                <a:spcPts val="360"/>
              </a:spcBef>
              <a:spcAft>
                <a:spcPts val="0"/>
              </a:spcAft>
              <a:buSzPts val="1200"/>
              <a:buChar char="●"/>
            </a:pPr>
            <a:r>
              <a:rPr lang="it" sz="1200"/>
              <a:t>the </a:t>
            </a:r>
            <a:r>
              <a:rPr b="1" lang="it" sz="1200"/>
              <a:t>learner chooses the best price</a:t>
            </a:r>
            <a:r>
              <a:rPr lang="it" sz="1200"/>
              <a:t> </a:t>
            </a:r>
            <a:r>
              <a:rPr b="1" lang="it" sz="1200"/>
              <a:t>and the best bid</a:t>
            </a:r>
            <a:r>
              <a:rPr lang="it" sz="1200"/>
              <a:t> that maximizes the reward;</a:t>
            </a:r>
            <a:endParaRPr sz="1200"/>
          </a:p>
          <a:p>
            <a:pPr indent="-304800" lvl="0" marL="457200" rtl="0" algn="l">
              <a:lnSpc>
                <a:spcPct val="115000"/>
              </a:lnSpc>
              <a:spcBef>
                <a:spcPts val="0"/>
              </a:spcBef>
              <a:spcAft>
                <a:spcPts val="0"/>
              </a:spcAft>
              <a:buSzPts val="1200"/>
              <a:buFont typeface="Arial"/>
              <a:buChar char="●"/>
            </a:pPr>
            <a:r>
              <a:rPr lang="it" sz="1200"/>
              <a:t>the l</a:t>
            </a:r>
            <a:r>
              <a:rPr b="1" lang="it" sz="1200"/>
              <a:t>earner plays the chosen price and bid</a:t>
            </a:r>
            <a:r>
              <a:rPr lang="it" sz="1200"/>
              <a:t> in the environment;</a:t>
            </a:r>
            <a:endParaRPr sz="1200"/>
          </a:p>
          <a:p>
            <a:pPr indent="-304800" lvl="0" marL="457200" rtl="0" algn="l">
              <a:lnSpc>
                <a:spcPct val="115000"/>
              </a:lnSpc>
              <a:spcBef>
                <a:spcPts val="0"/>
              </a:spcBef>
              <a:spcAft>
                <a:spcPts val="0"/>
              </a:spcAft>
              <a:buSzPts val="1200"/>
              <a:buFont typeface="Arial"/>
              <a:buChar char="●"/>
            </a:pPr>
            <a:r>
              <a:rPr lang="it" sz="1200"/>
              <a:t>the l</a:t>
            </a:r>
            <a:r>
              <a:rPr b="1" lang="it" sz="1200"/>
              <a:t>earner updates</a:t>
            </a:r>
            <a:r>
              <a:rPr lang="it" sz="1200"/>
              <a:t> its </a:t>
            </a:r>
            <a:r>
              <a:rPr b="1" lang="it" sz="1200"/>
              <a:t>models</a:t>
            </a:r>
            <a:r>
              <a:rPr lang="it" sz="1200"/>
              <a:t> associated to the pricing and to the advertising setting using respectively the obtained conversions and number of clicks and cumulative daily cost.</a:t>
            </a:r>
            <a:endParaRPr sz="1200"/>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0" name="Shape 1170"/>
        <p:cNvGrpSpPr/>
        <p:nvPr/>
      </p:nvGrpSpPr>
      <p:grpSpPr>
        <a:xfrm>
          <a:off x="0" y="0"/>
          <a:ext cx="0" cy="0"/>
          <a:chOff x="0" y="0"/>
          <a:chExt cx="0" cy="0"/>
        </a:xfrm>
      </p:grpSpPr>
      <p:sp>
        <p:nvSpPr>
          <p:cNvPr id="1171" name="Google Shape;1171;p5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Approach - Case 1</a:t>
            </a:r>
            <a:endParaRPr/>
          </a:p>
        </p:txBody>
      </p:sp>
      <p:sp>
        <p:nvSpPr>
          <p:cNvPr id="1172" name="Google Shape;1172;p53"/>
          <p:cNvSpPr/>
          <p:nvPr/>
        </p:nvSpPr>
        <p:spPr>
          <a:xfrm>
            <a:off x="1254488" y="1064250"/>
            <a:ext cx="2186700" cy="34218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173" name="Google Shape;1173;p53"/>
          <p:cNvPicPr preferRelativeResize="0"/>
          <p:nvPr/>
        </p:nvPicPr>
        <p:blipFill>
          <a:blip r:embed="rId3">
            <a:alphaModFix/>
          </a:blip>
          <a:stretch>
            <a:fillRect/>
          </a:stretch>
        </p:blipFill>
        <p:spPr>
          <a:xfrm>
            <a:off x="1975838" y="1542801"/>
            <a:ext cx="737050" cy="737050"/>
          </a:xfrm>
          <a:prstGeom prst="rect">
            <a:avLst/>
          </a:prstGeom>
          <a:noFill/>
          <a:ln>
            <a:noFill/>
          </a:ln>
        </p:spPr>
      </p:pic>
      <p:pic>
        <p:nvPicPr>
          <p:cNvPr id="1174" name="Google Shape;1174;p53"/>
          <p:cNvPicPr preferRelativeResize="0"/>
          <p:nvPr/>
        </p:nvPicPr>
        <p:blipFill>
          <a:blip r:embed="rId4">
            <a:alphaModFix/>
          </a:blip>
          <a:stretch>
            <a:fillRect/>
          </a:stretch>
        </p:blipFill>
        <p:spPr>
          <a:xfrm>
            <a:off x="5925525" y="1542812"/>
            <a:ext cx="583300" cy="583300"/>
          </a:xfrm>
          <a:prstGeom prst="rect">
            <a:avLst/>
          </a:prstGeom>
          <a:noFill/>
          <a:ln>
            <a:noFill/>
          </a:ln>
        </p:spPr>
      </p:pic>
      <p:pic>
        <p:nvPicPr>
          <p:cNvPr id="1175" name="Google Shape;1175;p53"/>
          <p:cNvPicPr preferRelativeResize="0"/>
          <p:nvPr/>
        </p:nvPicPr>
        <p:blipFill>
          <a:blip r:embed="rId5">
            <a:alphaModFix/>
          </a:blip>
          <a:stretch>
            <a:fillRect/>
          </a:stretch>
        </p:blipFill>
        <p:spPr>
          <a:xfrm>
            <a:off x="6636875" y="1514348"/>
            <a:ext cx="640200" cy="640200"/>
          </a:xfrm>
          <a:prstGeom prst="rect">
            <a:avLst/>
          </a:prstGeom>
          <a:noFill/>
          <a:ln>
            <a:noFill/>
          </a:ln>
        </p:spPr>
      </p:pic>
      <p:pic>
        <p:nvPicPr>
          <p:cNvPr id="1176" name="Google Shape;1176;p53"/>
          <p:cNvPicPr preferRelativeResize="0"/>
          <p:nvPr/>
        </p:nvPicPr>
        <p:blipFill>
          <a:blip r:embed="rId4">
            <a:alphaModFix/>
          </a:blip>
          <a:stretch>
            <a:fillRect/>
          </a:stretch>
        </p:blipFill>
        <p:spPr>
          <a:xfrm>
            <a:off x="5925525" y="2619137"/>
            <a:ext cx="583300" cy="583300"/>
          </a:xfrm>
          <a:prstGeom prst="rect">
            <a:avLst/>
          </a:prstGeom>
          <a:noFill/>
          <a:ln>
            <a:noFill/>
          </a:ln>
        </p:spPr>
      </p:pic>
      <p:pic>
        <p:nvPicPr>
          <p:cNvPr id="1177" name="Google Shape;1177;p53"/>
          <p:cNvPicPr preferRelativeResize="0"/>
          <p:nvPr/>
        </p:nvPicPr>
        <p:blipFill>
          <a:blip r:embed="rId4">
            <a:alphaModFix/>
          </a:blip>
          <a:stretch>
            <a:fillRect/>
          </a:stretch>
        </p:blipFill>
        <p:spPr>
          <a:xfrm>
            <a:off x="5925525" y="3695462"/>
            <a:ext cx="583300" cy="583300"/>
          </a:xfrm>
          <a:prstGeom prst="rect">
            <a:avLst/>
          </a:prstGeom>
          <a:noFill/>
          <a:ln>
            <a:noFill/>
          </a:ln>
        </p:spPr>
      </p:pic>
      <p:pic>
        <p:nvPicPr>
          <p:cNvPr id="1178" name="Google Shape;1178;p53"/>
          <p:cNvPicPr preferRelativeResize="0"/>
          <p:nvPr/>
        </p:nvPicPr>
        <p:blipFill>
          <a:blip r:embed="rId6">
            <a:alphaModFix/>
          </a:blip>
          <a:stretch>
            <a:fillRect/>
          </a:stretch>
        </p:blipFill>
        <p:spPr>
          <a:xfrm>
            <a:off x="6636875" y="2604900"/>
            <a:ext cx="640200" cy="640200"/>
          </a:xfrm>
          <a:prstGeom prst="rect">
            <a:avLst/>
          </a:prstGeom>
          <a:noFill/>
          <a:ln>
            <a:noFill/>
          </a:ln>
        </p:spPr>
      </p:pic>
      <p:pic>
        <p:nvPicPr>
          <p:cNvPr id="1179" name="Google Shape;1179;p53"/>
          <p:cNvPicPr preferRelativeResize="0"/>
          <p:nvPr/>
        </p:nvPicPr>
        <p:blipFill>
          <a:blip r:embed="rId6">
            <a:alphaModFix/>
          </a:blip>
          <a:stretch>
            <a:fillRect/>
          </a:stretch>
        </p:blipFill>
        <p:spPr>
          <a:xfrm>
            <a:off x="7405125" y="3667000"/>
            <a:ext cx="640200" cy="640200"/>
          </a:xfrm>
          <a:prstGeom prst="rect">
            <a:avLst/>
          </a:prstGeom>
          <a:noFill/>
          <a:ln>
            <a:noFill/>
          </a:ln>
        </p:spPr>
      </p:pic>
      <p:pic>
        <p:nvPicPr>
          <p:cNvPr id="1180" name="Google Shape;1180;p53"/>
          <p:cNvPicPr preferRelativeResize="0"/>
          <p:nvPr/>
        </p:nvPicPr>
        <p:blipFill>
          <a:blip r:embed="rId5">
            <a:alphaModFix/>
          </a:blip>
          <a:stretch>
            <a:fillRect/>
          </a:stretch>
        </p:blipFill>
        <p:spPr>
          <a:xfrm>
            <a:off x="6636875" y="3666998"/>
            <a:ext cx="640200" cy="640200"/>
          </a:xfrm>
          <a:prstGeom prst="rect">
            <a:avLst/>
          </a:prstGeom>
          <a:noFill/>
          <a:ln>
            <a:noFill/>
          </a:ln>
        </p:spPr>
      </p:pic>
      <p:pic>
        <p:nvPicPr>
          <p:cNvPr id="1181" name="Google Shape;1181;p53"/>
          <p:cNvPicPr preferRelativeResize="0"/>
          <p:nvPr/>
        </p:nvPicPr>
        <p:blipFill>
          <a:blip r:embed="rId3">
            <a:alphaModFix/>
          </a:blip>
          <a:stretch>
            <a:fillRect/>
          </a:stretch>
        </p:blipFill>
        <p:spPr>
          <a:xfrm>
            <a:off x="1982813" y="2542251"/>
            <a:ext cx="737050" cy="737050"/>
          </a:xfrm>
          <a:prstGeom prst="rect">
            <a:avLst/>
          </a:prstGeom>
          <a:noFill/>
          <a:ln>
            <a:noFill/>
          </a:ln>
        </p:spPr>
      </p:pic>
      <p:pic>
        <p:nvPicPr>
          <p:cNvPr id="1182" name="Google Shape;1182;p53"/>
          <p:cNvPicPr preferRelativeResize="0"/>
          <p:nvPr/>
        </p:nvPicPr>
        <p:blipFill>
          <a:blip r:embed="rId3">
            <a:alphaModFix/>
          </a:blip>
          <a:stretch>
            <a:fillRect/>
          </a:stretch>
        </p:blipFill>
        <p:spPr>
          <a:xfrm>
            <a:off x="1982813" y="3541701"/>
            <a:ext cx="737050" cy="737050"/>
          </a:xfrm>
          <a:prstGeom prst="rect">
            <a:avLst/>
          </a:prstGeom>
          <a:noFill/>
          <a:ln>
            <a:noFill/>
          </a:ln>
        </p:spPr>
      </p:pic>
      <p:sp>
        <p:nvSpPr>
          <p:cNvPr id="1183" name="Google Shape;1183;p53"/>
          <p:cNvSpPr/>
          <p:nvPr/>
        </p:nvSpPr>
        <p:spPr>
          <a:xfrm>
            <a:off x="5530629" y="1064250"/>
            <a:ext cx="2852700" cy="34218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184" name="Google Shape;1184;p53"/>
          <p:cNvSpPr txBox="1"/>
          <p:nvPr/>
        </p:nvSpPr>
        <p:spPr>
          <a:xfrm>
            <a:off x="6293375" y="1064250"/>
            <a:ext cx="13272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2"/>
                </a:solidFill>
              </a:rPr>
              <a:t>Environment</a:t>
            </a:r>
            <a:endParaRPr b="1">
              <a:solidFill>
                <a:schemeClr val="dk2"/>
              </a:solidFill>
            </a:endParaRPr>
          </a:p>
        </p:txBody>
      </p:sp>
      <p:sp>
        <p:nvSpPr>
          <p:cNvPr id="1185" name="Google Shape;1185;p53"/>
          <p:cNvSpPr txBox="1"/>
          <p:nvPr/>
        </p:nvSpPr>
        <p:spPr>
          <a:xfrm>
            <a:off x="1687725" y="1064250"/>
            <a:ext cx="13272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2"/>
                </a:solidFill>
              </a:rPr>
              <a:t>System</a:t>
            </a:r>
            <a:endParaRPr b="1">
              <a:solidFill>
                <a:schemeClr val="dk2"/>
              </a:solidFill>
            </a:endParaRPr>
          </a:p>
        </p:txBody>
      </p:sp>
      <p:cxnSp>
        <p:nvCxnSpPr>
          <p:cNvPr id="1186" name="Google Shape;1186;p53"/>
          <p:cNvCxnSpPr/>
          <p:nvPr/>
        </p:nvCxnSpPr>
        <p:spPr>
          <a:xfrm>
            <a:off x="2789625" y="1718550"/>
            <a:ext cx="3135900" cy="0"/>
          </a:xfrm>
          <a:prstGeom prst="straightConnector1">
            <a:avLst/>
          </a:prstGeom>
          <a:noFill/>
          <a:ln cap="flat" cmpd="sng" w="9525">
            <a:solidFill>
              <a:schemeClr val="dk2"/>
            </a:solidFill>
            <a:prstDash val="solid"/>
            <a:round/>
            <a:headEnd len="med" w="med" type="none"/>
            <a:tailEnd len="med" w="med" type="triangle"/>
          </a:ln>
        </p:spPr>
      </p:cxnSp>
      <p:cxnSp>
        <p:nvCxnSpPr>
          <p:cNvPr id="1187" name="Google Shape;1187;p53"/>
          <p:cNvCxnSpPr/>
          <p:nvPr/>
        </p:nvCxnSpPr>
        <p:spPr>
          <a:xfrm rot="10800000">
            <a:off x="2789625" y="2104150"/>
            <a:ext cx="3135900" cy="0"/>
          </a:xfrm>
          <a:prstGeom prst="straightConnector1">
            <a:avLst/>
          </a:prstGeom>
          <a:noFill/>
          <a:ln cap="flat" cmpd="sng" w="9525">
            <a:solidFill>
              <a:schemeClr val="dk2"/>
            </a:solidFill>
            <a:prstDash val="lgDashDot"/>
            <a:round/>
            <a:headEnd len="med" w="med" type="none"/>
            <a:tailEnd len="med" w="med" type="triangle"/>
          </a:ln>
        </p:spPr>
      </p:cxnSp>
      <p:sp>
        <p:nvSpPr>
          <p:cNvPr id="1188" name="Google Shape;1188;p53"/>
          <p:cNvSpPr txBox="1"/>
          <p:nvPr/>
        </p:nvSpPr>
        <p:spPr>
          <a:xfrm>
            <a:off x="3528162" y="144735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Pulled arms (price and bid)</a:t>
            </a:r>
            <a:endParaRPr b="1" sz="1000">
              <a:solidFill>
                <a:schemeClr val="dk2"/>
              </a:solidFill>
            </a:endParaRPr>
          </a:p>
        </p:txBody>
      </p:sp>
      <p:sp>
        <p:nvSpPr>
          <p:cNvPr id="1189" name="Google Shape;1189;p53"/>
          <p:cNvSpPr txBox="1"/>
          <p:nvPr/>
        </p:nvSpPr>
        <p:spPr>
          <a:xfrm>
            <a:off x="3528174" y="183295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Observation of the class</a:t>
            </a:r>
            <a:endParaRPr b="1" sz="1000">
              <a:solidFill>
                <a:schemeClr val="dk2"/>
              </a:solidFill>
            </a:endParaRPr>
          </a:p>
        </p:txBody>
      </p:sp>
      <p:cxnSp>
        <p:nvCxnSpPr>
          <p:cNvPr id="1190" name="Google Shape;1190;p53"/>
          <p:cNvCxnSpPr/>
          <p:nvPr/>
        </p:nvCxnSpPr>
        <p:spPr>
          <a:xfrm>
            <a:off x="2789625" y="2728200"/>
            <a:ext cx="3135900" cy="0"/>
          </a:xfrm>
          <a:prstGeom prst="straightConnector1">
            <a:avLst/>
          </a:prstGeom>
          <a:noFill/>
          <a:ln cap="flat" cmpd="sng" w="9525">
            <a:solidFill>
              <a:schemeClr val="dk2"/>
            </a:solidFill>
            <a:prstDash val="solid"/>
            <a:round/>
            <a:headEnd len="med" w="med" type="none"/>
            <a:tailEnd len="med" w="med" type="triangle"/>
          </a:ln>
        </p:spPr>
      </p:cxnSp>
      <p:cxnSp>
        <p:nvCxnSpPr>
          <p:cNvPr id="1191" name="Google Shape;1191;p53"/>
          <p:cNvCxnSpPr/>
          <p:nvPr/>
        </p:nvCxnSpPr>
        <p:spPr>
          <a:xfrm rot="10800000">
            <a:off x="2789625" y="3113800"/>
            <a:ext cx="3135900" cy="0"/>
          </a:xfrm>
          <a:prstGeom prst="straightConnector1">
            <a:avLst/>
          </a:prstGeom>
          <a:noFill/>
          <a:ln cap="flat" cmpd="sng" w="9525">
            <a:solidFill>
              <a:schemeClr val="dk2"/>
            </a:solidFill>
            <a:prstDash val="lgDashDot"/>
            <a:round/>
            <a:headEnd len="med" w="med" type="none"/>
            <a:tailEnd len="med" w="med" type="triangle"/>
          </a:ln>
        </p:spPr>
      </p:cxnSp>
      <p:sp>
        <p:nvSpPr>
          <p:cNvPr id="1192" name="Google Shape;1192;p53"/>
          <p:cNvSpPr txBox="1"/>
          <p:nvPr/>
        </p:nvSpPr>
        <p:spPr>
          <a:xfrm>
            <a:off x="3528162" y="245700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Pulled arms </a:t>
            </a:r>
            <a:r>
              <a:rPr b="1" lang="it" sz="1000">
                <a:solidFill>
                  <a:schemeClr val="dk2"/>
                </a:solidFill>
              </a:rPr>
              <a:t>(price and bid)</a:t>
            </a:r>
            <a:endParaRPr b="1" sz="1000">
              <a:solidFill>
                <a:schemeClr val="dk2"/>
              </a:solidFill>
            </a:endParaRPr>
          </a:p>
        </p:txBody>
      </p:sp>
      <p:sp>
        <p:nvSpPr>
          <p:cNvPr id="1193" name="Google Shape;1193;p53"/>
          <p:cNvSpPr txBox="1"/>
          <p:nvPr/>
        </p:nvSpPr>
        <p:spPr>
          <a:xfrm>
            <a:off x="3528174" y="284260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Observation of the class</a:t>
            </a:r>
            <a:endParaRPr b="1" sz="1000">
              <a:solidFill>
                <a:schemeClr val="dk2"/>
              </a:solidFill>
            </a:endParaRPr>
          </a:p>
        </p:txBody>
      </p:sp>
      <p:cxnSp>
        <p:nvCxnSpPr>
          <p:cNvPr id="1194" name="Google Shape;1194;p53"/>
          <p:cNvCxnSpPr/>
          <p:nvPr/>
        </p:nvCxnSpPr>
        <p:spPr>
          <a:xfrm>
            <a:off x="2789625" y="3770600"/>
            <a:ext cx="3135900" cy="0"/>
          </a:xfrm>
          <a:prstGeom prst="straightConnector1">
            <a:avLst/>
          </a:prstGeom>
          <a:noFill/>
          <a:ln cap="flat" cmpd="sng" w="9525">
            <a:solidFill>
              <a:schemeClr val="dk2"/>
            </a:solidFill>
            <a:prstDash val="solid"/>
            <a:round/>
            <a:headEnd len="med" w="med" type="none"/>
            <a:tailEnd len="med" w="med" type="triangle"/>
          </a:ln>
        </p:spPr>
      </p:cxnSp>
      <p:cxnSp>
        <p:nvCxnSpPr>
          <p:cNvPr id="1195" name="Google Shape;1195;p53"/>
          <p:cNvCxnSpPr/>
          <p:nvPr/>
        </p:nvCxnSpPr>
        <p:spPr>
          <a:xfrm rot="10800000">
            <a:off x="2789625" y="4156200"/>
            <a:ext cx="3135900" cy="0"/>
          </a:xfrm>
          <a:prstGeom prst="straightConnector1">
            <a:avLst/>
          </a:prstGeom>
          <a:noFill/>
          <a:ln cap="flat" cmpd="sng" w="9525">
            <a:solidFill>
              <a:schemeClr val="dk2"/>
            </a:solidFill>
            <a:prstDash val="lgDashDot"/>
            <a:round/>
            <a:headEnd len="med" w="med" type="none"/>
            <a:tailEnd len="med" w="med" type="triangle"/>
          </a:ln>
        </p:spPr>
      </p:cxnSp>
      <p:sp>
        <p:nvSpPr>
          <p:cNvPr id="1196" name="Google Shape;1196;p53"/>
          <p:cNvSpPr txBox="1"/>
          <p:nvPr/>
        </p:nvSpPr>
        <p:spPr>
          <a:xfrm>
            <a:off x="3528162" y="349940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Pulled arms </a:t>
            </a:r>
            <a:r>
              <a:rPr b="1" lang="it" sz="1000">
                <a:solidFill>
                  <a:schemeClr val="dk2"/>
                </a:solidFill>
              </a:rPr>
              <a:t>(price and bid)</a:t>
            </a:r>
            <a:endParaRPr b="1" sz="1000">
              <a:solidFill>
                <a:schemeClr val="dk2"/>
              </a:solidFill>
            </a:endParaRPr>
          </a:p>
        </p:txBody>
      </p:sp>
      <p:sp>
        <p:nvSpPr>
          <p:cNvPr id="1197" name="Google Shape;1197;p53"/>
          <p:cNvSpPr txBox="1"/>
          <p:nvPr/>
        </p:nvSpPr>
        <p:spPr>
          <a:xfrm>
            <a:off x="3528174" y="388500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Observation of the class</a:t>
            </a:r>
            <a:endParaRPr b="1" sz="1000">
              <a:solidFill>
                <a:schemeClr val="dk2"/>
              </a:solidFill>
            </a:endParaRPr>
          </a:p>
        </p:txBody>
      </p:sp>
      <p:sp>
        <p:nvSpPr>
          <p:cNvPr id="1198" name="Google Shape;1198;p53"/>
          <p:cNvSpPr/>
          <p:nvPr/>
        </p:nvSpPr>
        <p:spPr>
          <a:xfrm>
            <a:off x="6047375" y="3667000"/>
            <a:ext cx="516900" cy="4608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9" name="Shape 619"/>
        <p:cNvGrpSpPr/>
        <p:nvPr/>
      </p:nvGrpSpPr>
      <p:grpSpPr>
        <a:xfrm>
          <a:off x="0" y="0"/>
          <a:ext cx="0" cy="0"/>
          <a:chOff x="0" y="0"/>
          <a:chExt cx="0" cy="0"/>
        </a:xfrm>
      </p:grpSpPr>
      <p:sp>
        <p:nvSpPr>
          <p:cNvPr id="620" name="Google Shape;620;p1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621" name="Google Shape;621;p18"/>
          <p:cNvCxnSpPr>
            <a:endCxn id="622" idx="6"/>
          </p:cNvCxnSpPr>
          <p:nvPr/>
        </p:nvCxnSpPr>
        <p:spPr>
          <a:xfrm>
            <a:off x="271275" y="2561550"/>
            <a:ext cx="540900" cy="10200"/>
          </a:xfrm>
          <a:prstGeom prst="straightConnector1">
            <a:avLst/>
          </a:prstGeom>
          <a:noFill/>
          <a:ln cap="flat" cmpd="sng" w="19050">
            <a:solidFill>
              <a:srgbClr val="728FA5"/>
            </a:solidFill>
            <a:prstDash val="solid"/>
            <a:round/>
            <a:headEnd len="med" w="med" type="none"/>
            <a:tailEnd len="med" w="med" type="none"/>
          </a:ln>
        </p:spPr>
      </p:cxnSp>
      <p:sp>
        <p:nvSpPr>
          <p:cNvPr id="622" name="Google Shape;622;p18"/>
          <p:cNvSpPr/>
          <p:nvPr/>
        </p:nvSpPr>
        <p:spPr>
          <a:xfrm>
            <a:off x="434175"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623" name="Google Shape;623;p18"/>
          <p:cNvSpPr/>
          <p:nvPr/>
        </p:nvSpPr>
        <p:spPr>
          <a:xfrm>
            <a:off x="175045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624" name="Google Shape;624;p18"/>
          <p:cNvSpPr/>
          <p:nvPr/>
        </p:nvSpPr>
        <p:spPr>
          <a:xfrm>
            <a:off x="30667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625" name="Google Shape;625;p18"/>
          <p:cNvSpPr/>
          <p:nvPr/>
        </p:nvSpPr>
        <p:spPr>
          <a:xfrm>
            <a:off x="438300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626" name="Google Shape;626;p18"/>
          <p:cNvSpPr/>
          <p:nvPr/>
        </p:nvSpPr>
        <p:spPr>
          <a:xfrm>
            <a:off x="569927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627" name="Google Shape;627;p18"/>
          <p:cNvSpPr/>
          <p:nvPr/>
        </p:nvSpPr>
        <p:spPr>
          <a:xfrm>
            <a:off x="7015550"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628" name="Google Shape;628;p18"/>
          <p:cNvSpPr/>
          <p:nvPr/>
        </p:nvSpPr>
        <p:spPr>
          <a:xfrm>
            <a:off x="83318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629" name="Google Shape;629;p18"/>
          <p:cNvSpPr/>
          <p:nvPr/>
        </p:nvSpPr>
        <p:spPr>
          <a:xfrm>
            <a:off x="85575" y="1786375"/>
            <a:ext cx="1273200" cy="44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630" name="Google Shape;630;p18"/>
          <p:cNvSpPr/>
          <p:nvPr/>
        </p:nvSpPr>
        <p:spPr>
          <a:xfrm>
            <a:off x="1091650" y="2896825"/>
            <a:ext cx="1695600" cy="4464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631" name="Google Shape;631;p18"/>
          <p:cNvSpPr/>
          <p:nvPr/>
        </p:nvSpPr>
        <p:spPr>
          <a:xfrm>
            <a:off x="2361100" y="178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632" name="Google Shape;632;p18"/>
          <p:cNvSpPr/>
          <p:nvPr/>
        </p:nvSpPr>
        <p:spPr>
          <a:xfrm>
            <a:off x="3742238" y="289682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633" name="Google Shape;633;p18"/>
          <p:cNvSpPr/>
          <p:nvPr/>
        </p:nvSpPr>
        <p:spPr>
          <a:xfrm>
            <a:off x="5059025" y="178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634" name="Google Shape;634;p18"/>
          <p:cNvSpPr/>
          <p:nvPr/>
        </p:nvSpPr>
        <p:spPr>
          <a:xfrm>
            <a:off x="6392825" y="2896375"/>
            <a:ext cx="16956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635" name="Google Shape;635;p18"/>
          <p:cNvSpPr/>
          <p:nvPr/>
        </p:nvSpPr>
        <p:spPr>
          <a:xfrm>
            <a:off x="7756950" y="1786825"/>
            <a:ext cx="12732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636" name="Google Shape;636;p18"/>
          <p:cNvCxnSpPr>
            <a:stCxn id="622" idx="6"/>
            <a:endCxn id="622"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637" name="Google Shape;637;p18"/>
          <p:cNvCxnSpPr>
            <a:stCxn id="622" idx="6"/>
            <a:endCxn id="623" idx="2"/>
          </p:cNvCxnSpPr>
          <p:nvPr/>
        </p:nvCxnSpPr>
        <p:spPr>
          <a:xfrm>
            <a:off x="81217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638" name="Google Shape;638;p18"/>
          <p:cNvCxnSpPr>
            <a:stCxn id="623" idx="6"/>
            <a:endCxn id="624" idx="2"/>
          </p:cNvCxnSpPr>
          <p:nvPr/>
        </p:nvCxnSpPr>
        <p:spPr>
          <a:xfrm>
            <a:off x="21284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639" name="Google Shape;639;p18"/>
          <p:cNvCxnSpPr>
            <a:stCxn id="624" idx="6"/>
            <a:endCxn id="625" idx="2"/>
          </p:cNvCxnSpPr>
          <p:nvPr/>
        </p:nvCxnSpPr>
        <p:spPr>
          <a:xfrm>
            <a:off x="344472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640" name="Google Shape;640;p18"/>
          <p:cNvCxnSpPr>
            <a:stCxn id="625" idx="6"/>
            <a:endCxn id="626" idx="2"/>
          </p:cNvCxnSpPr>
          <p:nvPr/>
        </p:nvCxnSpPr>
        <p:spPr>
          <a:xfrm>
            <a:off x="476100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641" name="Google Shape;641;p18"/>
          <p:cNvCxnSpPr>
            <a:stCxn id="626" idx="6"/>
            <a:endCxn id="627" idx="2"/>
          </p:cNvCxnSpPr>
          <p:nvPr/>
        </p:nvCxnSpPr>
        <p:spPr>
          <a:xfrm>
            <a:off x="6077275"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642" name="Google Shape;642;p18"/>
          <p:cNvCxnSpPr>
            <a:stCxn id="627" idx="6"/>
            <a:endCxn id="628" idx="2"/>
          </p:cNvCxnSpPr>
          <p:nvPr/>
        </p:nvCxnSpPr>
        <p:spPr>
          <a:xfrm>
            <a:off x="7393550" y="2571750"/>
            <a:ext cx="938400" cy="0"/>
          </a:xfrm>
          <a:prstGeom prst="straightConnector1">
            <a:avLst/>
          </a:prstGeom>
          <a:noFill/>
          <a:ln cap="flat" cmpd="sng" w="19050">
            <a:solidFill>
              <a:srgbClr val="728FA5"/>
            </a:solidFill>
            <a:prstDash val="dot"/>
            <a:round/>
            <a:headEnd len="med" w="med" type="none"/>
            <a:tailEnd len="med" w="med" type="none"/>
          </a:ln>
        </p:spPr>
      </p:cxn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2" name="Shape 1202"/>
        <p:cNvGrpSpPr/>
        <p:nvPr/>
      </p:nvGrpSpPr>
      <p:grpSpPr>
        <a:xfrm>
          <a:off x="0" y="0"/>
          <a:ext cx="0" cy="0"/>
          <a:chOff x="0" y="0"/>
          <a:chExt cx="0" cy="0"/>
        </a:xfrm>
      </p:grpSpPr>
      <p:sp>
        <p:nvSpPr>
          <p:cNvPr id="1203" name="Google Shape;1203;p5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Results - Case 1</a:t>
            </a:r>
            <a:endParaRPr/>
          </a:p>
        </p:txBody>
      </p:sp>
      <p:pic>
        <p:nvPicPr>
          <p:cNvPr id="1204" name="Google Shape;1204;p54"/>
          <p:cNvPicPr preferRelativeResize="0"/>
          <p:nvPr/>
        </p:nvPicPr>
        <p:blipFill>
          <a:blip r:embed="rId3">
            <a:alphaModFix/>
          </a:blip>
          <a:stretch>
            <a:fillRect/>
          </a:stretch>
        </p:blipFill>
        <p:spPr>
          <a:xfrm>
            <a:off x="4969489" y="2500625"/>
            <a:ext cx="2739455" cy="2088001"/>
          </a:xfrm>
          <a:prstGeom prst="rect">
            <a:avLst/>
          </a:prstGeom>
          <a:noFill/>
          <a:ln>
            <a:noFill/>
          </a:ln>
        </p:spPr>
      </p:pic>
      <p:pic>
        <p:nvPicPr>
          <p:cNvPr id="1205" name="Google Shape;1205;p54"/>
          <p:cNvPicPr preferRelativeResize="0"/>
          <p:nvPr/>
        </p:nvPicPr>
        <p:blipFill>
          <a:blip r:embed="rId4">
            <a:alphaModFix/>
          </a:blip>
          <a:stretch>
            <a:fillRect/>
          </a:stretch>
        </p:blipFill>
        <p:spPr>
          <a:xfrm>
            <a:off x="1435050" y="2500625"/>
            <a:ext cx="2764512" cy="2088001"/>
          </a:xfrm>
          <a:prstGeom prst="rect">
            <a:avLst/>
          </a:prstGeom>
          <a:noFill/>
          <a:ln>
            <a:noFill/>
          </a:ln>
        </p:spPr>
      </p:pic>
      <p:sp>
        <p:nvSpPr>
          <p:cNvPr id="1206" name="Google Shape;1206;p54"/>
          <p:cNvSpPr txBox="1"/>
          <p:nvPr>
            <p:ph idx="1" type="body"/>
          </p:nvPr>
        </p:nvSpPr>
        <p:spPr>
          <a:xfrm>
            <a:off x="457200" y="936000"/>
            <a:ext cx="8323800" cy="14184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following plots are obtained by averaging the results of </a:t>
            </a:r>
            <a:r>
              <a:rPr b="1" lang="it" sz="1200"/>
              <a:t>100 experiments</a:t>
            </a:r>
            <a:r>
              <a:rPr lang="it" sz="1200"/>
              <a:t>.</a:t>
            </a:r>
            <a:endParaRPr sz="1200"/>
          </a:p>
          <a:p>
            <a:pPr indent="0" lvl="0" marL="0" rtl="0" algn="l">
              <a:lnSpc>
                <a:spcPct val="115000"/>
              </a:lnSpc>
              <a:spcBef>
                <a:spcPts val="360"/>
              </a:spcBef>
              <a:spcAft>
                <a:spcPts val="0"/>
              </a:spcAft>
              <a:buNone/>
            </a:pPr>
            <a:r>
              <a:rPr lang="it" sz="1200"/>
              <a:t>The </a:t>
            </a:r>
            <a:r>
              <a:rPr b="1" lang="it" sz="1200"/>
              <a:t>instantaneous regret tends to zero</a:t>
            </a:r>
            <a:r>
              <a:rPr lang="it" sz="1200"/>
              <a:t> for both the algorithm as the time grows, they are learning the best arms. The initial instantaneous regret is higher than the ones of the previous steps since it is the sum of the instantaneous regret of three learners, one for each class of users. It is possible to see that also the instantaneous reward is higher than the ones of the previous cases because it is the sum of the rewards given by the three classes.</a:t>
            </a:r>
            <a:endParaRPr sz="1200"/>
          </a:p>
          <a:p>
            <a:pPr indent="0" lvl="0" marL="0" rtl="0" algn="l">
              <a:lnSpc>
                <a:spcPct val="115000"/>
              </a:lnSpc>
              <a:spcBef>
                <a:spcPts val="360"/>
              </a:spcBef>
              <a:spcAft>
                <a:spcPts val="0"/>
              </a:spcAft>
              <a:buNone/>
            </a:pPr>
            <a:r>
              <a:rPr lang="it" sz="1200"/>
              <a:t>The </a:t>
            </a:r>
            <a:r>
              <a:rPr b="1" lang="it" sz="1200"/>
              <a:t>TS</a:t>
            </a:r>
            <a:r>
              <a:rPr lang="it" sz="1200"/>
              <a:t> algorithm is </a:t>
            </a:r>
            <a:r>
              <a:rPr b="1" lang="it" sz="1200"/>
              <a:t>faster in learning</a:t>
            </a:r>
            <a:r>
              <a:rPr lang="it" sz="1200"/>
              <a:t> the best arms with respect to UCB1, in a very small amount of days it achieves almost zero regret and so the optimal instantaneous reward.</a:t>
            </a:r>
            <a:endParaRPr sz="1200"/>
          </a:p>
          <a:p>
            <a:pPr indent="0" lvl="0" marL="0" rtl="0" algn="l">
              <a:spcBef>
                <a:spcPts val="360"/>
              </a:spcBef>
              <a:spcAft>
                <a:spcPts val="0"/>
              </a:spcAft>
              <a:buNone/>
            </a:pPr>
            <a:r>
              <a:t/>
            </a:r>
            <a:endParaRPr sz="1300"/>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0" name="Shape 1210"/>
        <p:cNvGrpSpPr/>
        <p:nvPr/>
      </p:nvGrpSpPr>
      <p:grpSpPr>
        <a:xfrm>
          <a:off x="0" y="0"/>
          <a:ext cx="0" cy="0"/>
          <a:chOff x="0" y="0"/>
          <a:chExt cx="0" cy="0"/>
        </a:xfrm>
      </p:grpSpPr>
      <p:sp>
        <p:nvSpPr>
          <p:cNvPr id="1211" name="Google Shape;1211;p5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Results - Case 1</a:t>
            </a:r>
            <a:endParaRPr/>
          </a:p>
        </p:txBody>
      </p:sp>
      <p:pic>
        <p:nvPicPr>
          <p:cNvPr id="1212" name="Google Shape;1212;p55"/>
          <p:cNvPicPr preferRelativeResize="0"/>
          <p:nvPr/>
        </p:nvPicPr>
        <p:blipFill>
          <a:blip r:embed="rId3">
            <a:alphaModFix/>
          </a:blip>
          <a:stretch>
            <a:fillRect/>
          </a:stretch>
        </p:blipFill>
        <p:spPr>
          <a:xfrm>
            <a:off x="5125054" y="2441650"/>
            <a:ext cx="2557333" cy="2160000"/>
          </a:xfrm>
          <a:prstGeom prst="rect">
            <a:avLst/>
          </a:prstGeom>
          <a:noFill/>
          <a:ln>
            <a:noFill/>
          </a:ln>
        </p:spPr>
      </p:pic>
      <p:pic>
        <p:nvPicPr>
          <p:cNvPr id="1213" name="Google Shape;1213;p55"/>
          <p:cNvPicPr preferRelativeResize="0"/>
          <p:nvPr/>
        </p:nvPicPr>
        <p:blipFill>
          <a:blip r:embed="rId4">
            <a:alphaModFix/>
          </a:blip>
          <a:stretch>
            <a:fillRect/>
          </a:stretch>
        </p:blipFill>
        <p:spPr>
          <a:xfrm>
            <a:off x="1461588" y="2441650"/>
            <a:ext cx="2906722" cy="2160000"/>
          </a:xfrm>
          <a:prstGeom prst="rect">
            <a:avLst/>
          </a:prstGeom>
          <a:noFill/>
          <a:ln>
            <a:noFill/>
          </a:ln>
        </p:spPr>
      </p:pic>
      <p:sp>
        <p:nvSpPr>
          <p:cNvPr id="1214" name="Google Shape;1214;p55"/>
          <p:cNvSpPr txBox="1"/>
          <p:nvPr>
            <p:ph idx="1" type="body"/>
          </p:nvPr>
        </p:nvSpPr>
        <p:spPr>
          <a:xfrm>
            <a:off x="457200" y="1008000"/>
            <a:ext cx="8323800" cy="1324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cumulative regret plot shows that the algorithms meet their theoretical bounds since they have a </a:t>
            </a:r>
            <a:r>
              <a:rPr b="1" lang="it" sz="1200"/>
              <a:t>sub-linear cumulative regret</a:t>
            </a:r>
            <a:r>
              <a:rPr lang="it" sz="1200"/>
              <a:t>. </a:t>
            </a:r>
            <a:endParaRPr b="1" sz="1200"/>
          </a:p>
          <a:p>
            <a:pPr indent="0" lvl="0" marL="0" rtl="0" algn="l">
              <a:lnSpc>
                <a:spcPct val="115000"/>
              </a:lnSpc>
              <a:spcBef>
                <a:spcPts val="360"/>
              </a:spcBef>
              <a:spcAft>
                <a:spcPts val="0"/>
              </a:spcAft>
              <a:buNone/>
            </a:pPr>
            <a:r>
              <a:rPr lang="it" sz="1200"/>
              <a:t>The </a:t>
            </a:r>
            <a:r>
              <a:rPr b="1" lang="it" sz="1200"/>
              <a:t>TS</a:t>
            </a:r>
            <a:r>
              <a:rPr lang="it" sz="1200"/>
              <a:t> algorithm achieves a cumulative regret that is much lower than the one of UCB1 thanks to its </a:t>
            </a:r>
            <a:r>
              <a:rPr b="1" lang="it" sz="1200"/>
              <a:t>quicker learning</a:t>
            </a:r>
            <a:r>
              <a:rPr lang="it" sz="1200"/>
              <a:t>. TS has very good performance, after a year, it allows to have a reward of about 4 millions € and a regret of about 50 thousand €, the reward is much lower than the regret.</a:t>
            </a:r>
            <a:endParaRPr sz="1200"/>
          </a:p>
          <a:p>
            <a:pPr indent="0" lvl="0" marL="0" rtl="0" algn="l">
              <a:lnSpc>
                <a:spcPct val="115000"/>
              </a:lnSpc>
              <a:spcBef>
                <a:spcPts val="360"/>
              </a:spcBef>
              <a:spcAft>
                <a:spcPts val="0"/>
              </a:spcAft>
              <a:buNone/>
            </a:pPr>
            <a:r>
              <a:rPr lang="it" sz="1200"/>
              <a:t>The </a:t>
            </a:r>
            <a:r>
              <a:rPr b="1" lang="it" sz="1200"/>
              <a:t>cumulative reward</a:t>
            </a:r>
            <a:r>
              <a:rPr lang="it" sz="1200"/>
              <a:t> is </a:t>
            </a:r>
            <a:r>
              <a:rPr b="1" lang="it" sz="1200"/>
              <a:t>higher</a:t>
            </a:r>
            <a:r>
              <a:rPr lang="it" sz="1200"/>
              <a:t> than the one of the previous cases since it comes from all the classes of users.</a:t>
            </a:r>
            <a:endParaRPr sz="1200"/>
          </a:p>
          <a:p>
            <a:pPr indent="0" lvl="0" marL="0" rtl="0" algn="l">
              <a:spcBef>
                <a:spcPts val="360"/>
              </a:spcBef>
              <a:spcAft>
                <a:spcPts val="0"/>
              </a:spcAft>
              <a:buNone/>
            </a:pPr>
            <a:r>
              <a:t/>
            </a:r>
            <a:endParaRPr sz="1200"/>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56"/>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 </a:t>
            </a:r>
            <a:endParaRPr sz="1900"/>
          </a:p>
          <a:p>
            <a:pPr indent="0" lvl="0" marL="0" rtl="0" algn="l">
              <a:lnSpc>
                <a:spcPct val="115000"/>
              </a:lnSpc>
              <a:spcBef>
                <a:spcPts val="0"/>
              </a:spcBef>
              <a:spcAft>
                <a:spcPts val="0"/>
              </a:spcAft>
              <a:buClr>
                <a:schemeClr val="lt1"/>
              </a:buClr>
              <a:buSzPts val="2200"/>
              <a:buFont typeface="Arial"/>
              <a:buNone/>
            </a:pPr>
            <a:r>
              <a:rPr lang="it" sz="1700"/>
              <a:t>Setting - Case 2</a:t>
            </a:r>
            <a:endParaRPr/>
          </a:p>
        </p:txBody>
      </p:sp>
      <p:sp>
        <p:nvSpPr>
          <p:cNvPr id="1220" name="Google Shape;1220;p56"/>
          <p:cNvSpPr txBox="1"/>
          <p:nvPr>
            <p:ph idx="1" type="body"/>
          </p:nvPr>
        </p:nvSpPr>
        <p:spPr>
          <a:xfrm>
            <a:off x="457200" y="1098000"/>
            <a:ext cx="8323800" cy="36030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100"/>
              <a:t>In this part of the step the </a:t>
            </a:r>
            <a:r>
              <a:rPr b="1" lang="it" sz="1100"/>
              <a:t>context</a:t>
            </a:r>
            <a:r>
              <a:rPr lang="it" sz="1100"/>
              <a:t> </a:t>
            </a:r>
            <a:r>
              <a:rPr b="1" lang="it" sz="1100"/>
              <a:t>structure</a:t>
            </a:r>
            <a:r>
              <a:rPr lang="it" sz="1100"/>
              <a:t> is </a:t>
            </a:r>
            <a:r>
              <a:rPr b="1" lang="it" sz="1100"/>
              <a:t>unknown</a:t>
            </a:r>
            <a:r>
              <a:rPr lang="it" sz="1100"/>
              <a:t>. The </a:t>
            </a:r>
            <a:r>
              <a:rPr b="1" lang="it" sz="1100"/>
              <a:t>pricing</a:t>
            </a:r>
            <a:r>
              <a:rPr lang="it" sz="1100"/>
              <a:t> and </a:t>
            </a:r>
            <a:r>
              <a:rPr b="1" lang="it" sz="1100"/>
              <a:t>advertising</a:t>
            </a:r>
            <a:r>
              <a:rPr lang="it" sz="1100"/>
              <a:t> settings are </a:t>
            </a:r>
            <a:r>
              <a:rPr b="1" lang="it" sz="1100"/>
              <a:t>unknown</a:t>
            </a:r>
            <a:r>
              <a:rPr lang="it" sz="1100"/>
              <a:t>. The objective is to </a:t>
            </a:r>
            <a:r>
              <a:rPr b="1" lang="it" sz="1100"/>
              <a:t>maximize</a:t>
            </a:r>
            <a:r>
              <a:rPr lang="it" sz="1100"/>
              <a:t> the </a:t>
            </a:r>
            <a:r>
              <a:rPr b="1" lang="it" sz="1100"/>
              <a:t>reward</a:t>
            </a:r>
            <a:r>
              <a:rPr lang="it" sz="1100"/>
              <a:t> while estimating the purchase conversation rates, the number of clicks and cost. It is required to solve the problem in a disaggregate way, estimating the context structure of the environment from data.</a:t>
            </a:r>
            <a:endParaRPr sz="1100"/>
          </a:p>
          <a:p>
            <a:pPr indent="0" lvl="0" marL="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it" sz="1100"/>
              <a:t>Scenario:</a:t>
            </a:r>
            <a:endParaRPr b="1" sz="1100"/>
          </a:p>
          <a:p>
            <a:pPr indent="-298450" lvl="0" marL="457200" rtl="0" algn="just">
              <a:lnSpc>
                <a:spcPct val="115000"/>
              </a:lnSpc>
              <a:spcBef>
                <a:spcPts val="0"/>
              </a:spcBef>
              <a:spcAft>
                <a:spcPts val="0"/>
              </a:spcAft>
              <a:buSzPts val="1100"/>
              <a:buFont typeface="Arial"/>
              <a:buChar char="●"/>
            </a:pPr>
            <a:r>
              <a:rPr lang="it" sz="1100"/>
              <a:t>Users belong to </a:t>
            </a:r>
            <a:r>
              <a:rPr b="1" lang="it" sz="1100"/>
              <a:t>three classes</a:t>
            </a:r>
            <a:r>
              <a:rPr lang="it" sz="1100"/>
              <a:t>: C1, C2, C3</a:t>
            </a:r>
            <a:endParaRPr sz="1100"/>
          </a:p>
          <a:p>
            <a:pPr indent="-298450" lvl="0" marL="457200" rtl="0" algn="just">
              <a:lnSpc>
                <a:spcPct val="115000"/>
              </a:lnSpc>
              <a:spcBef>
                <a:spcPts val="0"/>
              </a:spcBef>
              <a:spcAft>
                <a:spcPts val="0"/>
              </a:spcAft>
              <a:buSzPts val="1100"/>
              <a:buFont typeface="Arial"/>
              <a:buChar char="●"/>
            </a:pPr>
            <a:r>
              <a:rPr lang="it" sz="1100"/>
              <a:t>Users are characterized in terms of </a:t>
            </a:r>
            <a:r>
              <a:rPr b="1" lang="it" sz="1100"/>
              <a:t>2 binary features</a:t>
            </a:r>
            <a:endParaRPr b="1" sz="1100"/>
          </a:p>
          <a:p>
            <a:pPr indent="-298450" lvl="0" marL="457200" rtl="0" algn="just">
              <a:lnSpc>
                <a:spcPct val="115000"/>
              </a:lnSpc>
              <a:spcBef>
                <a:spcPts val="0"/>
              </a:spcBef>
              <a:spcAft>
                <a:spcPts val="0"/>
              </a:spcAft>
              <a:buSzPts val="1100"/>
              <a:buFont typeface="Arial"/>
              <a:buChar char="●"/>
            </a:pPr>
            <a:r>
              <a:rPr lang="it" sz="1100"/>
              <a:t>The </a:t>
            </a:r>
            <a:r>
              <a:rPr b="1" lang="it" sz="1100"/>
              <a:t>context structure</a:t>
            </a:r>
            <a:r>
              <a:rPr lang="it" sz="1100"/>
              <a:t> is </a:t>
            </a:r>
            <a:r>
              <a:rPr b="1" lang="it" sz="1100">
                <a:solidFill>
                  <a:srgbClr val="990000"/>
                </a:solidFill>
              </a:rPr>
              <a:t>unknown</a:t>
            </a:r>
            <a:endParaRPr sz="1100"/>
          </a:p>
          <a:p>
            <a:pPr indent="-298450" lvl="0" marL="457200" rtl="0" algn="just">
              <a:lnSpc>
                <a:spcPct val="115000"/>
              </a:lnSpc>
              <a:spcBef>
                <a:spcPts val="0"/>
              </a:spcBef>
              <a:spcAft>
                <a:spcPts val="0"/>
              </a:spcAft>
              <a:buSzPts val="1100"/>
              <a:buFont typeface="Arial"/>
              <a:buChar char="●"/>
            </a:pPr>
            <a:r>
              <a:rPr lang="it" sz="1100"/>
              <a:t>Curves related to the </a:t>
            </a:r>
            <a:r>
              <a:rPr b="1" lang="it" sz="1100"/>
              <a:t>advertising</a:t>
            </a:r>
            <a:r>
              <a:rPr lang="it" sz="1100"/>
              <a:t> problem are </a:t>
            </a:r>
            <a:r>
              <a:rPr b="1" lang="it" sz="1100">
                <a:solidFill>
                  <a:srgbClr val="990000"/>
                </a:solidFill>
              </a:rPr>
              <a:t>unknown</a:t>
            </a:r>
            <a:endParaRPr sz="1100"/>
          </a:p>
          <a:p>
            <a:pPr indent="-298450" lvl="0" marL="457200" marR="0" rtl="0" algn="just">
              <a:lnSpc>
                <a:spcPct val="115000"/>
              </a:lnSpc>
              <a:spcBef>
                <a:spcPts val="0"/>
              </a:spcBef>
              <a:spcAft>
                <a:spcPts val="0"/>
              </a:spcAft>
              <a:buSzPts val="1100"/>
              <a:buFont typeface="Arial"/>
              <a:buChar char="●"/>
            </a:pPr>
            <a:r>
              <a:rPr lang="it" sz="1100"/>
              <a:t>Curve related to the </a:t>
            </a:r>
            <a:r>
              <a:rPr b="1" lang="it" sz="1100"/>
              <a:t>pricing</a:t>
            </a:r>
            <a:r>
              <a:rPr lang="it" sz="1100"/>
              <a:t> problem is</a:t>
            </a:r>
            <a:r>
              <a:rPr b="1" lang="it" sz="1100">
                <a:solidFill>
                  <a:srgbClr val="990000"/>
                </a:solidFill>
              </a:rPr>
              <a:t> unknown</a:t>
            </a:r>
            <a:endParaRPr sz="1100"/>
          </a:p>
          <a:p>
            <a:pPr indent="0" lvl="0" marL="457200" rtl="0" algn="just">
              <a:lnSpc>
                <a:spcPct val="115000"/>
              </a:lnSpc>
              <a:spcBef>
                <a:spcPts val="0"/>
              </a:spcBef>
              <a:spcAft>
                <a:spcPts val="0"/>
              </a:spcAft>
              <a:buNone/>
            </a:pPr>
            <a:r>
              <a:t/>
            </a:r>
            <a:endParaRPr sz="1100"/>
          </a:p>
          <a:p>
            <a:pPr indent="0" lvl="0" marL="0" rtl="0" algn="just">
              <a:lnSpc>
                <a:spcPct val="115000"/>
              </a:lnSpc>
              <a:spcBef>
                <a:spcPts val="0"/>
              </a:spcBef>
              <a:spcAft>
                <a:spcPts val="0"/>
              </a:spcAft>
              <a:buNone/>
            </a:pPr>
            <a:r>
              <a:rPr b="1" lang="it" sz="1100"/>
              <a:t>Task:</a:t>
            </a:r>
            <a:endParaRPr sz="1100"/>
          </a:p>
          <a:p>
            <a:pPr indent="-298450" lvl="0" marL="457200" rtl="0" algn="just">
              <a:lnSpc>
                <a:spcPct val="115000"/>
              </a:lnSpc>
              <a:spcBef>
                <a:spcPts val="0"/>
              </a:spcBef>
              <a:spcAft>
                <a:spcPts val="0"/>
              </a:spcAft>
              <a:buSzPts val="1100"/>
              <a:buFont typeface="Arial"/>
              <a:buChar char="●"/>
            </a:pPr>
            <a:r>
              <a:rPr lang="it" sz="1100"/>
              <a:t>Apply </a:t>
            </a:r>
            <a:r>
              <a:rPr b="1" lang="it" sz="1100"/>
              <a:t>UCB1</a:t>
            </a:r>
            <a:r>
              <a:rPr lang="it" sz="1100"/>
              <a:t> and </a:t>
            </a:r>
            <a:r>
              <a:rPr b="1" lang="it" sz="1100"/>
              <a:t>TS</a:t>
            </a:r>
            <a:r>
              <a:rPr lang="it" sz="1100"/>
              <a:t> to maximize the reward while estimating the conversion probabilities for each class separately</a:t>
            </a:r>
            <a:endParaRPr sz="1100"/>
          </a:p>
          <a:p>
            <a:pPr indent="-298450" lvl="0" marL="457200" rtl="0" algn="just">
              <a:lnSpc>
                <a:spcPct val="115000"/>
              </a:lnSpc>
              <a:spcBef>
                <a:spcPts val="0"/>
              </a:spcBef>
              <a:spcAft>
                <a:spcPts val="0"/>
              </a:spcAft>
              <a:buSzPts val="1100"/>
              <a:buFont typeface="Arial"/>
              <a:buChar char="●"/>
            </a:pPr>
            <a:r>
              <a:rPr lang="it" sz="1100"/>
              <a:t>Apply </a:t>
            </a:r>
            <a:r>
              <a:rPr b="1" lang="it" sz="1100"/>
              <a:t>GP-UCB1</a:t>
            </a:r>
            <a:r>
              <a:rPr lang="it" sz="1100"/>
              <a:t> and </a:t>
            </a:r>
            <a:r>
              <a:rPr b="1" lang="it" sz="1100"/>
              <a:t>GP-TS</a:t>
            </a:r>
            <a:r>
              <a:rPr lang="it" sz="1100"/>
              <a:t> to maximize the reward while estimating the advertising curves for each class separately</a:t>
            </a:r>
            <a:endParaRPr sz="1100"/>
          </a:p>
          <a:p>
            <a:pPr indent="-298450" lvl="0" marL="457200" rtl="0" algn="just">
              <a:lnSpc>
                <a:spcPct val="115000"/>
              </a:lnSpc>
              <a:spcBef>
                <a:spcPts val="0"/>
              </a:spcBef>
              <a:spcAft>
                <a:spcPts val="0"/>
              </a:spcAft>
              <a:buSzPts val="1100"/>
              <a:buChar char="●"/>
            </a:pPr>
            <a:r>
              <a:rPr lang="it" sz="1100"/>
              <a:t>Apply a </a:t>
            </a:r>
            <a:r>
              <a:rPr b="1" lang="it" sz="1100"/>
              <a:t>context generation algorithm</a:t>
            </a:r>
            <a:r>
              <a:rPr lang="it" sz="1100"/>
              <a:t> in order to estimate the context (every two weeks)</a:t>
            </a:r>
            <a:endParaRPr sz="1100"/>
          </a:p>
          <a:p>
            <a:pPr indent="-298450" lvl="0" marL="457200" rtl="0" algn="just">
              <a:lnSpc>
                <a:spcPct val="115000"/>
              </a:lnSpc>
              <a:spcBef>
                <a:spcPts val="0"/>
              </a:spcBef>
              <a:spcAft>
                <a:spcPts val="0"/>
              </a:spcAft>
              <a:buSzPts val="1100"/>
              <a:buFont typeface="Arial"/>
              <a:buChar char="●"/>
            </a:pPr>
            <a:r>
              <a:rPr lang="it" sz="1100"/>
              <a:t>Plot the average value and standard deviation of the </a:t>
            </a:r>
            <a:r>
              <a:rPr b="1" lang="it" sz="1100"/>
              <a:t>cumulative regret, cumulative reward, instantaneous regret, and instantaneous reward</a:t>
            </a:r>
            <a:endParaRPr b="1" sz="1300"/>
          </a:p>
        </p:txBody>
      </p:sp>
      <p:pic>
        <p:nvPicPr>
          <p:cNvPr id="1221" name="Google Shape;1221;p56"/>
          <p:cNvPicPr preferRelativeResize="0"/>
          <p:nvPr/>
        </p:nvPicPr>
        <p:blipFill>
          <a:blip r:embed="rId3">
            <a:alphaModFix/>
          </a:blip>
          <a:stretch>
            <a:fillRect/>
          </a:stretch>
        </p:blipFill>
        <p:spPr>
          <a:xfrm>
            <a:off x="5952250" y="1929600"/>
            <a:ext cx="1456000" cy="1455974"/>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sp>
        <p:nvSpPr>
          <p:cNvPr id="1226" name="Google Shape;1226;p5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Approach - Case 2</a:t>
            </a:r>
            <a:endParaRPr/>
          </a:p>
        </p:txBody>
      </p:sp>
      <p:sp>
        <p:nvSpPr>
          <p:cNvPr id="1227" name="Google Shape;1227;p57"/>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In the case the actual context structure is not known, the number of learners to instantiate and the type of users with which the learners have to interact are not known. </a:t>
            </a:r>
            <a:endParaRPr sz="1300"/>
          </a:p>
          <a:p>
            <a:pPr indent="0" lvl="0" marL="0" rtl="0" algn="l">
              <a:lnSpc>
                <a:spcPct val="115000"/>
              </a:lnSpc>
              <a:spcBef>
                <a:spcPts val="360"/>
              </a:spcBef>
              <a:spcAft>
                <a:spcPts val="0"/>
              </a:spcAft>
              <a:buNone/>
            </a:pPr>
            <a:r>
              <a:rPr b="1" lang="it" sz="1300"/>
              <a:t>The context structure has to be estimated from the observations</a:t>
            </a:r>
            <a:r>
              <a:rPr lang="it" sz="1300"/>
              <a:t> using a context generation algorithm while the learning algorithms are executing.</a:t>
            </a:r>
            <a:endParaRPr sz="1300"/>
          </a:p>
          <a:p>
            <a:pPr indent="0" lvl="0" marL="0" rtl="0" algn="l">
              <a:lnSpc>
                <a:spcPct val="115000"/>
              </a:lnSpc>
              <a:spcBef>
                <a:spcPts val="360"/>
              </a:spcBef>
              <a:spcAft>
                <a:spcPts val="0"/>
              </a:spcAft>
              <a:buNone/>
            </a:pPr>
            <a:r>
              <a:rPr lang="it" sz="1300"/>
              <a:t>The underlying idea is to find groups of people, identified by specific values of the two binary features considered by the problem, that have similar pricing and advertising models and then split the groups and create a learner for each one of them.</a:t>
            </a:r>
            <a:endParaRPr sz="1300"/>
          </a:p>
          <a:p>
            <a:pPr indent="0" lvl="0" marL="0" rtl="0" algn="l">
              <a:lnSpc>
                <a:spcPct val="115000"/>
              </a:lnSpc>
              <a:spcBef>
                <a:spcPts val="360"/>
              </a:spcBef>
              <a:spcAft>
                <a:spcPts val="0"/>
              </a:spcAft>
              <a:buNone/>
            </a:pPr>
            <a:r>
              <a:rPr b="1" lang="it" sz="1300"/>
              <a:t>At the beginning</a:t>
            </a:r>
            <a:r>
              <a:rPr lang="it" sz="1300"/>
              <a:t>, there is no information about the actual context structure so the only way to go is to use a </a:t>
            </a:r>
            <a:r>
              <a:rPr b="1" lang="it" sz="1300"/>
              <a:t>single learner</a:t>
            </a:r>
            <a:r>
              <a:rPr lang="it" sz="1300"/>
              <a:t> that interacts with the </a:t>
            </a:r>
            <a:r>
              <a:rPr b="1" lang="it" sz="1300"/>
              <a:t>aggregate model </a:t>
            </a:r>
            <a:r>
              <a:rPr lang="it" sz="1300"/>
              <a:t>of the environment where users of all the types are contained.</a:t>
            </a:r>
            <a:endParaRPr sz="1300"/>
          </a:p>
          <a:p>
            <a:pPr indent="0" lvl="0" marL="0" rtl="0" algn="l">
              <a:lnSpc>
                <a:spcPct val="115000"/>
              </a:lnSpc>
              <a:spcBef>
                <a:spcPts val="360"/>
              </a:spcBef>
              <a:spcAft>
                <a:spcPts val="0"/>
              </a:spcAft>
              <a:buNone/>
            </a:pPr>
            <a:r>
              <a:rPr lang="it" sz="1300"/>
              <a:t>In the setting under consideration, there are </a:t>
            </a:r>
            <a:r>
              <a:rPr b="1" lang="it" sz="1300"/>
              <a:t>4 possible user types</a:t>
            </a:r>
            <a:r>
              <a:rPr lang="it" sz="1300"/>
              <a:t> based on the binary features </a:t>
            </a:r>
            <a:r>
              <a:rPr b="1" lang="it" sz="1300"/>
              <a:t>“age” </a:t>
            </a:r>
            <a:r>
              <a:rPr lang="it" sz="1300"/>
              <a:t>and</a:t>
            </a:r>
            <a:r>
              <a:rPr b="1" lang="it" sz="1300"/>
              <a:t> “has searched  technology terms”.</a:t>
            </a:r>
            <a:r>
              <a:rPr lang="it" sz="1300"/>
              <a:t> The systems interact with the environment obtaining observations for each type of user and store them.</a:t>
            </a:r>
            <a:endParaRPr sz="1300"/>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1" name="Shape 1231"/>
        <p:cNvGrpSpPr/>
        <p:nvPr/>
      </p:nvGrpSpPr>
      <p:grpSpPr>
        <a:xfrm>
          <a:off x="0" y="0"/>
          <a:ext cx="0" cy="0"/>
          <a:chOff x="0" y="0"/>
          <a:chExt cx="0" cy="0"/>
        </a:xfrm>
      </p:grpSpPr>
      <p:sp>
        <p:nvSpPr>
          <p:cNvPr id="1232" name="Google Shape;1232;p5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Approach - Case 2</a:t>
            </a:r>
            <a:endParaRPr/>
          </a:p>
        </p:txBody>
      </p:sp>
      <p:sp>
        <p:nvSpPr>
          <p:cNvPr id="1233" name="Google Shape;1233;p58"/>
          <p:cNvSpPr txBox="1"/>
          <p:nvPr>
            <p:ph idx="1" type="body"/>
          </p:nvPr>
        </p:nvSpPr>
        <p:spPr>
          <a:xfrm>
            <a:off x="457200" y="1200150"/>
            <a:ext cx="8323800" cy="306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it" sz="1400"/>
              <a:t>Steps of the approach from an high </a:t>
            </a:r>
            <a:r>
              <a:rPr b="1" lang="it" sz="1400"/>
              <a:t>level</a:t>
            </a:r>
            <a:r>
              <a:rPr b="1" lang="it" sz="1400"/>
              <a:t> point of view</a:t>
            </a:r>
            <a:endParaRPr b="1"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t/>
            </a:r>
            <a:endParaRPr sz="1400"/>
          </a:p>
          <a:p>
            <a:pPr indent="0" lvl="0" marL="0" rtl="0" algn="l">
              <a:spcBef>
                <a:spcPts val="360"/>
              </a:spcBef>
              <a:spcAft>
                <a:spcPts val="0"/>
              </a:spcAft>
              <a:buClr>
                <a:schemeClr val="dk1"/>
              </a:buClr>
              <a:buSzPts val="1100"/>
              <a:buFont typeface="Arial"/>
              <a:buNone/>
            </a:pPr>
            <a:r>
              <a:t/>
            </a:r>
            <a:endParaRPr b="1" sz="1400"/>
          </a:p>
        </p:txBody>
      </p:sp>
      <p:sp>
        <p:nvSpPr>
          <p:cNvPr id="1234" name="Google Shape;1234;p58"/>
          <p:cNvSpPr/>
          <p:nvPr/>
        </p:nvSpPr>
        <p:spPr>
          <a:xfrm>
            <a:off x="457200" y="1786225"/>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Initialize a </a:t>
            </a:r>
            <a:r>
              <a:rPr b="1" lang="it" sz="1200">
                <a:solidFill>
                  <a:schemeClr val="lt1"/>
                </a:solidFill>
              </a:rPr>
              <a:t>learner</a:t>
            </a:r>
            <a:r>
              <a:rPr lang="it" sz="1200">
                <a:solidFill>
                  <a:schemeClr val="lt1"/>
                </a:solidFill>
              </a:rPr>
              <a:t> that considers a </a:t>
            </a:r>
            <a:r>
              <a:rPr b="1" lang="it" sz="1200">
                <a:solidFill>
                  <a:schemeClr val="lt1"/>
                </a:solidFill>
              </a:rPr>
              <a:t>single</a:t>
            </a:r>
            <a:r>
              <a:rPr lang="it" sz="1200">
                <a:solidFill>
                  <a:schemeClr val="lt1"/>
                </a:solidFill>
              </a:rPr>
              <a:t> </a:t>
            </a:r>
            <a:r>
              <a:rPr b="1" lang="it" sz="1200">
                <a:solidFill>
                  <a:schemeClr val="lt1"/>
                </a:solidFill>
              </a:rPr>
              <a:t>aggregate context</a:t>
            </a:r>
            <a:r>
              <a:rPr lang="it" sz="1200">
                <a:solidFill>
                  <a:schemeClr val="lt1"/>
                </a:solidFill>
              </a:rPr>
              <a:t> containing all the users</a:t>
            </a:r>
            <a:endParaRPr sz="1200">
              <a:solidFill>
                <a:schemeClr val="lt1"/>
              </a:solidFill>
            </a:endParaRPr>
          </a:p>
        </p:txBody>
      </p:sp>
      <p:sp>
        <p:nvSpPr>
          <p:cNvPr id="1235" name="Google Shape;1235;p58"/>
          <p:cNvSpPr/>
          <p:nvPr/>
        </p:nvSpPr>
        <p:spPr>
          <a:xfrm>
            <a:off x="1786225" y="2507300"/>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Let the </a:t>
            </a:r>
            <a:r>
              <a:rPr b="1" lang="it" sz="1200">
                <a:solidFill>
                  <a:schemeClr val="lt1"/>
                </a:solidFill>
              </a:rPr>
              <a:t>currently active</a:t>
            </a:r>
            <a:r>
              <a:rPr lang="it" sz="1200">
                <a:solidFill>
                  <a:schemeClr val="lt1"/>
                </a:solidFill>
              </a:rPr>
              <a:t> </a:t>
            </a:r>
            <a:r>
              <a:rPr b="1" lang="it" sz="1200">
                <a:solidFill>
                  <a:schemeClr val="lt1"/>
                </a:solidFill>
              </a:rPr>
              <a:t>learners</a:t>
            </a:r>
            <a:r>
              <a:rPr lang="it" sz="1200">
                <a:solidFill>
                  <a:schemeClr val="lt1"/>
                </a:solidFill>
              </a:rPr>
              <a:t> </a:t>
            </a:r>
            <a:r>
              <a:rPr b="1" lang="it" sz="1200">
                <a:solidFill>
                  <a:schemeClr val="lt1"/>
                </a:solidFill>
              </a:rPr>
              <a:t>interact with the </a:t>
            </a:r>
            <a:r>
              <a:rPr b="1" lang="it" sz="1200">
                <a:solidFill>
                  <a:schemeClr val="lt1"/>
                </a:solidFill>
              </a:rPr>
              <a:t>environment</a:t>
            </a:r>
            <a:endParaRPr b="1" sz="1200">
              <a:solidFill>
                <a:schemeClr val="lt1"/>
              </a:solidFill>
            </a:endParaRPr>
          </a:p>
        </p:txBody>
      </p:sp>
      <p:sp>
        <p:nvSpPr>
          <p:cNvPr id="1236" name="Google Shape;1236;p58"/>
          <p:cNvSpPr/>
          <p:nvPr/>
        </p:nvSpPr>
        <p:spPr>
          <a:xfrm>
            <a:off x="3602100" y="3228375"/>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Apply the </a:t>
            </a:r>
            <a:r>
              <a:rPr b="1" lang="it" sz="1200">
                <a:solidFill>
                  <a:schemeClr val="lt1"/>
                </a:solidFill>
              </a:rPr>
              <a:t>context generation algorithm</a:t>
            </a:r>
            <a:r>
              <a:rPr lang="it" sz="1200">
                <a:solidFill>
                  <a:schemeClr val="lt1"/>
                </a:solidFill>
              </a:rPr>
              <a:t> using the </a:t>
            </a:r>
            <a:r>
              <a:rPr lang="it" sz="1200">
                <a:solidFill>
                  <a:schemeClr val="lt1"/>
                </a:solidFill>
              </a:rPr>
              <a:t>collected </a:t>
            </a:r>
            <a:r>
              <a:rPr lang="it" sz="1200">
                <a:solidFill>
                  <a:schemeClr val="lt1"/>
                </a:solidFill>
              </a:rPr>
              <a:t>observations</a:t>
            </a:r>
            <a:endParaRPr sz="1200">
              <a:solidFill>
                <a:schemeClr val="lt1"/>
              </a:solidFill>
            </a:endParaRPr>
          </a:p>
        </p:txBody>
      </p:sp>
      <p:sp>
        <p:nvSpPr>
          <p:cNvPr id="1237" name="Google Shape;1237;p58"/>
          <p:cNvSpPr/>
          <p:nvPr/>
        </p:nvSpPr>
        <p:spPr>
          <a:xfrm>
            <a:off x="4931125" y="3949450"/>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Create a </a:t>
            </a:r>
            <a:r>
              <a:rPr b="1" lang="it" sz="1200">
                <a:solidFill>
                  <a:schemeClr val="lt1"/>
                </a:solidFill>
              </a:rPr>
              <a:t>new set of learners based on the new context </a:t>
            </a:r>
            <a:r>
              <a:rPr lang="it" sz="1200">
                <a:solidFill>
                  <a:schemeClr val="lt1"/>
                </a:solidFill>
              </a:rPr>
              <a:t>and update them</a:t>
            </a:r>
            <a:endParaRPr sz="1200">
              <a:solidFill>
                <a:schemeClr val="lt1"/>
              </a:solidFill>
            </a:endParaRPr>
          </a:p>
        </p:txBody>
      </p:sp>
      <p:cxnSp>
        <p:nvCxnSpPr>
          <p:cNvPr id="1238" name="Google Shape;1238;p58"/>
          <p:cNvCxnSpPr/>
          <p:nvPr/>
        </p:nvCxnSpPr>
        <p:spPr>
          <a:xfrm>
            <a:off x="4188600" y="1998450"/>
            <a:ext cx="2400" cy="502500"/>
          </a:xfrm>
          <a:prstGeom prst="straightConnector1">
            <a:avLst/>
          </a:prstGeom>
          <a:noFill/>
          <a:ln cap="flat" cmpd="sng" w="9525">
            <a:solidFill>
              <a:schemeClr val="dk2"/>
            </a:solidFill>
            <a:prstDash val="solid"/>
            <a:round/>
            <a:headEnd len="med" w="med" type="none"/>
            <a:tailEnd len="med" w="med" type="triangle"/>
          </a:ln>
        </p:spPr>
      </p:cxnSp>
      <p:cxnSp>
        <p:nvCxnSpPr>
          <p:cNvPr id="1239" name="Google Shape;1239;p58"/>
          <p:cNvCxnSpPr>
            <a:stCxn id="1234" idx="3"/>
          </p:cNvCxnSpPr>
          <p:nvPr/>
        </p:nvCxnSpPr>
        <p:spPr>
          <a:xfrm flipH="1" rot="10800000">
            <a:off x="3602100" y="2003275"/>
            <a:ext cx="588900" cy="3600"/>
          </a:xfrm>
          <a:prstGeom prst="straightConnector1">
            <a:avLst/>
          </a:prstGeom>
          <a:noFill/>
          <a:ln cap="flat" cmpd="sng" w="9525">
            <a:solidFill>
              <a:schemeClr val="dk2"/>
            </a:solidFill>
            <a:prstDash val="solid"/>
            <a:round/>
            <a:headEnd len="med" w="med" type="none"/>
            <a:tailEnd len="med" w="med" type="none"/>
          </a:ln>
        </p:spPr>
      </p:cxnSp>
      <p:cxnSp>
        <p:nvCxnSpPr>
          <p:cNvPr id="1240" name="Google Shape;1240;p58"/>
          <p:cNvCxnSpPr/>
          <p:nvPr/>
        </p:nvCxnSpPr>
        <p:spPr>
          <a:xfrm>
            <a:off x="5517625" y="2725875"/>
            <a:ext cx="2400" cy="502500"/>
          </a:xfrm>
          <a:prstGeom prst="straightConnector1">
            <a:avLst/>
          </a:prstGeom>
          <a:noFill/>
          <a:ln cap="flat" cmpd="sng" w="9525">
            <a:solidFill>
              <a:schemeClr val="dk2"/>
            </a:solidFill>
            <a:prstDash val="solid"/>
            <a:round/>
            <a:headEnd len="med" w="med" type="none"/>
            <a:tailEnd len="med" w="med" type="triangle"/>
          </a:ln>
        </p:spPr>
      </p:cxnSp>
      <p:cxnSp>
        <p:nvCxnSpPr>
          <p:cNvPr id="1241" name="Google Shape;1241;p58"/>
          <p:cNvCxnSpPr/>
          <p:nvPr/>
        </p:nvCxnSpPr>
        <p:spPr>
          <a:xfrm flipH="1" rot="10800000">
            <a:off x="4931125" y="2730700"/>
            <a:ext cx="588900" cy="3600"/>
          </a:xfrm>
          <a:prstGeom prst="straightConnector1">
            <a:avLst/>
          </a:prstGeom>
          <a:noFill/>
          <a:ln cap="flat" cmpd="sng" w="9525">
            <a:solidFill>
              <a:schemeClr val="dk2"/>
            </a:solidFill>
            <a:prstDash val="solid"/>
            <a:round/>
            <a:headEnd len="med" w="med" type="none"/>
            <a:tailEnd len="med" w="med" type="none"/>
          </a:ln>
        </p:spPr>
      </p:cxnSp>
      <p:cxnSp>
        <p:nvCxnSpPr>
          <p:cNvPr id="1242" name="Google Shape;1242;p58"/>
          <p:cNvCxnSpPr/>
          <p:nvPr/>
        </p:nvCxnSpPr>
        <p:spPr>
          <a:xfrm>
            <a:off x="7333500" y="3446950"/>
            <a:ext cx="2400" cy="502500"/>
          </a:xfrm>
          <a:prstGeom prst="straightConnector1">
            <a:avLst/>
          </a:prstGeom>
          <a:noFill/>
          <a:ln cap="flat" cmpd="sng" w="9525">
            <a:solidFill>
              <a:schemeClr val="dk2"/>
            </a:solidFill>
            <a:prstDash val="solid"/>
            <a:round/>
            <a:headEnd len="med" w="med" type="none"/>
            <a:tailEnd len="med" w="med" type="triangle"/>
          </a:ln>
        </p:spPr>
      </p:cxnSp>
      <p:cxnSp>
        <p:nvCxnSpPr>
          <p:cNvPr id="1243" name="Google Shape;1243;p58"/>
          <p:cNvCxnSpPr/>
          <p:nvPr/>
        </p:nvCxnSpPr>
        <p:spPr>
          <a:xfrm flipH="1" rot="10800000">
            <a:off x="6747000" y="3451775"/>
            <a:ext cx="588900" cy="3600"/>
          </a:xfrm>
          <a:prstGeom prst="straightConnector1">
            <a:avLst/>
          </a:prstGeom>
          <a:noFill/>
          <a:ln cap="flat" cmpd="sng" w="9525">
            <a:solidFill>
              <a:schemeClr val="dk2"/>
            </a:solidFill>
            <a:prstDash val="solid"/>
            <a:round/>
            <a:headEnd len="med" w="med" type="none"/>
            <a:tailEnd len="med" w="med" type="none"/>
          </a:ln>
        </p:spPr>
      </p:cxnSp>
      <p:cxnSp>
        <p:nvCxnSpPr>
          <p:cNvPr id="1244" name="Google Shape;1244;p58"/>
          <p:cNvCxnSpPr>
            <a:stCxn id="1237" idx="1"/>
          </p:cNvCxnSpPr>
          <p:nvPr/>
        </p:nvCxnSpPr>
        <p:spPr>
          <a:xfrm rot="10800000">
            <a:off x="2824525" y="4160500"/>
            <a:ext cx="2106600" cy="9600"/>
          </a:xfrm>
          <a:prstGeom prst="straightConnector1">
            <a:avLst/>
          </a:prstGeom>
          <a:noFill/>
          <a:ln cap="flat" cmpd="sng" w="9525">
            <a:solidFill>
              <a:schemeClr val="dk2"/>
            </a:solidFill>
            <a:prstDash val="solid"/>
            <a:round/>
            <a:headEnd len="med" w="med" type="none"/>
            <a:tailEnd len="med" w="med" type="none"/>
          </a:ln>
        </p:spPr>
      </p:cxnSp>
      <p:cxnSp>
        <p:nvCxnSpPr>
          <p:cNvPr id="1245" name="Google Shape;1245;p58"/>
          <p:cNvCxnSpPr/>
          <p:nvPr/>
        </p:nvCxnSpPr>
        <p:spPr>
          <a:xfrm flipH="1" rot="10800000">
            <a:off x="2829250" y="2955100"/>
            <a:ext cx="3300" cy="12054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9" name="Shape 1249"/>
        <p:cNvGrpSpPr/>
        <p:nvPr/>
      </p:nvGrpSpPr>
      <p:grpSpPr>
        <a:xfrm>
          <a:off x="0" y="0"/>
          <a:ext cx="0" cy="0"/>
          <a:chOff x="0" y="0"/>
          <a:chExt cx="0" cy="0"/>
        </a:xfrm>
      </p:grpSpPr>
      <p:sp>
        <p:nvSpPr>
          <p:cNvPr id="1250" name="Google Shape;1250;p5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Learners and observations - Case 2</a:t>
            </a:r>
            <a:endParaRPr/>
          </a:p>
        </p:txBody>
      </p:sp>
      <p:sp>
        <p:nvSpPr>
          <p:cNvPr id="1251" name="Google Shape;1251;p59"/>
          <p:cNvSpPr txBox="1"/>
          <p:nvPr/>
        </p:nvSpPr>
        <p:spPr>
          <a:xfrm>
            <a:off x="457200" y="2916000"/>
            <a:ext cx="8323800" cy="1631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60"/>
              </a:spcBef>
              <a:spcAft>
                <a:spcPts val="0"/>
              </a:spcAft>
              <a:buClr>
                <a:schemeClr val="dk1"/>
              </a:buClr>
              <a:buSzPts val="1100"/>
              <a:buFont typeface="Arial"/>
              <a:buNone/>
            </a:pPr>
            <a:r>
              <a:rPr b="1" lang="it" sz="1200">
                <a:solidFill>
                  <a:schemeClr val="dk1"/>
                </a:solidFill>
              </a:rPr>
              <a:t>Structure of an observation:</a:t>
            </a:r>
            <a:endParaRPr b="1" sz="1200">
              <a:solidFill>
                <a:schemeClr val="dk1"/>
              </a:solidFill>
            </a:endParaRPr>
          </a:p>
          <a:p>
            <a:pPr indent="-304800" lvl="0" marL="457200" rtl="0" algn="l">
              <a:lnSpc>
                <a:spcPct val="115000"/>
              </a:lnSpc>
              <a:spcBef>
                <a:spcPts val="360"/>
              </a:spcBef>
              <a:spcAft>
                <a:spcPts val="0"/>
              </a:spcAft>
              <a:buClr>
                <a:schemeClr val="dk1"/>
              </a:buClr>
              <a:buSzPts val="1200"/>
              <a:buFont typeface="Noto Sans Symbols"/>
              <a:buAutoNum type="arabicPeriod"/>
            </a:pPr>
            <a:r>
              <a:rPr b="1" lang="it" sz="1200">
                <a:solidFill>
                  <a:schemeClr val="dk1"/>
                </a:solidFill>
              </a:rPr>
              <a:t>price pulled </a:t>
            </a:r>
            <a:r>
              <a:rPr lang="it" sz="1200">
                <a:solidFill>
                  <a:schemeClr val="dk1"/>
                </a:solidFill>
              </a:rPr>
              <a:t>by the algorithm;</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Noto Sans Symbols"/>
              <a:buAutoNum type="arabicPeriod"/>
            </a:pPr>
            <a:r>
              <a:rPr lang="it" sz="1200">
                <a:solidFill>
                  <a:schemeClr val="dk1"/>
                </a:solidFill>
              </a:rPr>
              <a:t>observations of the</a:t>
            </a:r>
            <a:r>
              <a:rPr b="1" lang="it" sz="1200">
                <a:solidFill>
                  <a:schemeClr val="dk1"/>
                </a:solidFill>
              </a:rPr>
              <a:t> conversions</a:t>
            </a:r>
            <a:r>
              <a:rPr lang="it" sz="1200">
                <a:solidFill>
                  <a:schemeClr val="dk1"/>
                </a:solidFill>
              </a:rPr>
              <a:t> obtained from the environment;</a:t>
            </a:r>
            <a:endParaRPr sz="1200">
              <a:solidFill>
                <a:schemeClr val="dk1"/>
              </a:solidFill>
            </a:endParaRPr>
          </a:p>
          <a:p>
            <a:pPr indent="-304800" lvl="0" marL="457200" rtl="0" algn="l">
              <a:lnSpc>
                <a:spcPct val="115000"/>
              </a:lnSpc>
              <a:spcBef>
                <a:spcPts val="0"/>
              </a:spcBef>
              <a:spcAft>
                <a:spcPts val="0"/>
              </a:spcAft>
              <a:buClr>
                <a:schemeClr val="dk1"/>
              </a:buClr>
              <a:buSzPts val="1200"/>
              <a:buFont typeface="Noto Sans Symbols"/>
              <a:buAutoNum type="arabicPeriod"/>
            </a:pPr>
            <a:r>
              <a:rPr b="1" lang="it" sz="1200">
                <a:solidFill>
                  <a:schemeClr val="dk1"/>
                </a:solidFill>
              </a:rPr>
              <a:t>bid pulled </a:t>
            </a:r>
            <a:r>
              <a:rPr lang="it" sz="1200">
                <a:solidFill>
                  <a:schemeClr val="dk1"/>
                </a:solidFill>
              </a:rPr>
              <a:t>by the algorithm;</a:t>
            </a:r>
            <a:endParaRPr b="1" sz="1200">
              <a:solidFill>
                <a:schemeClr val="dk1"/>
              </a:solidFill>
            </a:endParaRPr>
          </a:p>
          <a:p>
            <a:pPr indent="-304800" lvl="0" marL="457200" rtl="0" algn="l">
              <a:lnSpc>
                <a:spcPct val="115000"/>
              </a:lnSpc>
              <a:spcBef>
                <a:spcPts val="0"/>
              </a:spcBef>
              <a:spcAft>
                <a:spcPts val="0"/>
              </a:spcAft>
              <a:buClr>
                <a:schemeClr val="dk1"/>
              </a:buClr>
              <a:buSzPts val="1200"/>
              <a:buFont typeface="Noto Sans Symbols"/>
              <a:buAutoNum type="arabicPeriod"/>
            </a:pPr>
            <a:r>
              <a:rPr b="1" lang="it" sz="1200">
                <a:solidFill>
                  <a:schemeClr val="dk1"/>
                </a:solidFill>
              </a:rPr>
              <a:t>number of clicks</a:t>
            </a:r>
            <a:r>
              <a:rPr lang="it" sz="1200">
                <a:solidFill>
                  <a:schemeClr val="dk1"/>
                </a:solidFill>
              </a:rPr>
              <a:t> obtained from the environment;</a:t>
            </a:r>
            <a:endParaRPr b="1" sz="1200">
              <a:solidFill>
                <a:schemeClr val="dk1"/>
              </a:solidFill>
            </a:endParaRPr>
          </a:p>
          <a:p>
            <a:pPr indent="-304800" lvl="0" marL="457200" rtl="0" algn="l">
              <a:lnSpc>
                <a:spcPct val="115000"/>
              </a:lnSpc>
              <a:spcBef>
                <a:spcPts val="0"/>
              </a:spcBef>
              <a:spcAft>
                <a:spcPts val="0"/>
              </a:spcAft>
              <a:buClr>
                <a:schemeClr val="dk1"/>
              </a:buClr>
              <a:buSzPts val="1200"/>
              <a:buFont typeface="Noto Sans Symbols"/>
              <a:buAutoNum type="arabicPeriod"/>
            </a:pPr>
            <a:r>
              <a:rPr b="1" lang="it" sz="1200">
                <a:solidFill>
                  <a:schemeClr val="dk1"/>
                </a:solidFill>
              </a:rPr>
              <a:t>cumulative daily cost</a:t>
            </a:r>
            <a:r>
              <a:rPr lang="it" sz="1200">
                <a:solidFill>
                  <a:schemeClr val="dk1"/>
                </a:solidFill>
              </a:rPr>
              <a:t> obtained from the environment;</a:t>
            </a:r>
            <a:endParaRPr b="1" sz="1200">
              <a:solidFill>
                <a:schemeClr val="dk1"/>
              </a:solidFill>
            </a:endParaRPr>
          </a:p>
          <a:p>
            <a:pPr indent="-304800" lvl="0" marL="457200" rtl="0" algn="l">
              <a:lnSpc>
                <a:spcPct val="115000"/>
              </a:lnSpc>
              <a:spcBef>
                <a:spcPts val="0"/>
              </a:spcBef>
              <a:spcAft>
                <a:spcPts val="0"/>
              </a:spcAft>
              <a:buClr>
                <a:schemeClr val="dk1"/>
              </a:buClr>
              <a:buSzPts val="1200"/>
              <a:buFont typeface="Noto Sans Symbols"/>
              <a:buAutoNum type="arabicPeriod"/>
            </a:pPr>
            <a:r>
              <a:rPr b="1" lang="it" sz="1200">
                <a:solidFill>
                  <a:schemeClr val="dk1"/>
                </a:solidFill>
              </a:rPr>
              <a:t>collected reward</a:t>
            </a:r>
            <a:r>
              <a:rPr lang="it" sz="1200">
                <a:solidFill>
                  <a:schemeClr val="dk1"/>
                </a:solidFill>
              </a:rPr>
              <a:t>.</a:t>
            </a:r>
            <a:endParaRPr sz="1200"/>
          </a:p>
        </p:txBody>
      </p:sp>
      <p:sp>
        <p:nvSpPr>
          <p:cNvPr id="1252" name="Google Shape;1252;p59"/>
          <p:cNvSpPr txBox="1"/>
          <p:nvPr>
            <p:ph idx="1" type="body"/>
          </p:nvPr>
        </p:nvSpPr>
        <p:spPr>
          <a:xfrm>
            <a:off x="457200" y="1080000"/>
            <a:ext cx="8323800" cy="16314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1100"/>
              <a:buFont typeface="Arial"/>
              <a:buNone/>
            </a:pPr>
            <a:r>
              <a:rPr lang="it" sz="1200"/>
              <a:t>Each learner interacts with the environment trying to maximize its reward. The approach adopted by each regret minimizer is the same explained in the step 3. </a:t>
            </a:r>
            <a:endParaRPr sz="1200"/>
          </a:p>
          <a:p>
            <a:pPr indent="0" lvl="0" marL="0" rtl="0" algn="l">
              <a:lnSpc>
                <a:spcPct val="115000"/>
              </a:lnSpc>
              <a:spcBef>
                <a:spcPts val="360"/>
              </a:spcBef>
              <a:spcAft>
                <a:spcPts val="0"/>
              </a:spcAft>
              <a:buClr>
                <a:schemeClr val="dk1"/>
              </a:buClr>
              <a:buSzPts val="1100"/>
              <a:buFont typeface="Arial"/>
              <a:buNone/>
            </a:pPr>
            <a:r>
              <a:rPr b="1" lang="it" sz="1200"/>
              <a:t>Approach:</a:t>
            </a:r>
            <a:endParaRPr b="1" sz="1200"/>
          </a:p>
          <a:p>
            <a:pPr indent="-304800" lvl="0" marL="457200" rtl="0" algn="l">
              <a:lnSpc>
                <a:spcPct val="115000"/>
              </a:lnSpc>
              <a:spcBef>
                <a:spcPts val="360"/>
              </a:spcBef>
              <a:spcAft>
                <a:spcPts val="0"/>
              </a:spcAft>
              <a:buSzPts val="1200"/>
              <a:buChar char="●"/>
            </a:pPr>
            <a:r>
              <a:rPr lang="it" sz="1200"/>
              <a:t>the </a:t>
            </a:r>
            <a:r>
              <a:rPr b="1" lang="it" sz="1200"/>
              <a:t>learner chooses the best price</a:t>
            </a:r>
            <a:r>
              <a:rPr lang="it" sz="1200"/>
              <a:t> </a:t>
            </a:r>
            <a:r>
              <a:rPr b="1" lang="it" sz="1200"/>
              <a:t>and the best bid</a:t>
            </a:r>
            <a:r>
              <a:rPr lang="it" sz="1200"/>
              <a:t> that maximizes the reward;</a:t>
            </a:r>
            <a:endParaRPr sz="1200"/>
          </a:p>
          <a:p>
            <a:pPr indent="-304800" lvl="0" marL="457200" rtl="0" algn="l">
              <a:lnSpc>
                <a:spcPct val="115000"/>
              </a:lnSpc>
              <a:spcBef>
                <a:spcPts val="0"/>
              </a:spcBef>
              <a:spcAft>
                <a:spcPts val="0"/>
              </a:spcAft>
              <a:buSzPts val="1200"/>
              <a:buFont typeface="Arial"/>
              <a:buChar char="●"/>
            </a:pPr>
            <a:r>
              <a:rPr lang="it" sz="1200"/>
              <a:t>the </a:t>
            </a:r>
            <a:r>
              <a:rPr b="1" lang="it" sz="1200"/>
              <a:t>learner plays the chosen price and bid</a:t>
            </a:r>
            <a:r>
              <a:rPr lang="it" sz="1200"/>
              <a:t> in the environment;</a:t>
            </a:r>
            <a:endParaRPr sz="1200"/>
          </a:p>
          <a:p>
            <a:pPr indent="-304800" lvl="0" marL="457200" rtl="0" algn="l">
              <a:lnSpc>
                <a:spcPct val="115000"/>
              </a:lnSpc>
              <a:spcBef>
                <a:spcPts val="0"/>
              </a:spcBef>
              <a:spcAft>
                <a:spcPts val="0"/>
              </a:spcAft>
              <a:buSzPts val="1200"/>
              <a:buFont typeface="Arial"/>
              <a:buChar char="●"/>
            </a:pPr>
            <a:r>
              <a:rPr lang="it" sz="1200"/>
              <a:t>the </a:t>
            </a:r>
            <a:r>
              <a:rPr b="1" lang="it" sz="1200"/>
              <a:t>learner updates</a:t>
            </a:r>
            <a:r>
              <a:rPr lang="it" sz="1200"/>
              <a:t> its </a:t>
            </a:r>
            <a:r>
              <a:rPr b="1" lang="it" sz="1200"/>
              <a:t>models</a:t>
            </a:r>
            <a:r>
              <a:rPr lang="it" sz="1200"/>
              <a:t> associated to the pricing and to the advertising setting using respectively the obtained conversions and number of clicks and cumulative daily cost;</a:t>
            </a:r>
            <a:endParaRPr sz="1400"/>
          </a:p>
          <a:p>
            <a:pPr indent="-304800" lvl="0" marL="457200" rtl="0" algn="l">
              <a:lnSpc>
                <a:spcPct val="115000"/>
              </a:lnSpc>
              <a:spcBef>
                <a:spcPts val="0"/>
              </a:spcBef>
              <a:spcAft>
                <a:spcPts val="0"/>
              </a:spcAft>
              <a:buSzPts val="1200"/>
              <a:buChar char="●"/>
            </a:pPr>
            <a:r>
              <a:rPr lang="it" sz="1200"/>
              <a:t>the </a:t>
            </a:r>
            <a:r>
              <a:rPr b="1" lang="it" sz="1200"/>
              <a:t>observations</a:t>
            </a:r>
            <a:r>
              <a:rPr lang="it" sz="1200"/>
              <a:t> are stored </a:t>
            </a:r>
            <a:r>
              <a:rPr b="1" lang="it" sz="1200"/>
              <a:t>grouped by feature tuple</a:t>
            </a:r>
            <a:r>
              <a:rPr lang="it" sz="1200"/>
              <a:t>. </a:t>
            </a:r>
            <a:endParaRPr b="1" sz="1400"/>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6" name="Shape 1256"/>
        <p:cNvGrpSpPr/>
        <p:nvPr/>
      </p:nvGrpSpPr>
      <p:grpSpPr>
        <a:xfrm>
          <a:off x="0" y="0"/>
          <a:ext cx="0" cy="0"/>
          <a:chOff x="0" y="0"/>
          <a:chExt cx="0" cy="0"/>
        </a:xfrm>
      </p:grpSpPr>
      <p:sp>
        <p:nvSpPr>
          <p:cNvPr id="1257" name="Google Shape;1257;p60"/>
          <p:cNvSpPr txBox="1"/>
          <p:nvPr>
            <p:ph idx="1" type="body"/>
          </p:nvPr>
        </p:nvSpPr>
        <p:spPr>
          <a:xfrm>
            <a:off x="410100" y="1188000"/>
            <a:ext cx="8323800" cy="1159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a:t>
            </a:r>
            <a:r>
              <a:rPr b="1" lang="it" sz="1200"/>
              <a:t>context generation algorithm</a:t>
            </a:r>
            <a:r>
              <a:rPr lang="it" sz="1200"/>
              <a:t> applied is a </a:t>
            </a:r>
            <a:r>
              <a:rPr b="1" lang="it" sz="1200"/>
              <a:t>greedy algorithm</a:t>
            </a:r>
            <a:r>
              <a:rPr lang="it" sz="1200"/>
              <a:t> that estimates the reward of a context and the sum of the rewards coming from the possible sub-context and chooses whether to split or not based on them.</a:t>
            </a:r>
            <a:endParaRPr sz="1200"/>
          </a:p>
          <a:p>
            <a:pPr indent="0" lvl="0" marL="0" rtl="0" algn="l">
              <a:lnSpc>
                <a:spcPct val="115000"/>
              </a:lnSpc>
              <a:spcBef>
                <a:spcPts val="360"/>
              </a:spcBef>
              <a:spcAft>
                <a:spcPts val="0"/>
              </a:spcAft>
              <a:buNone/>
            </a:pPr>
            <a:r>
              <a:rPr lang="it" sz="1200"/>
              <a:t>The </a:t>
            </a:r>
            <a:r>
              <a:rPr b="1" lang="it" sz="1200"/>
              <a:t>greedy algorithm builds a tree</a:t>
            </a:r>
            <a:r>
              <a:rPr lang="it" sz="1200"/>
              <a:t> where </a:t>
            </a:r>
            <a:r>
              <a:rPr b="1" lang="it" sz="1200"/>
              <a:t>each node represent a context</a:t>
            </a:r>
            <a:r>
              <a:rPr lang="it" sz="1200"/>
              <a:t>. The algorithm starts from a single node, namely the </a:t>
            </a:r>
            <a:r>
              <a:rPr b="1" lang="it" sz="1200">
                <a:solidFill>
                  <a:srgbClr val="0000FF"/>
                </a:solidFill>
              </a:rPr>
              <a:t>root</a:t>
            </a:r>
            <a:r>
              <a:rPr lang="it" sz="1200"/>
              <a:t>, that </a:t>
            </a:r>
            <a:r>
              <a:rPr b="1" lang="it" sz="1200">
                <a:solidFill>
                  <a:srgbClr val="0000FF"/>
                </a:solidFill>
              </a:rPr>
              <a:t>consists in the completely aggregate context</a:t>
            </a:r>
            <a:r>
              <a:rPr lang="it" sz="1200"/>
              <a:t>.</a:t>
            </a:r>
            <a:endParaRPr sz="1200"/>
          </a:p>
        </p:txBody>
      </p:sp>
      <p:sp>
        <p:nvSpPr>
          <p:cNvPr id="1258" name="Google Shape;1258;p6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Greedy algorithm - Case 2</a:t>
            </a:r>
            <a:endParaRPr sz="1700"/>
          </a:p>
        </p:txBody>
      </p:sp>
      <p:sp>
        <p:nvSpPr>
          <p:cNvPr id="1259" name="Google Shape;1259;p60"/>
          <p:cNvSpPr txBox="1"/>
          <p:nvPr/>
        </p:nvSpPr>
        <p:spPr>
          <a:xfrm>
            <a:off x="410400" y="2207275"/>
            <a:ext cx="4565400" cy="23694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60"/>
              </a:spcBef>
              <a:spcAft>
                <a:spcPts val="0"/>
              </a:spcAft>
              <a:buClr>
                <a:schemeClr val="dk1"/>
              </a:buClr>
              <a:buSzPts val="1100"/>
              <a:buFont typeface="Arial"/>
              <a:buNone/>
            </a:pPr>
            <a:r>
              <a:rPr lang="it" sz="1200">
                <a:solidFill>
                  <a:schemeClr val="dk1"/>
                </a:solidFill>
              </a:rPr>
              <a:t>The split of a node is done choosing a feature of the users and creating a node for each value that the feature can assume.</a:t>
            </a:r>
            <a:endParaRPr sz="1200">
              <a:solidFill>
                <a:schemeClr val="dk1"/>
              </a:solidFill>
            </a:endParaRPr>
          </a:p>
          <a:p>
            <a:pPr indent="0" lvl="0" marL="0" rtl="0" algn="l">
              <a:lnSpc>
                <a:spcPct val="115000"/>
              </a:lnSpc>
              <a:spcBef>
                <a:spcPts val="360"/>
              </a:spcBef>
              <a:spcAft>
                <a:spcPts val="0"/>
              </a:spcAft>
              <a:buClr>
                <a:schemeClr val="dk1"/>
              </a:buClr>
              <a:buSzPts val="1100"/>
              <a:buFont typeface="Arial"/>
              <a:buNone/>
            </a:pPr>
            <a:r>
              <a:rPr lang="it" sz="1200">
                <a:solidFill>
                  <a:schemeClr val="dk1"/>
                </a:solidFill>
              </a:rPr>
              <a:t>The arcs of the tree constrain the value assumed by the split feature inside the child node.</a:t>
            </a:r>
            <a:endParaRPr sz="1200">
              <a:solidFill>
                <a:schemeClr val="dk1"/>
              </a:solidFill>
            </a:endParaRPr>
          </a:p>
          <a:p>
            <a:pPr indent="0" lvl="0" marL="0" rtl="0" algn="l">
              <a:lnSpc>
                <a:spcPct val="115000"/>
              </a:lnSpc>
              <a:spcBef>
                <a:spcPts val="360"/>
              </a:spcBef>
              <a:spcAft>
                <a:spcPts val="0"/>
              </a:spcAft>
              <a:buClr>
                <a:schemeClr val="dk1"/>
              </a:buClr>
              <a:buSzPts val="1100"/>
              <a:buFont typeface="Arial"/>
              <a:buNone/>
            </a:pPr>
            <a:r>
              <a:rPr lang="it" sz="1200">
                <a:solidFill>
                  <a:schemeClr val="dk1"/>
                </a:solidFill>
              </a:rPr>
              <a:t>The path that brings from the root node to another node defines the values of the features that a user must have to belong to the considered node (context).</a:t>
            </a:r>
            <a:endParaRPr sz="1200">
              <a:solidFill>
                <a:schemeClr val="dk1"/>
              </a:solidFill>
            </a:endParaRPr>
          </a:p>
          <a:p>
            <a:pPr indent="0" lvl="0" marL="0" rtl="0" algn="l">
              <a:lnSpc>
                <a:spcPct val="115000"/>
              </a:lnSpc>
              <a:spcBef>
                <a:spcPts val="360"/>
              </a:spcBef>
              <a:spcAft>
                <a:spcPts val="0"/>
              </a:spcAft>
              <a:buClr>
                <a:schemeClr val="dk1"/>
              </a:buClr>
              <a:buSzPts val="1100"/>
              <a:buFont typeface="Arial"/>
              <a:buNone/>
            </a:pPr>
            <a:r>
              <a:rPr lang="it" sz="1200">
                <a:solidFill>
                  <a:schemeClr val="dk1"/>
                </a:solidFill>
              </a:rPr>
              <a:t>Based on the data the algorithm can choose to expand some contexts and to not expand other contexts.</a:t>
            </a:r>
            <a:endParaRPr sz="1200">
              <a:solidFill>
                <a:schemeClr val="dk1"/>
              </a:solidFill>
            </a:endParaRPr>
          </a:p>
        </p:txBody>
      </p:sp>
      <p:sp>
        <p:nvSpPr>
          <p:cNvPr id="1260" name="Google Shape;1260;p60"/>
          <p:cNvSpPr/>
          <p:nvPr/>
        </p:nvSpPr>
        <p:spPr>
          <a:xfrm>
            <a:off x="6713400" y="2413738"/>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1" name="Google Shape;1261;p60"/>
          <p:cNvSpPr/>
          <p:nvPr/>
        </p:nvSpPr>
        <p:spPr>
          <a:xfrm>
            <a:off x="7619400" y="3200250"/>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2" name="Google Shape;1262;p60"/>
          <p:cNvSpPr/>
          <p:nvPr/>
        </p:nvSpPr>
        <p:spPr>
          <a:xfrm>
            <a:off x="5807400" y="3200263"/>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3" name="Google Shape;1263;p60"/>
          <p:cNvSpPr/>
          <p:nvPr/>
        </p:nvSpPr>
        <p:spPr>
          <a:xfrm>
            <a:off x="5354400" y="3937350"/>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4" name="Google Shape;1264;p60"/>
          <p:cNvSpPr/>
          <p:nvPr/>
        </p:nvSpPr>
        <p:spPr>
          <a:xfrm>
            <a:off x="8072400" y="3937350"/>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5" name="Google Shape;1265;p60"/>
          <p:cNvSpPr/>
          <p:nvPr/>
        </p:nvSpPr>
        <p:spPr>
          <a:xfrm>
            <a:off x="7166400" y="3937350"/>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266" name="Google Shape;1266;p60"/>
          <p:cNvSpPr/>
          <p:nvPr/>
        </p:nvSpPr>
        <p:spPr>
          <a:xfrm>
            <a:off x="6260400" y="3937350"/>
            <a:ext cx="453000" cy="453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267" name="Google Shape;1267;p60"/>
          <p:cNvCxnSpPr>
            <a:stCxn id="1260" idx="3"/>
            <a:endCxn id="1262" idx="7"/>
          </p:cNvCxnSpPr>
          <p:nvPr/>
        </p:nvCxnSpPr>
        <p:spPr>
          <a:xfrm flipH="1">
            <a:off x="6194140" y="2800397"/>
            <a:ext cx="585600" cy="466200"/>
          </a:xfrm>
          <a:prstGeom prst="straightConnector1">
            <a:avLst/>
          </a:prstGeom>
          <a:noFill/>
          <a:ln cap="flat" cmpd="sng" w="9525">
            <a:solidFill>
              <a:schemeClr val="dk2"/>
            </a:solidFill>
            <a:prstDash val="solid"/>
            <a:round/>
            <a:headEnd len="med" w="med" type="none"/>
            <a:tailEnd len="med" w="med" type="triangle"/>
          </a:ln>
        </p:spPr>
      </p:cxnSp>
      <p:cxnSp>
        <p:nvCxnSpPr>
          <p:cNvPr id="1268" name="Google Shape;1268;p60"/>
          <p:cNvCxnSpPr>
            <a:stCxn id="1260" idx="5"/>
            <a:endCxn id="1261" idx="1"/>
          </p:cNvCxnSpPr>
          <p:nvPr/>
        </p:nvCxnSpPr>
        <p:spPr>
          <a:xfrm>
            <a:off x="7100060" y="2800397"/>
            <a:ext cx="585600" cy="466200"/>
          </a:xfrm>
          <a:prstGeom prst="straightConnector1">
            <a:avLst/>
          </a:prstGeom>
          <a:noFill/>
          <a:ln cap="flat" cmpd="sng" w="9525">
            <a:solidFill>
              <a:schemeClr val="dk2"/>
            </a:solidFill>
            <a:prstDash val="solid"/>
            <a:round/>
            <a:headEnd len="med" w="med" type="none"/>
            <a:tailEnd len="med" w="med" type="triangle"/>
          </a:ln>
        </p:spPr>
      </p:cxnSp>
      <p:cxnSp>
        <p:nvCxnSpPr>
          <p:cNvPr id="1269" name="Google Shape;1269;p60"/>
          <p:cNvCxnSpPr>
            <a:stCxn id="1262" idx="3"/>
            <a:endCxn id="1263" idx="0"/>
          </p:cNvCxnSpPr>
          <p:nvPr/>
        </p:nvCxnSpPr>
        <p:spPr>
          <a:xfrm flipH="1">
            <a:off x="5580940" y="3586922"/>
            <a:ext cx="292800" cy="350400"/>
          </a:xfrm>
          <a:prstGeom prst="straightConnector1">
            <a:avLst/>
          </a:prstGeom>
          <a:noFill/>
          <a:ln cap="flat" cmpd="sng" w="9525">
            <a:solidFill>
              <a:schemeClr val="dk2"/>
            </a:solidFill>
            <a:prstDash val="solid"/>
            <a:round/>
            <a:headEnd len="med" w="med" type="none"/>
            <a:tailEnd len="med" w="med" type="triangle"/>
          </a:ln>
        </p:spPr>
      </p:cxnSp>
      <p:cxnSp>
        <p:nvCxnSpPr>
          <p:cNvPr id="1270" name="Google Shape;1270;p60"/>
          <p:cNvCxnSpPr>
            <a:stCxn id="1262" idx="5"/>
            <a:endCxn id="1266" idx="0"/>
          </p:cNvCxnSpPr>
          <p:nvPr/>
        </p:nvCxnSpPr>
        <p:spPr>
          <a:xfrm>
            <a:off x="6194060" y="3586922"/>
            <a:ext cx="292800" cy="350400"/>
          </a:xfrm>
          <a:prstGeom prst="straightConnector1">
            <a:avLst/>
          </a:prstGeom>
          <a:noFill/>
          <a:ln cap="flat" cmpd="sng" w="9525">
            <a:solidFill>
              <a:schemeClr val="dk2"/>
            </a:solidFill>
            <a:prstDash val="solid"/>
            <a:round/>
            <a:headEnd len="med" w="med" type="none"/>
            <a:tailEnd len="med" w="med" type="triangle"/>
          </a:ln>
        </p:spPr>
      </p:cxnSp>
      <p:cxnSp>
        <p:nvCxnSpPr>
          <p:cNvPr id="1271" name="Google Shape;1271;p60"/>
          <p:cNvCxnSpPr>
            <a:stCxn id="1261" idx="3"/>
            <a:endCxn id="1265" idx="0"/>
          </p:cNvCxnSpPr>
          <p:nvPr/>
        </p:nvCxnSpPr>
        <p:spPr>
          <a:xfrm flipH="1">
            <a:off x="7392940" y="3586910"/>
            <a:ext cx="292800" cy="350400"/>
          </a:xfrm>
          <a:prstGeom prst="straightConnector1">
            <a:avLst/>
          </a:prstGeom>
          <a:noFill/>
          <a:ln cap="flat" cmpd="sng" w="9525">
            <a:solidFill>
              <a:schemeClr val="dk2"/>
            </a:solidFill>
            <a:prstDash val="solid"/>
            <a:round/>
            <a:headEnd len="med" w="med" type="none"/>
            <a:tailEnd len="med" w="med" type="triangle"/>
          </a:ln>
        </p:spPr>
      </p:cxnSp>
      <p:cxnSp>
        <p:nvCxnSpPr>
          <p:cNvPr id="1272" name="Google Shape;1272;p60"/>
          <p:cNvCxnSpPr>
            <a:stCxn id="1261" idx="5"/>
            <a:endCxn id="1264" idx="0"/>
          </p:cNvCxnSpPr>
          <p:nvPr/>
        </p:nvCxnSpPr>
        <p:spPr>
          <a:xfrm>
            <a:off x="8006060" y="3586910"/>
            <a:ext cx="292800" cy="350400"/>
          </a:xfrm>
          <a:prstGeom prst="straightConnector1">
            <a:avLst/>
          </a:prstGeom>
          <a:noFill/>
          <a:ln cap="flat" cmpd="sng" w="9525">
            <a:solidFill>
              <a:schemeClr val="dk2"/>
            </a:solidFill>
            <a:prstDash val="solid"/>
            <a:round/>
            <a:headEnd len="med" w="med" type="none"/>
            <a:tailEnd len="med" w="med" type="triangle"/>
          </a:ln>
        </p:spPr>
      </p:cxnSp>
      <p:sp>
        <p:nvSpPr>
          <p:cNvPr id="1273" name="Google Shape;1273;p60"/>
          <p:cNvSpPr txBox="1"/>
          <p:nvPr/>
        </p:nvSpPr>
        <p:spPr>
          <a:xfrm>
            <a:off x="7685650" y="2594550"/>
            <a:ext cx="1524600" cy="35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i="1" lang="it" sz="1000"/>
              <a:t>Example of tree</a:t>
            </a:r>
            <a:endParaRPr i="1" sz="1000"/>
          </a:p>
        </p:txBody>
      </p:sp>
      <p:pic>
        <p:nvPicPr>
          <p:cNvPr id="1274" name="Google Shape;1274;p60"/>
          <p:cNvPicPr preferRelativeResize="0"/>
          <p:nvPr/>
        </p:nvPicPr>
        <p:blipFill>
          <a:blip r:embed="rId3">
            <a:alphaModFix/>
          </a:blip>
          <a:stretch>
            <a:fillRect/>
          </a:stretch>
        </p:blipFill>
        <p:spPr>
          <a:xfrm>
            <a:off x="5402400" y="3985350"/>
            <a:ext cx="357000" cy="357000"/>
          </a:xfrm>
          <a:prstGeom prst="rect">
            <a:avLst/>
          </a:prstGeom>
          <a:noFill/>
          <a:ln>
            <a:noFill/>
          </a:ln>
        </p:spPr>
      </p:pic>
      <p:pic>
        <p:nvPicPr>
          <p:cNvPr id="1275" name="Google Shape;1275;p60"/>
          <p:cNvPicPr preferRelativeResize="0"/>
          <p:nvPr/>
        </p:nvPicPr>
        <p:blipFill>
          <a:blip r:embed="rId4">
            <a:alphaModFix/>
          </a:blip>
          <a:stretch>
            <a:fillRect/>
          </a:stretch>
        </p:blipFill>
        <p:spPr>
          <a:xfrm>
            <a:off x="6308399" y="3985349"/>
            <a:ext cx="357000" cy="357000"/>
          </a:xfrm>
          <a:prstGeom prst="rect">
            <a:avLst/>
          </a:prstGeom>
          <a:noFill/>
          <a:ln>
            <a:noFill/>
          </a:ln>
        </p:spPr>
      </p:pic>
      <p:pic>
        <p:nvPicPr>
          <p:cNvPr id="1276" name="Google Shape;1276;p60"/>
          <p:cNvPicPr preferRelativeResize="0"/>
          <p:nvPr/>
        </p:nvPicPr>
        <p:blipFill>
          <a:blip r:embed="rId3">
            <a:alphaModFix/>
          </a:blip>
          <a:stretch>
            <a:fillRect/>
          </a:stretch>
        </p:blipFill>
        <p:spPr>
          <a:xfrm>
            <a:off x="8120400" y="3985350"/>
            <a:ext cx="357000" cy="357000"/>
          </a:xfrm>
          <a:prstGeom prst="rect">
            <a:avLst/>
          </a:prstGeom>
          <a:noFill/>
          <a:ln>
            <a:noFill/>
          </a:ln>
        </p:spPr>
      </p:pic>
      <p:pic>
        <p:nvPicPr>
          <p:cNvPr id="1277" name="Google Shape;1277;p60"/>
          <p:cNvPicPr preferRelativeResize="0"/>
          <p:nvPr/>
        </p:nvPicPr>
        <p:blipFill>
          <a:blip r:embed="rId4">
            <a:alphaModFix/>
          </a:blip>
          <a:stretch>
            <a:fillRect/>
          </a:stretch>
        </p:blipFill>
        <p:spPr>
          <a:xfrm>
            <a:off x="7214399" y="3985349"/>
            <a:ext cx="357000" cy="357000"/>
          </a:xfrm>
          <a:prstGeom prst="rect">
            <a:avLst/>
          </a:prstGeom>
          <a:noFill/>
          <a:ln>
            <a:noFill/>
          </a:ln>
        </p:spPr>
      </p:pic>
      <p:pic>
        <p:nvPicPr>
          <p:cNvPr id="1278" name="Google Shape;1278;p60"/>
          <p:cNvPicPr preferRelativeResize="0"/>
          <p:nvPr/>
        </p:nvPicPr>
        <p:blipFill>
          <a:blip r:embed="rId5">
            <a:alphaModFix/>
          </a:blip>
          <a:stretch>
            <a:fillRect/>
          </a:stretch>
        </p:blipFill>
        <p:spPr>
          <a:xfrm>
            <a:off x="5889550" y="3264763"/>
            <a:ext cx="324000" cy="324000"/>
          </a:xfrm>
          <a:prstGeom prst="rect">
            <a:avLst/>
          </a:prstGeom>
          <a:noFill/>
          <a:ln>
            <a:noFill/>
          </a:ln>
        </p:spPr>
      </p:pic>
      <p:pic>
        <p:nvPicPr>
          <p:cNvPr id="1279" name="Google Shape;1279;p60"/>
          <p:cNvPicPr preferRelativeResize="0"/>
          <p:nvPr/>
        </p:nvPicPr>
        <p:blipFill>
          <a:blip r:embed="rId5">
            <a:alphaModFix/>
          </a:blip>
          <a:stretch>
            <a:fillRect/>
          </a:stretch>
        </p:blipFill>
        <p:spPr>
          <a:xfrm>
            <a:off x="7703950" y="3264750"/>
            <a:ext cx="324000" cy="324000"/>
          </a:xfrm>
          <a:prstGeom prst="rect">
            <a:avLst/>
          </a:prstGeom>
          <a:noFill/>
          <a:ln>
            <a:noFill/>
          </a:ln>
        </p:spPr>
      </p:pic>
      <p:sp>
        <p:nvSpPr>
          <p:cNvPr id="1280" name="Google Shape;1280;p60"/>
          <p:cNvSpPr txBox="1"/>
          <p:nvPr/>
        </p:nvSpPr>
        <p:spPr>
          <a:xfrm>
            <a:off x="5929200" y="2956000"/>
            <a:ext cx="3570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No</a:t>
            </a:r>
            <a:endParaRPr b="1" sz="700">
              <a:solidFill>
                <a:schemeClr val="dk2"/>
              </a:solidFill>
            </a:endParaRPr>
          </a:p>
        </p:txBody>
      </p:sp>
      <p:sp>
        <p:nvSpPr>
          <p:cNvPr id="1281" name="Google Shape;1281;p60"/>
          <p:cNvSpPr txBox="1"/>
          <p:nvPr/>
        </p:nvSpPr>
        <p:spPr>
          <a:xfrm>
            <a:off x="7560000" y="2957300"/>
            <a:ext cx="4530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Yes</a:t>
            </a:r>
            <a:endParaRPr b="1" sz="700">
              <a:solidFill>
                <a:schemeClr val="dk2"/>
              </a:solidFill>
            </a:endParaRPr>
          </a:p>
        </p:txBody>
      </p:sp>
      <p:sp>
        <p:nvSpPr>
          <p:cNvPr id="1282" name="Google Shape;1282;p60"/>
          <p:cNvSpPr txBox="1"/>
          <p:nvPr/>
        </p:nvSpPr>
        <p:spPr>
          <a:xfrm>
            <a:off x="6332400" y="2817700"/>
            <a:ext cx="1195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Has </a:t>
            </a:r>
            <a:r>
              <a:rPr b="1" lang="it" sz="700">
                <a:solidFill>
                  <a:schemeClr val="dk2"/>
                </a:solidFill>
              </a:rPr>
              <a:t>searched</a:t>
            </a:r>
            <a:r>
              <a:rPr b="1" lang="it" sz="700">
                <a:solidFill>
                  <a:schemeClr val="dk2"/>
                </a:solidFill>
              </a:rPr>
              <a:t> technology terms</a:t>
            </a:r>
            <a:endParaRPr b="1" sz="700">
              <a:solidFill>
                <a:schemeClr val="dk2"/>
              </a:solidFill>
            </a:endParaRPr>
          </a:p>
        </p:txBody>
      </p:sp>
      <p:sp>
        <p:nvSpPr>
          <p:cNvPr id="1283" name="Google Shape;1283;p60"/>
          <p:cNvSpPr txBox="1"/>
          <p:nvPr/>
        </p:nvSpPr>
        <p:spPr>
          <a:xfrm>
            <a:off x="5630400" y="3588113"/>
            <a:ext cx="784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Age</a:t>
            </a:r>
            <a:endParaRPr b="1" sz="700">
              <a:solidFill>
                <a:schemeClr val="dk2"/>
              </a:solidFill>
            </a:endParaRPr>
          </a:p>
        </p:txBody>
      </p:sp>
      <p:sp>
        <p:nvSpPr>
          <p:cNvPr id="1284" name="Google Shape;1284;p60"/>
          <p:cNvSpPr txBox="1"/>
          <p:nvPr/>
        </p:nvSpPr>
        <p:spPr>
          <a:xfrm>
            <a:off x="7453500" y="3588100"/>
            <a:ext cx="784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Age</a:t>
            </a:r>
            <a:endParaRPr b="1" sz="700">
              <a:solidFill>
                <a:schemeClr val="dk2"/>
              </a:solidFill>
            </a:endParaRPr>
          </a:p>
        </p:txBody>
      </p:sp>
      <p:sp>
        <p:nvSpPr>
          <p:cNvPr id="1285" name="Google Shape;1285;p60"/>
          <p:cNvSpPr txBox="1"/>
          <p:nvPr/>
        </p:nvSpPr>
        <p:spPr>
          <a:xfrm>
            <a:off x="5022600" y="3683325"/>
            <a:ext cx="784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Young</a:t>
            </a:r>
            <a:endParaRPr b="1" sz="700">
              <a:solidFill>
                <a:schemeClr val="dk2"/>
              </a:solidFill>
            </a:endParaRPr>
          </a:p>
        </p:txBody>
      </p:sp>
      <p:sp>
        <p:nvSpPr>
          <p:cNvPr id="1286" name="Google Shape;1286;p60"/>
          <p:cNvSpPr txBox="1"/>
          <p:nvPr/>
        </p:nvSpPr>
        <p:spPr>
          <a:xfrm>
            <a:off x="8055550" y="3683325"/>
            <a:ext cx="784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Young</a:t>
            </a:r>
            <a:endParaRPr b="1" sz="700">
              <a:solidFill>
                <a:schemeClr val="dk2"/>
              </a:solidFill>
            </a:endParaRPr>
          </a:p>
        </p:txBody>
      </p:sp>
      <p:sp>
        <p:nvSpPr>
          <p:cNvPr id="1287" name="Google Shape;1287;p60"/>
          <p:cNvSpPr txBox="1"/>
          <p:nvPr/>
        </p:nvSpPr>
        <p:spPr>
          <a:xfrm>
            <a:off x="6207775" y="3683313"/>
            <a:ext cx="784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Old</a:t>
            </a:r>
            <a:endParaRPr b="1" sz="700">
              <a:solidFill>
                <a:schemeClr val="dk2"/>
              </a:solidFill>
            </a:endParaRPr>
          </a:p>
        </p:txBody>
      </p:sp>
      <p:sp>
        <p:nvSpPr>
          <p:cNvPr id="1288" name="Google Shape;1288;p60"/>
          <p:cNvSpPr txBox="1"/>
          <p:nvPr/>
        </p:nvSpPr>
        <p:spPr>
          <a:xfrm>
            <a:off x="6887225" y="3683313"/>
            <a:ext cx="784800" cy="2790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700">
                <a:solidFill>
                  <a:schemeClr val="dk2"/>
                </a:solidFill>
              </a:rPr>
              <a:t>Old</a:t>
            </a:r>
            <a:endParaRPr b="1" sz="700">
              <a:solidFill>
                <a:schemeClr val="dk2"/>
              </a:solidFill>
            </a:endParaRPr>
          </a:p>
        </p:txBody>
      </p:sp>
      <p:sp>
        <p:nvSpPr>
          <p:cNvPr id="1289" name="Google Shape;1289;p60"/>
          <p:cNvSpPr/>
          <p:nvPr/>
        </p:nvSpPr>
        <p:spPr>
          <a:xfrm>
            <a:off x="5999350" y="3285700"/>
            <a:ext cx="194700" cy="1902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3" name="Shape 1293"/>
        <p:cNvGrpSpPr/>
        <p:nvPr/>
      </p:nvGrpSpPr>
      <p:grpSpPr>
        <a:xfrm>
          <a:off x="0" y="0"/>
          <a:ext cx="0" cy="0"/>
          <a:chOff x="0" y="0"/>
          <a:chExt cx="0" cy="0"/>
        </a:xfrm>
      </p:grpSpPr>
      <p:sp>
        <p:nvSpPr>
          <p:cNvPr id="1294" name="Google Shape;1294;p6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Implementation of the greedy algorithm - Case 2</a:t>
            </a:r>
            <a:endParaRPr/>
          </a:p>
        </p:txBody>
      </p:sp>
      <p:sp>
        <p:nvSpPr>
          <p:cNvPr id="1295" name="Google Shape;1295;p61"/>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b="1" lang="it" sz="1400"/>
              <a:t>Implementation choices</a:t>
            </a:r>
            <a:r>
              <a:rPr b="1" lang="it" sz="1400"/>
              <a:t>:</a:t>
            </a:r>
            <a:endParaRPr b="1" sz="1400"/>
          </a:p>
          <a:p>
            <a:pPr indent="-317500" lvl="0" marL="457200" rtl="0" algn="l">
              <a:lnSpc>
                <a:spcPct val="115000"/>
              </a:lnSpc>
              <a:spcBef>
                <a:spcPts val="360"/>
              </a:spcBef>
              <a:spcAft>
                <a:spcPts val="0"/>
              </a:spcAft>
              <a:buSzPts val="1400"/>
              <a:buChar char="●"/>
            </a:pPr>
            <a:r>
              <a:rPr lang="it" sz="1400"/>
              <a:t>c</a:t>
            </a:r>
            <a:r>
              <a:rPr lang="it" sz="1400"/>
              <a:t>ontext</a:t>
            </a:r>
            <a:r>
              <a:rPr lang="it" sz="1400"/>
              <a:t> generation algorithm runs </a:t>
            </a:r>
            <a:r>
              <a:rPr b="1" lang="it" sz="1400"/>
              <a:t>every 14 days</a:t>
            </a:r>
            <a:r>
              <a:rPr lang="it" sz="1400"/>
              <a:t> (from specification);</a:t>
            </a:r>
            <a:endParaRPr sz="1400"/>
          </a:p>
          <a:p>
            <a:pPr indent="-317500" lvl="0" marL="457200" rtl="0" algn="l">
              <a:lnSpc>
                <a:spcPct val="115000"/>
              </a:lnSpc>
              <a:spcBef>
                <a:spcPts val="0"/>
              </a:spcBef>
              <a:spcAft>
                <a:spcPts val="0"/>
              </a:spcAft>
              <a:buSzPts val="1400"/>
              <a:buChar char="●"/>
            </a:pPr>
            <a:r>
              <a:rPr lang="it" sz="1400"/>
              <a:t>at each run of the </a:t>
            </a:r>
            <a:r>
              <a:rPr b="1" lang="it" sz="1400"/>
              <a:t>context generation</a:t>
            </a:r>
            <a:r>
              <a:rPr lang="it" sz="1400"/>
              <a:t> algorithm, it </a:t>
            </a:r>
            <a:r>
              <a:rPr b="1" lang="it" sz="1400"/>
              <a:t>starts considering a single aggregated context</a:t>
            </a:r>
            <a:r>
              <a:rPr lang="it" sz="1400"/>
              <a:t> and applies to it the procedure just described. In this way even if the algorithm chose in the previous 14 days a wrong split, it can correct the context structure</a:t>
            </a:r>
            <a:r>
              <a:rPr lang="it" sz="1400"/>
              <a:t>, on the basis of the observations, </a:t>
            </a:r>
            <a:r>
              <a:rPr lang="it" sz="1400"/>
              <a:t>starting again from the beginning;</a:t>
            </a:r>
            <a:endParaRPr sz="1400"/>
          </a:p>
          <a:p>
            <a:pPr indent="-317500" lvl="0" marL="457200" rtl="0" algn="l">
              <a:lnSpc>
                <a:spcPct val="115000"/>
              </a:lnSpc>
              <a:spcBef>
                <a:spcPts val="0"/>
              </a:spcBef>
              <a:spcAft>
                <a:spcPts val="0"/>
              </a:spcAft>
              <a:buSzPts val="1400"/>
              <a:buChar char="●"/>
            </a:pPr>
            <a:r>
              <a:rPr lang="it" sz="1400"/>
              <a:t>all the </a:t>
            </a:r>
            <a:r>
              <a:rPr b="1" lang="it" sz="1400"/>
              <a:t>observations from the beginning to the current step are used</a:t>
            </a:r>
            <a:r>
              <a:rPr lang="it" sz="1400"/>
              <a:t> by the context generation algorithm to evaluate the new context structure.</a:t>
            </a:r>
            <a:endParaRPr sz="1400"/>
          </a:p>
          <a:p>
            <a:pPr indent="0" lvl="0" marL="0" rtl="0" algn="l">
              <a:lnSpc>
                <a:spcPct val="115000"/>
              </a:lnSpc>
              <a:spcBef>
                <a:spcPts val="360"/>
              </a:spcBef>
              <a:spcAft>
                <a:spcPts val="0"/>
              </a:spcAft>
              <a:buClr>
                <a:schemeClr val="dk1"/>
              </a:buClr>
              <a:buSzPts val="1100"/>
              <a:buFont typeface="Arial"/>
              <a:buNone/>
            </a:pPr>
            <a:r>
              <a:t/>
            </a:r>
            <a:endParaRPr sz="1400"/>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9" name="Shape 1299"/>
        <p:cNvGrpSpPr/>
        <p:nvPr/>
      </p:nvGrpSpPr>
      <p:grpSpPr>
        <a:xfrm>
          <a:off x="0" y="0"/>
          <a:ext cx="0" cy="0"/>
          <a:chOff x="0" y="0"/>
          <a:chExt cx="0" cy="0"/>
        </a:xfrm>
      </p:grpSpPr>
      <p:sp>
        <p:nvSpPr>
          <p:cNvPr id="1300" name="Google Shape;1300;p62"/>
          <p:cNvSpPr/>
          <p:nvPr/>
        </p:nvSpPr>
        <p:spPr>
          <a:xfrm>
            <a:off x="8539200" y="2666350"/>
            <a:ext cx="442800" cy="441300"/>
          </a:xfrm>
          <a:prstGeom prst="ellipse">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1" name="Google Shape;1301;p62"/>
          <p:cNvSpPr/>
          <p:nvPr/>
        </p:nvSpPr>
        <p:spPr>
          <a:xfrm>
            <a:off x="8580025" y="2707000"/>
            <a:ext cx="360000" cy="360000"/>
          </a:xfrm>
          <a:prstGeom prst="ellipse">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302" name="Google Shape;1302;p62"/>
          <p:cNvSpPr/>
          <p:nvPr/>
        </p:nvSpPr>
        <p:spPr>
          <a:xfrm>
            <a:off x="1287000" y="1532400"/>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Consider the </a:t>
            </a:r>
            <a:r>
              <a:rPr b="1" lang="it" sz="1200">
                <a:solidFill>
                  <a:schemeClr val="lt1"/>
                </a:solidFill>
              </a:rPr>
              <a:t>root</a:t>
            </a:r>
            <a:r>
              <a:rPr lang="it" sz="1200">
                <a:solidFill>
                  <a:schemeClr val="lt1"/>
                </a:solidFill>
              </a:rPr>
              <a:t> of the tree</a:t>
            </a:r>
            <a:endParaRPr sz="1200">
              <a:solidFill>
                <a:schemeClr val="lt1"/>
              </a:solidFill>
            </a:endParaRPr>
          </a:p>
        </p:txBody>
      </p:sp>
      <p:sp>
        <p:nvSpPr>
          <p:cNvPr id="1303" name="Google Shape;1303;p62"/>
          <p:cNvSpPr/>
          <p:nvPr/>
        </p:nvSpPr>
        <p:spPr>
          <a:xfrm>
            <a:off x="1287000" y="2125924"/>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Evaluate a </a:t>
            </a:r>
            <a:r>
              <a:rPr b="1" lang="it" sz="1200">
                <a:solidFill>
                  <a:schemeClr val="lt1"/>
                </a:solidFill>
              </a:rPr>
              <a:t>performance measure</a:t>
            </a:r>
            <a:r>
              <a:rPr lang="it" sz="1200">
                <a:solidFill>
                  <a:schemeClr val="lt1"/>
                </a:solidFill>
              </a:rPr>
              <a:t> of the </a:t>
            </a:r>
            <a:r>
              <a:rPr b="1" lang="it" sz="1200">
                <a:solidFill>
                  <a:schemeClr val="lt1"/>
                </a:solidFill>
              </a:rPr>
              <a:t>considered node</a:t>
            </a:r>
            <a:endParaRPr b="1" sz="1200">
              <a:solidFill>
                <a:schemeClr val="lt1"/>
              </a:solidFill>
            </a:endParaRPr>
          </a:p>
        </p:txBody>
      </p:sp>
      <p:sp>
        <p:nvSpPr>
          <p:cNvPr id="1304" name="Google Shape;1304;p62"/>
          <p:cNvSpPr/>
          <p:nvPr/>
        </p:nvSpPr>
        <p:spPr>
          <a:xfrm>
            <a:off x="1287000" y="2703925"/>
            <a:ext cx="3144900" cy="5577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Evaluate a </a:t>
            </a:r>
            <a:r>
              <a:rPr b="1" lang="it" sz="1200">
                <a:solidFill>
                  <a:schemeClr val="lt1"/>
                </a:solidFill>
              </a:rPr>
              <a:t>performance</a:t>
            </a:r>
            <a:r>
              <a:rPr b="1" lang="it" sz="1200">
                <a:solidFill>
                  <a:schemeClr val="lt1"/>
                </a:solidFill>
              </a:rPr>
              <a:t> measure</a:t>
            </a:r>
            <a:r>
              <a:rPr lang="it" sz="1200">
                <a:solidFill>
                  <a:schemeClr val="lt1"/>
                </a:solidFill>
              </a:rPr>
              <a:t> of the </a:t>
            </a:r>
            <a:r>
              <a:rPr b="1" lang="it" sz="1200">
                <a:solidFill>
                  <a:schemeClr val="lt1"/>
                </a:solidFill>
              </a:rPr>
              <a:t>child nodes</a:t>
            </a:r>
            <a:r>
              <a:rPr lang="it" sz="1200">
                <a:solidFill>
                  <a:schemeClr val="lt1"/>
                </a:solidFill>
              </a:rPr>
              <a:t> of the current node for all the possible splits</a:t>
            </a:r>
            <a:endParaRPr sz="1200">
              <a:solidFill>
                <a:schemeClr val="lt1"/>
              </a:solidFill>
            </a:endParaRPr>
          </a:p>
        </p:txBody>
      </p:sp>
      <p:sp>
        <p:nvSpPr>
          <p:cNvPr id="1305" name="Google Shape;1305;p62"/>
          <p:cNvSpPr/>
          <p:nvPr/>
        </p:nvSpPr>
        <p:spPr>
          <a:xfrm>
            <a:off x="1287000" y="3398325"/>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Compare the </a:t>
            </a:r>
            <a:r>
              <a:rPr b="1" lang="it" sz="1200">
                <a:solidFill>
                  <a:schemeClr val="lt1"/>
                </a:solidFill>
              </a:rPr>
              <a:t>performance</a:t>
            </a:r>
            <a:r>
              <a:rPr b="1" lang="it" sz="1200">
                <a:solidFill>
                  <a:schemeClr val="lt1"/>
                </a:solidFill>
              </a:rPr>
              <a:t> measures</a:t>
            </a:r>
            <a:r>
              <a:rPr lang="it" sz="1200">
                <a:solidFill>
                  <a:schemeClr val="lt1"/>
                </a:solidFill>
              </a:rPr>
              <a:t> of the child nodes and of the current node</a:t>
            </a:r>
            <a:endParaRPr sz="1200">
              <a:solidFill>
                <a:schemeClr val="lt1"/>
              </a:solidFill>
            </a:endParaRPr>
          </a:p>
        </p:txBody>
      </p:sp>
      <p:sp>
        <p:nvSpPr>
          <p:cNvPr id="1306" name="Google Shape;1306;p62"/>
          <p:cNvSpPr/>
          <p:nvPr/>
        </p:nvSpPr>
        <p:spPr>
          <a:xfrm>
            <a:off x="4726050" y="3398325"/>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Split following the </a:t>
            </a:r>
            <a:r>
              <a:rPr b="1" lang="it" sz="1200">
                <a:solidFill>
                  <a:schemeClr val="lt1"/>
                </a:solidFill>
              </a:rPr>
              <a:t>split condition</a:t>
            </a:r>
            <a:endParaRPr b="1" sz="1200">
              <a:solidFill>
                <a:schemeClr val="lt1"/>
              </a:solidFill>
            </a:endParaRPr>
          </a:p>
        </p:txBody>
      </p:sp>
      <p:sp>
        <p:nvSpPr>
          <p:cNvPr id="1307" name="Google Shape;1307;p62"/>
          <p:cNvSpPr/>
          <p:nvPr/>
        </p:nvSpPr>
        <p:spPr>
          <a:xfrm>
            <a:off x="4719075" y="4062900"/>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Consider a child node</a:t>
            </a:r>
            <a:endParaRPr sz="1200">
              <a:solidFill>
                <a:schemeClr val="lt1"/>
              </a:solidFill>
            </a:endParaRPr>
          </a:p>
        </p:txBody>
      </p:sp>
      <p:sp>
        <p:nvSpPr>
          <p:cNvPr id="1308" name="Google Shape;1308;p6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Greedy algorithm - Case 2</a:t>
            </a:r>
            <a:endParaRPr/>
          </a:p>
        </p:txBody>
      </p:sp>
      <p:sp>
        <p:nvSpPr>
          <p:cNvPr id="1309" name="Google Shape;1309;p62"/>
          <p:cNvSpPr txBox="1"/>
          <p:nvPr>
            <p:ph idx="1" type="body"/>
          </p:nvPr>
        </p:nvSpPr>
        <p:spPr>
          <a:xfrm>
            <a:off x="457200" y="1073863"/>
            <a:ext cx="8323800" cy="306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Clr>
                <a:schemeClr val="dk1"/>
              </a:buClr>
              <a:buSzPts val="1100"/>
              <a:buFont typeface="Arial"/>
              <a:buNone/>
            </a:pPr>
            <a:r>
              <a:rPr b="1" lang="it" sz="1400"/>
              <a:t>Steps of the greedy algorithm for context generation from a high level point of view</a:t>
            </a:r>
            <a:endParaRPr b="1" sz="1400"/>
          </a:p>
        </p:txBody>
      </p:sp>
      <p:cxnSp>
        <p:nvCxnSpPr>
          <p:cNvPr id="1310" name="Google Shape;1310;p62"/>
          <p:cNvCxnSpPr>
            <a:stCxn id="1302" idx="2"/>
            <a:endCxn id="1303" idx="0"/>
          </p:cNvCxnSpPr>
          <p:nvPr/>
        </p:nvCxnSpPr>
        <p:spPr>
          <a:xfrm>
            <a:off x="2859450" y="1973700"/>
            <a:ext cx="0" cy="152100"/>
          </a:xfrm>
          <a:prstGeom prst="straightConnector1">
            <a:avLst/>
          </a:prstGeom>
          <a:noFill/>
          <a:ln cap="flat" cmpd="sng" w="9525">
            <a:solidFill>
              <a:schemeClr val="dk2"/>
            </a:solidFill>
            <a:prstDash val="solid"/>
            <a:round/>
            <a:headEnd len="med" w="med" type="none"/>
            <a:tailEnd len="med" w="med" type="triangle"/>
          </a:ln>
        </p:spPr>
      </p:cxnSp>
      <p:cxnSp>
        <p:nvCxnSpPr>
          <p:cNvPr id="1311" name="Google Shape;1311;p62"/>
          <p:cNvCxnSpPr>
            <a:stCxn id="1303" idx="2"/>
            <a:endCxn id="1304" idx="0"/>
          </p:cNvCxnSpPr>
          <p:nvPr/>
        </p:nvCxnSpPr>
        <p:spPr>
          <a:xfrm>
            <a:off x="2859450" y="2567224"/>
            <a:ext cx="0" cy="136800"/>
          </a:xfrm>
          <a:prstGeom prst="straightConnector1">
            <a:avLst/>
          </a:prstGeom>
          <a:noFill/>
          <a:ln cap="flat" cmpd="sng" w="9525">
            <a:solidFill>
              <a:schemeClr val="dk2"/>
            </a:solidFill>
            <a:prstDash val="solid"/>
            <a:round/>
            <a:headEnd len="med" w="med" type="none"/>
            <a:tailEnd len="med" w="med" type="triangle"/>
          </a:ln>
        </p:spPr>
      </p:cxnSp>
      <p:cxnSp>
        <p:nvCxnSpPr>
          <p:cNvPr id="1312" name="Google Shape;1312;p62"/>
          <p:cNvCxnSpPr>
            <a:stCxn id="1304" idx="2"/>
            <a:endCxn id="1305" idx="0"/>
          </p:cNvCxnSpPr>
          <p:nvPr/>
        </p:nvCxnSpPr>
        <p:spPr>
          <a:xfrm>
            <a:off x="2859450" y="3261625"/>
            <a:ext cx="0" cy="136800"/>
          </a:xfrm>
          <a:prstGeom prst="straightConnector1">
            <a:avLst/>
          </a:prstGeom>
          <a:noFill/>
          <a:ln cap="flat" cmpd="sng" w="9525">
            <a:solidFill>
              <a:schemeClr val="dk2"/>
            </a:solidFill>
            <a:prstDash val="solid"/>
            <a:round/>
            <a:headEnd len="med" w="med" type="none"/>
            <a:tailEnd len="med" w="med" type="triangle"/>
          </a:ln>
        </p:spPr>
      </p:cxnSp>
      <p:cxnSp>
        <p:nvCxnSpPr>
          <p:cNvPr id="1313" name="Google Shape;1313;p62"/>
          <p:cNvCxnSpPr>
            <a:stCxn id="1305" idx="3"/>
            <a:endCxn id="1306" idx="1"/>
          </p:cNvCxnSpPr>
          <p:nvPr/>
        </p:nvCxnSpPr>
        <p:spPr>
          <a:xfrm>
            <a:off x="4431900" y="3618975"/>
            <a:ext cx="294300" cy="0"/>
          </a:xfrm>
          <a:prstGeom prst="straightConnector1">
            <a:avLst/>
          </a:prstGeom>
          <a:noFill/>
          <a:ln cap="flat" cmpd="sng" w="9525">
            <a:solidFill>
              <a:schemeClr val="dk2"/>
            </a:solidFill>
            <a:prstDash val="solid"/>
            <a:round/>
            <a:headEnd len="med" w="med" type="none"/>
            <a:tailEnd len="med" w="med" type="none"/>
          </a:ln>
        </p:spPr>
      </p:cxnSp>
      <p:cxnSp>
        <p:nvCxnSpPr>
          <p:cNvPr id="1314" name="Google Shape;1314;p62"/>
          <p:cNvCxnSpPr>
            <a:stCxn id="1306" idx="2"/>
            <a:endCxn id="1307" idx="0"/>
          </p:cNvCxnSpPr>
          <p:nvPr/>
        </p:nvCxnSpPr>
        <p:spPr>
          <a:xfrm flipH="1">
            <a:off x="6291600" y="3839625"/>
            <a:ext cx="6900" cy="223200"/>
          </a:xfrm>
          <a:prstGeom prst="straightConnector1">
            <a:avLst/>
          </a:prstGeom>
          <a:noFill/>
          <a:ln cap="flat" cmpd="sng" w="9525">
            <a:solidFill>
              <a:schemeClr val="dk2"/>
            </a:solidFill>
            <a:prstDash val="solid"/>
            <a:round/>
            <a:headEnd len="med" w="med" type="none"/>
            <a:tailEnd len="med" w="med" type="triangle"/>
          </a:ln>
        </p:spPr>
      </p:cxnSp>
      <p:sp>
        <p:nvSpPr>
          <p:cNvPr id="1315" name="Google Shape;1315;p62"/>
          <p:cNvSpPr/>
          <p:nvPr/>
        </p:nvSpPr>
        <p:spPr>
          <a:xfrm>
            <a:off x="4726050" y="2125924"/>
            <a:ext cx="3144900" cy="441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sz="1200">
                <a:solidFill>
                  <a:schemeClr val="lt1"/>
                </a:solidFill>
              </a:rPr>
              <a:t>Consider an unexpanded node</a:t>
            </a:r>
            <a:endParaRPr sz="1200">
              <a:solidFill>
                <a:schemeClr val="lt1"/>
              </a:solidFill>
            </a:endParaRPr>
          </a:p>
        </p:txBody>
      </p:sp>
      <p:cxnSp>
        <p:nvCxnSpPr>
          <p:cNvPr id="1316" name="Google Shape;1316;p62"/>
          <p:cNvCxnSpPr>
            <a:stCxn id="1306" idx="0"/>
            <a:endCxn id="1315" idx="2"/>
          </p:cNvCxnSpPr>
          <p:nvPr/>
        </p:nvCxnSpPr>
        <p:spPr>
          <a:xfrm rot="10800000">
            <a:off x="6298500" y="2567325"/>
            <a:ext cx="0" cy="831000"/>
          </a:xfrm>
          <a:prstGeom prst="straightConnector1">
            <a:avLst/>
          </a:prstGeom>
          <a:noFill/>
          <a:ln cap="flat" cmpd="sng" w="9525">
            <a:solidFill>
              <a:schemeClr val="dk2"/>
            </a:solidFill>
            <a:prstDash val="solid"/>
            <a:round/>
            <a:headEnd len="med" w="med" type="none"/>
            <a:tailEnd len="med" w="med" type="triangle"/>
          </a:ln>
        </p:spPr>
      </p:cxnSp>
      <p:cxnSp>
        <p:nvCxnSpPr>
          <p:cNvPr id="1317" name="Google Shape;1317;p62"/>
          <p:cNvCxnSpPr>
            <a:stCxn id="1315" idx="1"/>
            <a:endCxn id="1303" idx="3"/>
          </p:cNvCxnSpPr>
          <p:nvPr/>
        </p:nvCxnSpPr>
        <p:spPr>
          <a:xfrm rot="10800000">
            <a:off x="4432050" y="2346574"/>
            <a:ext cx="294000" cy="0"/>
          </a:xfrm>
          <a:prstGeom prst="straightConnector1">
            <a:avLst/>
          </a:prstGeom>
          <a:noFill/>
          <a:ln cap="flat" cmpd="sng" w="9525">
            <a:solidFill>
              <a:schemeClr val="dk2"/>
            </a:solidFill>
            <a:prstDash val="solid"/>
            <a:round/>
            <a:headEnd len="med" w="med" type="none"/>
            <a:tailEnd len="med" w="med" type="triangle"/>
          </a:ln>
        </p:spPr>
      </p:cxnSp>
      <p:sp>
        <p:nvSpPr>
          <p:cNvPr id="1318" name="Google Shape;1318;p62"/>
          <p:cNvSpPr txBox="1"/>
          <p:nvPr/>
        </p:nvSpPr>
        <p:spPr>
          <a:xfrm>
            <a:off x="6298500" y="2829625"/>
            <a:ext cx="11553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chemeClr val="dk2"/>
                </a:solidFill>
              </a:rPr>
              <a:t>False</a:t>
            </a:r>
            <a:endParaRPr b="1" sz="1000">
              <a:solidFill>
                <a:schemeClr val="dk2"/>
              </a:solidFill>
            </a:endParaRPr>
          </a:p>
        </p:txBody>
      </p:sp>
      <p:sp>
        <p:nvSpPr>
          <p:cNvPr id="1319" name="Google Shape;1319;p62"/>
          <p:cNvSpPr txBox="1"/>
          <p:nvPr/>
        </p:nvSpPr>
        <p:spPr>
          <a:xfrm>
            <a:off x="6298500" y="3783050"/>
            <a:ext cx="1155300" cy="306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000">
                <a:solidFill>
                  <a:schemeClr val="dk2"/>
                </a:solidFill>
              </a:rPr>
              <a:t>True</a:t>
            </a:r>
            <a:endParaRPr b="1" sz="1000">
              <a:solidFill>
                <a:schemeClr val="dk2"/>
              </a:solidFill>
            </a:endParaRPr>
          </a:p>
        </p:txBody>
      </p:sp>
      <p:cxnSp>
        <p:nvCxnSpPr>
          <p:cNvPr id="1320" name="Google Shape;1320;p62"/>
          <p:cNvCxnSpPr/>
          <p:nvPr/>
        </p:nvCxnSpPr>
        <p:spPr>
          <a:xfrm>
            <a:off x="862500" y="2346575"/>
            <a:ext cx="424500" cy="0"/>
          </a:xfrm>
          <a:prstGeom prst="straightConnector1">
            <a:avLst/>
          </a:prstGeom>
          <a:noFill/>
          <a:ln cap="flat" cmpd="sng" w="9525">
            <a:solidFill>
              <a:schemeClr val="dk2"/>
            </a:solidFill>
            <a:prstDash val="solid"/>
            <a:round/>
            <a:headEnd len="med" w="med" type="none"/>
            <a:tailEnd len="med" w="med" type="triangle"/>
          </a:ln>
        </p:spPr>
      </p:cxnSp>
      <p:cxnSp>
        <p:nvCxnSpPr>
          <p:cNvPr id="1321" name="Google Shape;1321;p62"/>
          <p:cNvCxnSpPr/>
          <p:nvPr/>
        </p:nvCxnSpPr>
        <p:spPr>
          <a:xfrm>
            <a:off x="855375" y="4283550"/>
            <a:ext cx="3863700" cy="0"/>
          </a:xfrm>
          <a:prstGeom prst="straightConnector1">
            <a:avLst/>
          </a:prstGeom>
          <a:noFill/>
          <a:ln cap="flat" cmpd="sng" w="9525">
            <a:solidFill>
              <a:schemeClr val="dk2"/>
            </a:solidFill>
            <a:prstDash val="solid"/>
            <a:round/>
            <a:headEnd len="med" w="med" type="none"/>
            <a:tailEnd len="med" w="med" type="none"/>
          </a:ln>
        </p:spPr>
      </p:cxnSp>
      <p:cxnSp>
        <p:nvCxnSpPr>
          <p:cNvPr id="1322" name="Google Shape;1322;p62"/>
          <p:cNvCxnSpPr/>
          <p:nvPr/>
        </p:nvCxnSpPr>
        <p:spPr>
          <a:xfrm flipH="1">
            <a:off x="860175" y="2341850"/>
            <a:ext cx="2400" cy="1944900"/>
          </a:xfrm>
          <a:prstGeom prst="straightConnector1">
            <a:avLst/>
          </a:prstGeom>
          <a:noFill/>
          <a:ln cap="flat" cmpd="sng" w="9525">
            <a:solidFill>
              <a:schemeClr val="dk2"/>
            </a:solidFill>
            <a:prstDash val="solid"/>
            <a:round/>
            <a:headEnd len="med" w="med" type="none"/>
            <a:tailEnd len="med" w="med" type="none"/>
          </a:ln>
        </p:spPr>
      </p:cxnSp>
      <p:sp>
        <p:nvSpPr>
          <p:cNvPr id="1323" name="Google Shape;1323;p62"/>
          <p:cNvSpPr txBox="1"/>
          <p:nvPr/>
        </p:nvSpPr>
        <p:spPr>
          <a:xfrm>
            <a:off x="8394925" y="2707000"/>
            <a:ext cx="730200" cy="250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lt1"/>
                </a:solidFill>
              </a:rPr>
              <a:t>End</a:t>
            </a:r>
            <a:endParaRPr b="1" sz="1000">
              <a:solidFill>
                <a:schemeClr val="lt1"/>
              </a:solidFill>
            </a:endParaRPr>
          </a:p>
        </p:txBody>
      </p:sp>
      <p:sp>
        <p:nvSpPr>
          <p:cNvPr id="1324" name="Google Shape;1324;p62"/>
          <p:cNvSpPr txBox="1"/>
          <p:nvPr/>
        </p:nvSpPr>
        <p:spPr>
          <a:xfrm>
            <a:off x="7995775" y="1896000"/>
            <a:ext cx="1155300" cy="3063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All the nodes have been expanded</a:t>
            </a:r>
            <a:endParaRPr b="1" sz="1000">
              <a:solidFill>
                <a:schemeClr val="dk2"/>
              </a:solidFill>
            </a:endParaRPr>
          </a:p>
        </p:txBody>
      </p:sp>
      <p:cxnSp>
        <p:nvCxnSpPr>
          <p:cNvPr id="1325" name="Google Shape;1325;p62"/>
          <p:cNvCxnSpPr/>
          <p:nvPr/>
        </p:nvCxnSpPr>
        <p:spPr>
          <a:xfrm>
            <a:off x="7871100" y="2347324"/>
            <a:ext cx="893700" cy="0"/>
          </a:xfrm>
          <a:prstGeom prst="straightConnector1">
            <a:avLst/>
          </a:prstGeom>
          <a:noFill/>
          <a:ln cap="flat" cmpd="sng" w="9525">
            <a:solidFill>
              <a:schemeClr val="dk2"/>
            </a:solidFill>
            <a:prstDash val="solid"/>
            <a:round/>
            <a:headEnd len="med" w="med" type="none"/>
            <a:tailEnd len="med" w="med" type="none"/>
          </a:ln>
        </p:spPr>
      </p:cxnSp>
      <p:cxnSp>
        <p:nvCxnSpPr>
          <p:cNvPr id="1326" name="Google Shape;1326;p62"/>
          <p:cNvCxnSpPr/>
          <p:nvPr/>
        </p:nvCxnSpPr>
        <p:spPr>
          <a:xfrm>
            <a:off x="8760025" y="2345050"/>
            <a:ext cx="0" cy="3213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0" name="Shape 1330"/>
        <p:cNvGrpSpPr/>
        <p:nvPr/>
      </p:nvGrpSpPr>
      <p:grpSpPr>
        <a:xfrm>
          <a:off x="0" y="0"/>
          <a:ext cx="0" cy="0"/>
          <a:chOff x="0" y="0"/>
          <a:chExt cx="0" cy="0"/>
        </a:xfrm>
      </p:grpSpPr>
      <p:sp>
        <p:nvSpPr>
          <p:cNvPr id="1331" name="Google Shape;1331;p6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Split condition - Case 2</a:t>
            </a:r>
            <a:endParaRPr/>
          </a:p>
        </p:txBody>
      </p:sp>
      <p:sp>
        <p:nvSpPr>
          <p:cNvPr id="1332" name="Google Shape;1332;p63"/>
          <p:cNvSpPr txBox="1"/>
          <p:nvPr>
            <p:ph idx="1" type="body"/>
          </p:nvPr>
        </p:nvSpPr>
        <p:spPr>
          <a:xfrm>
            <a:off x="410100" y="1080000"/>
            <a:ext cx="8323800" cy="9903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The </a:t>
            </a:r>
            <a:r>
              <a:rPr b="1" lang="it" sz="1300"/>
              <a:t>split of a context</a:t>
            </a:r>
            <a:r>
              <a:rPr lang="it" sz="1300"/>
              <a:t> in two sub contexts has to be done </a:t>
            </a:r>
            <a:r>
              <a:rPr b="1" lang="it" sz="1300"/>
              <a:t>only if it is valuable in terms of reward</a:t>
            </a:r>
            <a:r>
              <a:rPr lang="it" sz="1300"/>
              <a:t>, namely it allows to gain a bigger reward with a certain confidence.</a:t>
            </a:r>
            <a:endParaRPr sz="1300"/>
          </a:p>
          <a:p>
            <a:pPr indent="0" lvl="0" marL="0" rtl="0" algn="l">
              <a:lnSpc>
                <a:spcPct val="115000"/>
              </a:lnSpc>
              <a:spcBef>
                <a:spcPts val="360"/>
              </a:spcBef>
              <a:spcAft>
                <a:spcPts val="0"/>
              </a:spcAft>
              <a:buNone/>
            </a:pPr>
            <a:r>
              <a:rPr lang="it" sz="1300"/>
              <a:t>In the case of </a:t>
            </a:r>
            <a:r>
              <a:rPr b="1" lang="it" sz="1300"/>
              <a:t>binary features</a:t>
            </a:r>
            <a:r>
              <a:rPr lang="it" sz="1300"/>
              <a:t> the </a:t>
            </a:r>
            <a:r>
              <a:rPr b="1" lang="it" sz="1300"/>
              <a:t>split condition</a:t>
            </a:r>
            <a:r>
              <a:rPr lang="it" sz="1300"/>
              <a:t> that is evaluated when splitting is:</a:t>
            </a:r>
            <a:endParaRPr sz="1300"/>
          </a:p>
          <a:p>
            <a:pPr indent="0" lvl="0" marL="0" rtl="0" algn="l">
              <a:spcBef>
                <a:spcPts val="360"/>
              </a:spcBef>
              <a:spcAft>
                <a:spcPts val="0"/>
              </a:spcAft>
              <a:buNone/>
            </a:pPr>
            <a:r>
              <a:t/>
            </a:r>
            <a:endParaRPr/>
          </a:p>
          <a:p>
            <a:pPr indent="0" lvl="0" marL="0" rtl="0" algn="l">
              <a:spcBef>
                <a:spcPts val="360"/>
              </a:spcBef>
              <a:spcAft>
                <a:spcPts val="0"/>
              </a:spcAft>
              <a:buNone/>
            </a:pPr>
            <a:r>
              <a:t/>
            </a:r>
            <a:endParaRPr/>
          </a:p>
          <a:p>
            <a:pPr indent="0" lvl="0" marL="0" rtl="0" algn="l">
              <a:spcBef>
                <a:spcPts val="360"/>
              </a:spcBef>
              <a:spcAft>
                <a:spcPts val="0"/>
              </a:spcAft>
              <a:buNone/>
            </a:pPr>
            <a:r>
              <a:t/>
            </a:r>
            <a:endParaRPr/>
          </a:p>
        </p:txBody>
      </p:sp>
      <p:sp>
        <p:nvSpPr>
          <p:cNvPr id="1333" name="Google Shape;1333;p63"/>
          <p:cNvSpPr txBox="1"/>
          <p:nvPr>
            <p:ph idx="1" type="body"/>
          </p:nvPr>
        </p:nvSpPr>
        <p:spPr>
          <a:xfrm>
            <a:off x="410100" y="2497225"/>
            <a:ext cx="8641500" cy="11967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where the quantities are:</a:t>
            </a:r>
            <a:endParaRPr sz="1300"/>
          </a:p>
          <a:p>
            <a:pPr indent="-311150" lvl="0" marL="457200" rtl="0" algn="l">
              <a:lnSpc>
                <a:spcPct val="115000"/>
              </a:lnSpc>
              <a:spcBef>
                <a:spcPts val="360"/>
              </a:spcBef>
              <a:spcAft>
                <a:spcPts val="0"/>
              </a:spcAft>
              <a:buSzPts val="1300"/>
              <a:buChar char="●"/>
            </a:pPr>
            <a:r>
              <a:rPr lang="it" sz="1300"/>
              <a:t>       is the </a:t>
            </a:r>
            <a:r>
              <a:rPr b="1" lang="it" sz="1300"/>
              <a:t>lower </a:t>
            </a:r>
            <a:r>
              <a:rPr b="1" lang="it" sz="1300"/>
              <a:t>bound</a:t>
            </a:r>
            <a:r>
              <a:rPr b="1" lang="it" sz="1300"/>
              <a:t> of the probability of a user to belong to the context </a:t>
            </a:r>
            <a:r>
              <a:rPr b="1" i="1" lang="it" sz="1300"/>
              <a:t>C</a:t>
            </a:r>
            <a:r>
              <a:rPr b="1" baseline="-25000" i="1" lang="it" sz="1300"/>
              <a:t>x</a:t>
            </a:r>
            <a:r>
              <a:rPr lang="it" sz="1300"/>
              <a:t>;</a:t>
            </a:r>
            <a:endParaRPr b="1" sz="1300"/>
          </a:p>
          <a:p>
            <a:pPr indent="-311150" lvl="0" marL="457200" rtl="0" algn="l">
              <a:lnSpc>
                <a:spcPct val="115000"/>
              </a:lnSpc>
              <a:spcBef>
                <a:spcPts val="0"/>
              </a:spcBef>
              <a:spcAft>
                <a:spcPts val="0"/>
              </a:spcAft>
              <a:buSzPts val="1300"/>
              <a:buChar char="●"/>
            </a:pPr>
            <a:r>
              <a:rPr b="1" lang="it" sz="1300"/>
              <a:t>              </a:t>
            </a:r>
            <a:r>
              <a:rPr lang="it" sz="1300"/>
              <a:t>is the </a:t>
            </a:r>
            <a:r>
              <a:rPr b="1" lang="it" sz="1300"/>
              <a:t>lower bound of the </a:t>
            </a:r>
            <a:r>
              <a:rPr b="1" lang="it" sz="1300"/>
              <a:t>reward</a:t>
            </a:r>
            <a:r>
              <a:rPr b="1" lang="it" sz="1300"/>
              <a:t> of the best arm in the context C</a:t>
            </a:r>
            <a:r>
              <a:rPr b="1" baseline="-25000" lang="it" sz="1300"/>
              <a:t>x</a:t>
            </a:r>
            <a:r>
              <a:rPr lang="it" sz="1300"/>
              <a:t>;</a:t>
            </a:r>
            <a:endParaRPr sz="1300"/>
          </a:p>
          <a:p>
            <a:pPr indent="-311150" lvl="0" marL="457200" rtl="0" algn="l">
              <a:lnSpc>
                <a:spcPct val="115000"/>
              </a:lnSpc>
              <a:spcBef>
                <a:spcPts val="360"/>
              </a:spcBef>
              <a:spcAft>
                <a:spcPts val="0"/>
              </a:spcAft>
              <a:buSzPts val="1300"/>
              <a:buChar char="●"/>
            </a:pPr>
            <a:r>
              <a:rPr i="1" lang="it" sz="1300"/>
              <a:t>C</a:t>
            </a:r>
            <a:r>
              <a:rPr baseline="-25000" i="1" lang="it" sz="1300"/>
              <a:t>1</a:t>
            </a:r>
            <a:r>
              <a:rPr lang="it" sz="1300"/>
              <a:t> and </a:t>
            </a:r>
            <a:r>
              <a:rPr i="1" lang="it" sz="1300"/>
              <a:t>C</a:t>
            </a:r>
            <a:r>
              <a:rPr baseline="-25000" i="1" lang="it" sz="1300"/>
              <a:t>2</a:t>
            </a:r>
            <a:r>
              <a:rPr lang="it" sz="1300"/>
              <a:t> are two sub-contexts generated by </a:t>
            </a:r>
            <a:r>
              <a:rPr i="1" lang="it" sz="1300"/>
              <a:t>C</a:t>
            </a:r>
            <a:r>
              <a:rPr baseline="-25000" i="1" lang="it" sz="1300"/>
              <a:t>0</a:t>
            </a:r>
            <a:r>
              <a:rPr lang="it" sz="1300"/>
              <a:t>, in other words they are the child nodes of </a:t>
            </a:r>
            <a:r>
              <a:rPr i="1" lang="it" sz="1300"/>
              <a:t>C</a:t>
            </a:r>
            <a:r>
              <a:rPr baseline="-25000" i="1" lang="it" sz="1300"/>
              <a:t>0</a:t>
            </a:r>
            <a:r>
              <a:rPr lang="it" sz="1300"/>
              <a:t> splitting on a feature.</a:t>
            </a:r>
            <a:endParaRPr b="1" sz="1300"/>
          </a:p>
        </p:txBody>
      </p:sp>
      <p:pic>
        <p:nvPicPr>
          <p:cNvPr id="1334" name="Google Shape;1334;p63" title="[0,0,0,&quot;https://www.codecogs.com/eqnedit.php?latex=%5Cunderline%7Bp%7D_%7BC_1%7D%20%5Cunderline%7B%5Cmu%7D_%7Ba%5E%7B*%7D_%7BC_1%7D%2C%20C_1%7D%20%2B%20%5Cunderline%7Bp%7D_%7BC_2%7D%20%5Cunderline%7B%5Cmu%7D_%7Ba%5E%7B*%7D_%7BC_2%7D%2C%20C_2%7D%20%5Cge%20%5Cunderline%7B%5Cmu%7D_%7Ba%5E%7B*%7D_%7BC_0%7D%2C%20C_0%7D#0&quot;]"/>
          <p:cNvPicPr preferRelativeResize="0"/>
          <p:nvPr/>
        </p:nvPicPr>
        <p:blipFill>
          <a:blip r:embed="rId3">
            <a:alphaModFix/>
          </a:blip>
          <a:stretch>
            <a:fillRect/>
          </a:stretch>
        </p:blipFill>
        <p:spPr>
          <a:xfrm>
            <a:off x="2549476" y="2004625"/>
            <a:ext cx="4045057" cy="426925"/>
          </a:xfrm>
          <a:prstGeom prst="rect">
            <a:avLst/>
          </a:prstGeom>
          <a:noFill/>
          <a:ln>
            <a:noFill/>
          </a:ln>
        </p:spPr>
      </p:pic>
      <p:pic>
        <p:nvPicPr>
          <p:cNvPr id="1335" name="Google Shape;1335;p63" title="[0,0,0,&quot;https://www.codecogs.com/eqnedit.php?latex=%5Cunderline%7Bp%7D_%7BC_x%7D#0&quot;]"/>
          <p:cNvPicPr preferRelativeResize="0"/>
          <p:nvPr/>
        </p:nvPicPr>
        <p:blipFill>
          <a:blip r:embed="rId4">
            <a:alphaModFix/>
          </a:blip>
          <a:stretch>
            <a:fillRect/>
          </a:stretch>
        </p:blipFill>
        <p:spPr>
          <a:xfrm>
            <a:off x="954000" y="2836800"/>
            <a:ext cx="277575" cy="199875"/>
          </a:xfrm>
          <a:prstGeom prst="rect">
            <a:avLst/>
          </a:prstGeom>
          <a:noFill/>
          <a:ln>
            <a:noFill/>
          </a:ln>
        </p:spPr>
      </p:pic>
      <p:pic>
        <p:nvPicPr>
          <p:cNvPr id="1336" name="Google Shape;1336;p63" title="[0,0,0,&quot;https://www.codecogs.com/eqnedit.php?latex=%5Cunderline%7B%5Cmu%7D_%7Ba%5E%7B*%7D_%7BC_x%7D%2C%20C_x%7D#0&quot;]"/>
          <p:cNvPicPr preferRelativeResize="0"/>
          <p:nvPr/>
        </p:nvPicPr>
        <p:blipFill>
          <a:blip r:embed="rId5">
            <a:alphaModFix/>
          </a:blip>
          <a:stretch>
            <a:fillRect/>
          </a:stretch>
        </p:blipFill>
        <p:spPr>
          <a:xfrm>
            <a:off x="954000" y="3070800"/>
            <a:ext cx="584225" cy="245500"/>
          </a:xfrm>
          <a:prstGeom prst="rect">
            <a:avLst/>
          </a:prstGeom>
          <a:noFill/>
          <a:ln>
            <a:noFill/>
          </a:ln>
        </p:spPr>
      </p:pic>
      <p:sp>
        <p:nvSpPr>
          <p:cNvPr id="1337" name="Google Shape;1337;p63"/>
          <p:cNvSpPr txBox="1"/>
          <p:nvPr>
            <p:ph idx="1" type="body"/>
          </p:nvPr>
        </p:nvSpPr>
        <p:spPr>
          <a:xfrm>
            <a:off x="410100" y="3798000"/>
            <a:ext cx="8459400" cy="8280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The algorithm is greedy, so </a:t>
            </a:r>
            <a:r>
              <a:rPr b="1" lang="it" sz="1300"/>
              <a:t>when many features can be used to split</a:t>
            </a:r>
            <a:r>
              <a:rPr lang="it" sz="1300"/>
              <a:t> a context, the </a:t>
            </a:r>
            <a:r>
              <a:rPr b="1" lang="it" sz="1300"/>
              <a:t>one used</a:t>
            </a:r>
            <a:r>
              <a:rPr lang="it" sz="1300"/>
              <a:t> </a:t>
            </a:r>
            <a:r>
              <a:rPr b="1" lang="it" sz="1300"/>
              <a:t>provides the maximum estimated reward</a:t>
            </a:r>
            <a:r>
              <a:rPr lang="it" sz="1300"/>
              <a:t>, namely the one for which the </a:t>
            </a:r>
            <a:r>
              <a:rPr b="1" lang="it" sz="1300"/>
              <a:t>left-hand side of the previous inequality is bigger</a:t>
            </a:r>
            <a:r>
              <a:rPr lang="it" sz="1300"/>
              <a:t>.</a:t>
            </a:r>
            <a:endParaRPr sz="1300"/>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6" name="Shape 646"/>
        <p:cNvGrpSpPr/>
        <p:nvPr/>
      </p:nvGrpSpPr>
      <p:grpSpPr>
        <a:xfrm>
          <a:off x="0" y="0"/>
          <a:ext cx="0" cy="0"/>
          <a:chOff x="0" y="0"/>
          <a:chExt cx="0" cy="0"/>
        </a:xfrm>
      </p:grpSpPr>
      <p:sp>
        <p:nvSpPr>
          <p:cNvPr id="647" name="Google Shape;647;p19"/>
          <p:cNvSpPr txBox="1"/>
          <p:nvPr>
            <p:ph type="title"/>
          </p:nvPr>
        </p:nvSpPr>
        <p:spPr>
          <a:xfrm>
            <a:off x="288521" y="104374"/>
            <a:ext cx="8581043"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a:t>
            </a:r>
            <a:r>
              <a:rPr lang="it" sz="1900"/>
              <a:t> Motivations and environment </a:t>
            </a:r>
            <a:r>
              <a:rPr lang="it" sz="1900"/>
              <a:t>design</a:t>
            </a:r>
            <a:endParaRPr sz="1900"/>
          </a:p>
          <a:p>
            <a:pPr indent="0" lvl="0" marL="0" rtl="0" algn="l">
              <a:spcBef>
                <a:spcPts val="0"/>
              </a:spcBef>
              <a:spcAft>
                <a:spcPts val="0"/>
              </a:spcAft>
              <a:buClr>
                <a:schemeClr val="lt1"/>
              </a:buClr>
              <a:buSzPts val="2200"/>
              <a:buFont typeface="Arial"/>
              <a:buNone/>
            </a:pPr>
            <a:r>
              <a:rPr lang="it" sz="1900"/>
              <a:t>Introducing iPear: e-commerce smartphone debut</a:t>
            </a:r>
            <a:endParaRPr sz="1900"/>
          </a:p>
        </p:txBody>
      </p:sp>
      <p:sp>
        <p:nvSpPr>
          <p:cNvPr id="648" name="Google Shape;648;p19"/>
          <p:cNvSpPr txBox="1"/>
          <p:nvPr>
            <p:ph idx="1" type="body"/>
          </p:nvPr>
        </p:nvSpPr>
        <p:spPr>
          <a:xfrm>
            <a:off x="457200" y="1123950"/>
            <a:ext cx="7214700" cy="749400"/>
          </a:xfrm>
          <a:prstGeom prst="rect">
            <a:avLst/>
          </a:prstGeom>
          <a:noFill/>
          <a:ln>
            <a:noFill/>
          </a:ln>
        </p:spPr>
        <p:txBody>
          <a:bodyPr anchorCtr="0" anchor="t" bIns="45700" lIns="91425" spcFirstLastPara="1" rIns="91425" wrap="square" tIns="45700">
            <a:normAutofit/>
          </a:bodyPr>
          <a:lstStyle/>
          <a:p>
            <a:pPr indent="0" lvl="0" marL="0" rtl="0" algn="l">
              <a:lnSpc>
                <a:spcPct val="100000"/>
              </a:lnSpc>
              <a:spcBef>
                <a:spcPts val="0"/>
              </a:spcBef>
              <a:spcAft>
                <a:spcPts val="0"/>
              </a:spcAft>
              <a:buClr>
                <a:schemeClr val="dk1"/>
              </a:buClr>
              <a:buSzPts val="2200"/>
              <a:buNone/>
            </a:pPr>
            <a:r>
              <a:rPr i="1" lang="it" sz="1300"/>
              <a:t>iPear</a:t>
            </a:r>
            <a:r>
              <a:rPr lang="it" sz="1300"/>
              <a:t>, a </a:t>
            </a:r>
            <a:r>
              <a:rPr b="1" lang="it" sz="1300"/>
              <a:t>burgeoning e-commerce company</a:t>
            </a:r>
            <a:r>
              <a:rPr lang="it" sz="1300"/>
              <a:t>, is ready to make waves with the launch of its very first smartphone. With a </a:t>
            </a:r>
            <a:r>
              <a:rPr b="1" lang="it" sz="1300"/>
              <a:t>strong focus on technology</a:t>
            </a:r>
            <a:r>
              <a:rPr lang="it" sz="1300"/>
              <a:t> and </a:t>
            </a:r>
            <a:r>
              <a:rPr b="1" lang="it" sz="1300"/>
              <a:t>innovation</a:t>
            </a:r>
            <a:r>
              <a:rPr lang="it" sz="1300"/>
              <a:t>, </a:t>
            </a:r>
            <a:r>
              <a:rPr i="1" lang="it" sz="1300"/>
              <a:t>iPear</a:t>
            </a:r>
            <a:r>
              <a:rPr lang="it" sz="1300"/>
              <a:t> aims to redefine the </a:t>
            </a:r>
            <a:r>
              <a:rPr b="1" lang="it" sz="1300"/>
              <a:t>smartphone market</a:t>
            </a:r>
            <a:r>
              <a:rPr lang="it" sz="1300"/>
              <a:t>.</a:t>
            </a:r>
            <a:endParaRPr sz="1300"/>
          </a:p>
        </p:txBody>
      </p:sp>
      <p:pic>
        <p:nvPicPr>
          <p:cNvPr id="649" name="Google Shape;649;p19"/>
          <p:cNvPicPr preferRelativeResize="0"/>
          <p:nvPr/>
        </p:nvPicPr>
        <p:blipFill>
          <a:blip r:embed="rId3">
            <a:alphaModFix/>
          </a:blip>
          <a:stretch>
            <a:fillRect/>
          </a:stretch>
        </p:blipFill>
        <p:spPr>
          <a:xfrm>
            <a:off x="7531925" y="1025400"/>
            <a:ext cx="1216125" cy="1882375"/>
          </a:xfrm>
          <a:prstGeom prst="rect">
            <a:avLst/>
          </a:prstGeom>
          <a:noFill/>
          <a:ln>
            <a:noFill/>
          </a:ln>
        </p:spPr>
      </p:pic>
      <p:sp>
        <p:nvSpPr>
          <p:cNvPr id="650" name="Google Shape;650;p19"/>
          <p:cNvSpPr txBox="1"/>
          <p:nvPr>
            <p:ph idx="1" type="body"/>
          </p:nvPr>
        </p:nvSpPr>
        <p:spPr>
          <a:xfrm>
            <a:off x="457200" y="1811200"/>
            <a:ext cx="6902100" cy="7992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40"/>
              <a:buNone/>
            </a:pPr>
            <a:r>
              <a:rPr i="1" lang="it" sz="1300"/>
              <a:t>iPear</a:t>
            </a:r>
            <a:r>
              <a:rPr lang="it" sz="1300"/>
              <a:t>'s debut </a:t>
            </a:r>
            <a:r>
              <a:rPr b="1" lang="it" sz="1300"/>
              <a:t>smartphone</a:t>
            </a:r>
            <a:r>
              <a:rPr lang="it" sz="1300"/>
              <a:t> promises to be a game-changer, merging technology, innovation, and user-centric design. </a:t>
            </a:r>
            <a:endParaRPr sz="1300"/>
          </a:p>
          <a:p>
            <a:pPr indent="0" lvl="0" marL="0" rtl="0" algn="l">
              <a:lnSpc>
                <a:spcPct val="100000"/>
              </a:lnSpc>
              <a:spcBef>
                <a:spcPts val="0"/>
              </a:spcBef>
              <a:spcAft>
                <a:spcPts val="0"/>
              </a:spcAft>
              <a:buClr>
                <a:schemeClr val="dk1"/>
              </a:buClr>
              <a:buSzPts val="1540"/>
              <a:buNone/>
            </a:pPr>
            <a:r>
              <a:rPr lang="it" sz="1300"/>
              <a:t>Its journey is one worth following closely, showcasing the transformative </a:t>
            </a:r>
            <a:r>
              <a:rPr b="1" lang="it" sz="1300"/>
              <a:t>potential of AI in the world of e-commerce</a:t>
            </a:r>
            <a:r>
              <a:rPr lang="it" sz="1300"/>
              <a:t> </a:t>
            </a:r>
            <a:r>
              <a:rPr lang="it" sz="1300"/>
              <a:t>and </a:t>
            </a:r>
            <a:r>
              <a:rPr b="1" lang="it" sz="1300"/>
              <a:t>consumer electronics</a:t>
            </a:r>
            <a:r>
              <a:rPr lang="it" sz="1300"/>
              <a:t>.</a:t>
            </a:r>
            <a:endParaRPr sz="1300"/>
          </a:p>
        </p:txBody>
      </p:sp>
      <p:pic>
        <p:nvPicPr>
          <p:cNvPr id="651" name="Google Shape;651;p19"/>
          <p:cNvPicPr preferRelativeResize="0"/>
          <p:nvPr/>
        </p:nvPicPr>
        <p:blipFill>
          <a:blip r:embed="rId4">
            <a:alphaModFix/>
          </a:blip>
          <a:stretch>
            <a:fillRect/>
          </a:stretch>
        </p:blipFill>
        <p:spPr>
          <a:xfrm>
            <a:off x="364725" y="2831550"/>
            <a:ext cx="2750251" cy="1760950"/>
          </a:xfrm>
          <a:prstGeom prst="rect">
            <a:avLst/>
          </a:prstGeom>
          <a:noFill/>
          <a:ln>
            <a:noFill/>
          </a:ln>
        </p:spPr>
      </p:pic>
      <p:sp>
        <p:nvSpPr>
          <p:cNvPr id="652" name="Google Shape;652;p19"/>
          <p:cNvSpPr txBox="1"/>
          <p:nvPr>
            <p:ph idx="1" type="body"/>
          </p:nvPr>
        </p:nvSpPr>
        <p:spPr>
          <a:xfrm>
            <a:off x="3047500" y="2686600"/>
            <a:ext cx="4596900" cy="9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40"/>
              <a:buNone/>
            </a:pPr>
            <a:r>
              <a:rPr i="1" lang="it" sz="1300"/>
              <a:t>iPear </a:t>
            </a:r>
            <a:r>
              <a:rPr lang="it" sz="1300"/>
              <a:t>team is strictly controlling both the </a:t>
            </a:r>
            <a:r>
              <a:rPr b="1" lang="it" sz="1300"/>
              <a:t>pricing</a:t>
            </a:r>
            <a:r>
              <a:rPr lang="it" sz="1300"/>
              <a:t> and </a:t>
            </a:r>
            <a:r>
              <a:rPr b="1" lang="it" sz="1300"/>
              <a:t>advertising strategies</a:t>
            </a:r>
            <a:r>
              <a:rPr lang="it" sz="1300"/>
              <a:t> for the upcoming year (365 days) after the launch of their brand new smartphone: </a:t>
            </a:r>
            <a:r>
              <a:rPr b="1" i="1" lang="it" sz="1300"/>
              <a:t>iPear ArmOptima</a:t>
            </a:r>
            <a:r>
              <a:rPr lang="it" sz="1300"/>
              <a:t>.</a:t>
            </a:r>
            <a:endParaRPr sz="1300"/>
          </a:p>
          <a:p>
            <a:pPr indent="0" lvl="0" marL="0" rtl="0" algn="l">
              <a:lnSpc>
                <a:spcPct val="80000"/>
              </a:lnSpc>
              <a:spcBef>
                <a:spcPts val="0"/>
              </a:spcBef>
              <a:spcAft>
                <a:spcPts val="0"/>
              </a:spcAft>
              <a:buClr>
                <a:schemeClr val="dk1"/>
              </a:buClr>
              <a:buSzPts val="1540"/>
              <a:buNone/>
            </a:pPr>
            <a:r>
              <a:t/>
            </a:r>
            <a:endParaRPr sz="1400"/>
          </a:p>
        </p:txBody>
      </p:sp>
      <p:sp>
        <p:nvSpPr>
          <p:cNvPr id="653" name="Google Shape;653;p19"/>
          <p:cNvSpPr txBox="1"/>
          <p:nvPr>
            <p:ph idx="1" type="body"/>
          </p:nvPr>
        </p:nvSpPr>
        <p:spPr>
          <a:xfrm>
            <a:off x="3047500" y="3559550"/>
            <a:ext cx="6001200" cy="909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chemeClr val="dk1"/>
              </a:buClr>
              <a:buSzPts val="1540"/>
              <a:buNone/>
            </a:pPr>
            <a:r>
              <a:rPr lang="it" sz="1300"/>
              <a:t>The company is </a:t>
            </a:r>
            <a:r>
              <a:rPr b="1" lang="it" sz="1300"/>
              <a:t>strategically positioning its smartphone</a:t>
            </a:r>
            <a:r>
              <a:rPr lang="it" sz="1300"/>
              <a:t> in the </a:t>
            </a:r>
            <a:r>
              <a:rPr b="1" lang="it" sz="1300"/>
              <a:t>middle-level market segment</a:t>
            </a:r>
            <a:r>
              <a:rPr lang="it" sz="1300"/>
              <a:t>, aiming to strike a balance between affordability and advanced features to cater to a wide range of consumers. In fact, the </a:t>
            </a:r>
            <a:r>
              <a:rPr b="1" lang="it" sz="1300"/>
              <a:t>pricing schema</a:t>
            </a:r>
            <a:r>
              <a:rPr lang="it" sz="1300"/>
              <a:t> defined, ranges from </a:t>
            </a:r>
            <a:r>
              <a:rPr b="1" lang="it" sz="1300"/>
              <a:t>500€</a:t>
            </a:r>
            <a:r>
              <a:rPr lang="it" sz="1300"/>
              <a:t> to </a:t>
            </a:r>
            <a:r>
              <a:rPr b="1" lang="it" sz="1300"/>
              <a:t>700€</a:t>
            </a:r>
            <a:r>
              <a:rPr lang="it" sz="1300"/>
              <a:t> with equal spacing of </a:t>
            </a:r>
            <a:r>
              <a:rPr b="1" lang="it" sz="1300"/>
              <a:t>50€</a:t>
            </a:r>
            <a:r>
              <a:rPr lang="it" sz="1300"/>
              <a:t>.</a:t>
            </a:r>
            <a:endParaRPr sz="1300"/>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6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Implementation of the context generation algorithm - Case 2</a:t>
            </a:r>
            <a:endParaRPr sz="1900"/>
          </a:p>
        </p:txBody>
      </p:sp>
      <p:sp>
        <p:nvSpPr>
          <p:cNvPr id="1343" name="Google Shape;1343;p64"/>
          <p:cNvSpPr/>
          <p:nvPr/>
        </p:nvSpPr>
        <p:spPr>
          <a:xfrm>
            <a:off x="2636413" y="1515516"/>
            <a:ext cx="3742500" cy="6303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Consider the observations of the users that belongs to the context of the node to evaluate </a:t>
            </a:r>
            <a:endParaRPr>
              <a:solidFill>
                <a:schemeClr val="lt1"/>
              </a:solidFill>
            </a:endParaRPr>
          </a:p>
        </p:txBody>
      </p:sp>
      <p:sp>
        <p:nvSpPr>
          <p:cNvPr id="1344" name="Google Shape;1344;p64"/>
          <p:cNvSpPr/>
          <p:nvPr/>
        </p:nvSpPr>
        <p:spPr>
          <a:xfrm>
            <a:off x="352737" y="2348400"/>
            <a:ext cx="3742500" cy="9411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lang="it">
                <a:solidFill>
                  <a:schemeClr val="lt1"/>
                </a:solidFill>
              </a:rPr>
              <a:t>Estimate the </a:t>
            </a:r>
            <a:r>
              <a:rPr b="1" lang="it">
                <a:solidFill>
                  <a:schemeClr val="lt1"/>
                </a:solidFill>
              </a:rPr>
              <a:t>lower bound of the number of clicks</a:t>
            </a:r>
            <a:r>
              <a:rPr lang="it">
                <a:solidFill>
                  <a:schemeClr val="lt1"/>
                </a:solidFill>
              </a:rPr>
              <a:t> and the </a:t>
            </a:r>
            <a:r>
              <a:rPr b="1" lang="it">
                <a:solidFill>
                  <a:schemeClr val="lt1"/>
                </a:solidFill>
              </a:rPr>
              <a:t>upper bound of the cumulative daily costs</a:t>
            </a:r>
            <a:r>
              <a:rPr lang="it">
                <a:solidFill>
                  <a:schemeClr val="lt1"/>
                </a:solidFill>
              </a:rPr>
              <a:t> using a Gaussian process for each one</a:t>
            </a:r>
            <a:endParaRPr>
              <a:solidFill>
                <a:schemeClr val="lt1"/>
              </a:solidFill>
            </a:endParaRPr>
          </a:p>
        </p:txBody>
      </p:sp>
      <p:sp>
        <p:nvSpPr>
          <p:cNvPr id="1345" name="Google Shape;1345;p64"/>
          <p:cNvSpPr/>
          <p:nvPr/>
        </p:nvSpPr>
        <p:spPr>
          <a:xfrm>
            <a:off x="2643388" y="3443100"/>
            <a:ext cx="3742500" cy="4191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Compute the estimated </a:t>
            </a:r>
            <a:r>
              <a:rPr b="1" lang="it">
                <a:solidFill>
                  <a:schemeClr val="lt1"/>
                </a:solidFill>
              </a:rPr>
              <a:t>reward for each couple price-bid</a:t>
            </a:r>
            <a:endParaRPr b="1">
              <a:solidFill>
                <a:schemeClr val="lt1"/>
              </a:solidFill>
            </a:endParaRPr>
          </a:p>
        </p:txBody>
      </p:sp>
      <p:sp>
        <p:nvSpPr>
          <p:cNvPr id="1346" name="Google Shape;1346;p64"/>
          <p:cNvSpPr txBox="1"/>
          <p:nvPr>
            <p:ph idx="1" type="body"/>
          </p:nvPr>
        </p:nvSpPr>
        <p:spPr>
          <a:xfrm>
            <a:off x="417075" y="1114429"/>
            <a:ext cx="5846100" cy="3093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b="1" lang="it" sz="1400"/>
              <a:t>Computation </a:t>
            </a:r>
            <a:r>
              <a:rPr b="1" lang="it" sz="1400"/>
              <a:t>of the lower bound of the reward in each node </a:t>
            </a:r>
            <a:endParaRPr b="1" sz="1400"/>
          </a:p>
        </p:txBody>
      </p:sp>
      <p:sp>
        <p:nvSpPr>
          <p:cNvPr id="1347" name="Google Shape;1347;p64"/>
          <p:cNvSpPr/>
          <p:nvPr/>
        </p:nvSpPr>
        <p:spPr>
          <a:xfrm>
            <a:off x="4931013" y="2348400"/>
            <a:ext cx="3874200" cy="9411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Estimate the </a:t>
            </a:r>
            <a:r>
              <a:rPr b="1" lang="it">
                <a:solidFill>
                  <a:schemeClr val="lt1"/>
                </a:solidFill>
              </a:rPr>
              <a:t>lower bound of the conversion probabilities</a:t>
            </a:r>
            <a:r>
              <a:rPr lang="it">
                <a:solidFill>
                  <a:schemeClr val="lt1"/>
                </a:solidFill>
              </a:rPr>
              <a:t> for each price</a:t>
            </a:r>
            <a:endParaRPr>
              <a:solidFill>
                <a:schemeClr val="lt1"/>
              </a:solidFill>
            </a:endParaRPr>
          </a:p>
        </p:txBody>
      </p:sp>
      <p:sp>
        <p:nvSpPr>
          <p:cNvPr id="1348" name="Google Shape;1348;p64"/>
          <p:cNvSpPr/>
          <p:nvPr/>
        </p:nvSpPr>
        <p:spPr>
          <a:xfrm>
            <a:off x="2643388" y="4079112"/>
            <a:ext cx="3742500" cy="419100"/>
          </a:xfrm>
          <a:prstGeom prst="roundRect">
            <a:avLst>
              <a:gd fmla="val 16667" name="adj"/>
            </a:avLst>
          </a:prstGeom>
          <a:solidFill>
            <a:srgbClr val="728FA5"/>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Take the </a:t>
            </a:r>
            <a:r>
              <a:rPr b="1" lang="it">
                <a:solidFill>
                  <a:schemeClr val="lt1"/>
                </a:solidFill>
              </a:rPr>
              <a:t>maximum of the rewards</a:t>
            </a:r>
            <a:endParaRPr b="1">
              <a:solidFill>
                <a:schemeClr val="lt1"/>
              </a:solidFill>
            </a:endParaRPr>
          </a:p>
        </p:txBody>
      </p:sp>
      <p:cxnSp>
        <p:nvCxnSpPr>
          <p:cNvPr id="1349" name="Google Shape;1349;p64"/>
          <p:cNvCxnSpPr>
            <a:stCxn id="1343" idx="2"/>
            <a:endCxn id="1344" idx="0"/>
          </p:cNvCxnSpPr>
          <p:nvPr/>
        </p:nvCxnSpPr>
        <p:spPr>
          <a:xfrm flipH="1">
            <a:off x="2224063" y="2145816"/>
            <a:ext cx="2283600" cy="202500"/>
          </a:xfrm>
          <a:prstGeom prst="straightConnector1">
            <a:avLst/>
          </a:prstGeom>
          <a:noFill/>
          <a:ln cap="flat" cmpd="sng" w="9525">
            <a:solidFill>
              <a:schemeClr val="dk2"/>
            </a:solidFill>
            <a:prstDash val="solid"/>
            <a:round/>
            <a:headEnd len="med" w="med" type="none"/>
            <a:tailEnd len="med" w="med" type="triangle"/>
          </a:ln>
        </p:spPr>
      </p:cxnSp>
      <p:cxnSp>
        <p:nvCxnSpPr>
          <p:cNvPr id="1350" name="Google Shape;1350;p64"/>
          <p:cNvCxnSpPr>
            <a:stCxn id="1343" idx="2"/>
            <a:endCxn id="1347" idx="0"/>
          </p:cNvCxnSpPr>
          <p:nvPr/>
        </p:nvCxnSpPr>
        <p:spPr>
          <a:xfrm>
            <a:off x="4507663" y="2145816"/>
            <a:ext cx="2360400" cy="202500"/>
          </a:xfrm>
          <a:prstGeom prst="straightConnector1">
            <a:avLst/>
          </a:prstGeom>
          <a:noFill/>
          <a:ln cap="flat" cmpd="sng" w="9525">
            <a:solidFill>
              <a:schemeClr val="dk2"/>
            </a:solidFill>
            <a:prstDash val="solid"/>
            <a:round/>
            <a:headEnd len="med" w="med" type="none"/>
            <a:tailEnd len="med" w="med" type="triangle"/>
          </a:ln>
        </p:spPr>
      </p:cxnSp>
      <p:cxnSp>
        <p:nvCxnSpPr>
          <p:cNvPr id="1351" name="Google Shape;1351;p64"/>
          <p:cNvCxnSpPr>
            <a:stCxn id="1344" idx="2"/>
            <a:endCxn id="1345" idx="0"/>
          </p:cNvCxnSpPr>
          <p:nvPr/>
        </p:nvCxnSpPr>
        <p:spPr>
          <a:xfrm>
            <a:off x="2223987" y="3289500"/>
            <a:ext cx="2290800" cy="153600"/>
          </a:xfrm>
          <a:prstGeom prst="straightConnector1">
            <a:avLst/>
          </a:prstGeom>
          <a:noFill/>
          <a:ln cap="flat" cmpd="sng" w="9525">
            <a:solidFill>
              <a:schemeClr val="dk2"/>
            </a:solidFill>
            <a:prstDash val="solid"/>
            <a:round/>
            <a:headEnd len="med" w="med" type="none"/>
            <a:tailEnd len="med" w="med" type="triangle"/>
          </a:ln>
        </p:spPr>
      </p:cxnSp>
      <p:cxnSp>
        <p:nvCxnSpPr>
          <p:cNvPr id="1352" name="Google Shape;1352;p64"/>
          <p:cNvCxnSpPr>
            <a:stCxn id="1347" idx="2"/>
            <a:endCxn id="1345" idx="0"/>
          </p:cNvCxnSpPr>
          <p:nvPr/>
        </p:nvCxnSpPr>
        <p:spPr>
          <a:xfrm flipH="1">
            <a:off x="4514613" y="3289500"/>
            <a:ext cx="2353500" cy="153600"/>
          </a:xfrm>
          <a:prstGeom prst="straightConnector1">
            <a:avLst/>
          </a:prstGeom>
          <a:noFill/>
          <a:ln cap="flat" cmpd="sng" w="9525">
            <a:solidFill>
              <a:schemeClr val="dk2"/>
            </a:solidFill>
            <a:prstDash val="solid"/>
            <a:round/>
            <a:headEnd len="med" w="med" type="none"/>
            <a:tailEnd len="med" w="med" type="triangle"/>
          </a:ln>
        </p:spPr>
      </p:cxnSp>
      <p:cxnSp>
        <p:nvCxnSpPr>
          <p:cNvPr id="1353" name="Google Shape;1353;p64"/>
          <p:cNvCxnSpPr>
            <a:stCxn id="1345" idx="2"/>
            <a:endCxn id="1348" idx="0"/>
          </p:cNvCxnSpPr>
          <p:nvPr/>
        </p:nvCxnSpPr>
        <p:spPr>
          <a:xfrm>
            <a:off x="4514638" y="3862200"/>
            <a:ext cx="0" cy="216900"/>
          </a:xfrm>
          <a:prstGeom prst="straightConnector1">
            <a:avLst/>
          </a:prstGeom>
          <a:noFill/>
          <a:ln cap="flat" cmpd="sng" w="9525">
            <a:solidFill>
              <a:schemeClr val="dk2"/>
            </a:solidFill>
            <a:prstDash val="solid"/>
            <a:round/>
            <a:headEnd len="med" w="med" type="none"/>
            <a:tailEnd len="med" w="med" type="triangle"/>
          </a:ln>
        </p:spPr>
      </p:cxn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7" name="Shape 1357"/>
        <p:cNvGrpSpPr/>
        <p:nvPr/>
      </p:nvGrpSpPr>
      <p:grpSpPr>
        <a:xfrm>
          <a:off x="0" y="0"/>
          <a:ext cx="0" cy="0"/>
          <a:chOff x="0" y="0"/>
          <a:chExt cx="0" cy="0"/>
        </a:xfrm>
      </p:grpSpPr>
      <p:sp>
        <p:nvSpPr>
          <p:cNvPr id="1358" name="Google Shape;1358;p6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Implementation of the context generation algorithm - Case 2</a:t>
            </a:r>
            <a:endParaRPr/>
          </a:p>
        </p:txBody>
      </p:sp>
      <p:sp>
        <p:nvSpPr>
          <p:cNvPr id="1359" name="Google Shape;1359;p65"/>
          <p:cNvSpPr txBox="1"/>
          <p:nvPr>
            <p:ph idx="1" type="body"/>
          </p:nvPr>
        </p:nvSpPr>
        <p:spPr>
          <a:xfrm>
            <a:off x="457200" y="1200150"/>
            <a:ext cx="8323800" cy="29529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The usage of the </a:t>
            </a:r>
            <a:r>
              <a:rPr b="1" lang="it" sz="1300"/>
              <a:t>Gaussian processes</a:t>
            </a:r>
            <a:r>
              <a:rPr lang="it" sz="1300"/>
              <a:t> to estimate the </a:t>
            </a:r>
            <a:r>
              <a:rPr b="1" lang="it" sz="1300"/>
              <a:t>number of clicks</a:t>
            </a:r>
            <a:r>
              <a:rPr lang="it" sz="1300"/>
              <a:t> and the </a:t>
            </a:r>
            <a:r>
              <a:rPr b="1" lang="it" sz="1300"/>
              <a:t>cumulative daily costs</a:t>
            </a:r>
            <a:r>
              <a:rPr lang="it" sz="1300"/>
              <a:t> is driven by the fact that in general we could have many values of the bids for which the algorithm do not have measurements.</a:t>
            </a:r>
            <a:endParaRPr sz="1300"/>
          </a:p>
          <a:p>
            <a:pPr indent="0" lvl="0" marL="0" rtl="0" algn="l">
              <a:lnSpc>
                <a:spcPct val="115000"/>
              </a:lnSpc>
              <a:spcBef>
                <a:spcPts val="360"/>
              </a:spcBef>
              <a:spcAft>
                <a:spcPts val="0"/>
              </a:spcAft>
              <a:buNone/>
            </a:pPr>
            <a:r>
              <a:rPr lang="it" sz="1300"/>
              <a:t>The Gaussian processes allow to exploit the shape of the advertising curves in order to have a good approximation of the number of clicks and costs for all the bids that can be used in the context generation algorithm. The reasoning is similar to the one adopted by the GP-TS and GP-UCB learners.</a:t>
            </a:r>
            <a:endParaRPr sz="1300"/>
          </a:p>
          <a:p>
            <a:pPr indent="0" lvl="0" marL="0" rtl="0" algn="l">
              <a:lnSpc>
                <a:spcPct val="115000"/>
              </a:lnSpc>
              <a:spcBef>
                <a:spcPts val="360"/>
              </a:spcBef>
              <a:spcAft>
                <a:spcPts val="0"/>
              </a:spcAft>
              <a:buNone/>
            </a:pPr>
            <a:r>
              <a:t/>
            </a:r>
            <a:endParaRPr sz="1300"/>
          </a:p>
          <a:p>
            <a:pPr indent="0" lvl="0" marL="0" rtl="0" algn="l">
              <a:lnSpc>
                <a:spcPct val="115000"/>
              </a:lnSpc>
              <a:spcBef>
                <a:spcPts val="360"/>
              </a:spcBef>
              <a:spcAft>
                <a:spcPts val="0"/>
              </a:spcAft>
              <a:buNone/>
            </a:pPr>
            <a:r>
              <a:rPr lang="it" sz="1300"/>
              <a:t>The </a:t>
            </a:r>
            <a:r>
              <a:rPr b="1" lang="it" sz="1300"/>
              <a:t>lower bound</a:t>
            </a:r>
            <a:r>
              <a:rPr lang="it" sz="1300"/>
              <a:t> of the </a:t>
            </a:r>
            <a:r>
              <a:rPr b="1" lang="it" sz="1300"/>
              <a:t>number of clicks</a:t>
            </a:r>
            <a:r>
              <a:rPr lang="it" sz="1300"/>
              <a:t> is computed as the </a:t>
            </a:r>
            <a:r>
              <a:rPr b="1" lang="it" sz="1300"/>
              <a:t>mean</a:t>
            </a:r>
            <a:r>
              <a:rPr lang="it" sz="1300"/>
              <a:t> of the Gaussian process of the number of clicks </a:t>
            </a:r>
            <a:r>
              <a:rPr b="1" lang="it" sz="1300"/>
              <a:t>minus the standard deviation </a:t>
            </a:r>
            <a:r>
              <a:rPr lang="it" sz="1300"/>
              <a:t>of the Gaussian process. </a:t>
            </a:r>
            <a:endParaRPr sz="1300"/>
          </a:p>
          <a:p>
            <a:pPr indent="0" lvl="0" marL="0" rtl="0" algn="l">
              <a:lnSpc>
                <a:spcPct val="115000"/>
              </a:lnSpc>
              <a:spcBef>
                <a:spcPts val="360"/>
              </a:spcBef>
              <a:spcAft>
                <a:spcPts val="0"/>
              </a:spcAft>
              <a:buClr>
                <a:schemeClr val="dk1"/>
              </a:buClr>
              <a:buSzPts val="1100"/>
              <a:buFont typeface="Arial"/>
              <a:buNone/>
            </a:pPr>
            <a:r>
              <a:rPr lang="it" sz="1300"/>
              <a:t>The </a:t>
            </a:r>
            <a:r>
              <a:rPr b="1" lang="it" sz="1300"/>
              <a:t>upper bound</a:t>
            </a:r>
            <a:r>
              <a:rPr lang="it" sz="1300"/>
              <a:t> of the </a:t>
            </a:r>
            <a:r>
              <a:rPr b="1" lang="it" sz="1300"/>
              <a:t>cumulative daily cost</a:t>
            </a:r>
            <a:r>
              <a:rPr lang="it" sz="1300"/>
              <a:t> is computed as the </a:t>
            </a:r>
            <a:r>
              <a:rPr b="1" lang="it" sz="1300"/>
              <a:t>mean</a:t>
            </a:r>
            <a:r>
              <a:rPr lang="it" sz="1300"/>
              <a:t> of the Gaussian process of the cumulative daily cost </a:t>
            </a:r>
            <a:r>
              <a:rPr b="1" lang="it" sz="1300"/>
              <a:t>plus the standard deviation </a:t>
            </a:r>
            <a:r>
              <a:rPr lang="it" sz="1300"/>
              <a:t>of the Gaussian process.</a:t>
            </a:r>
            <a:endParaRPr sz="1300"/>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3" name="Shape 1363"/>
        <p:cNvGrpSpPr/>
        <p:nvPr/>
      </p:nvGrpSpPr>
      <p:grpSpPr>
        <a:xfrm>
          <a:off x="0" y="0"/>
          <a:ext cx="0" cy="0"/>
          <a:chOff x="0" y="0"/>
          <a:chExt cx="0" cy="0"/>
        </a:xfrm>
      </p:grpSpPr>
      <p:sp>
        <p:nvSpPr>
          <p:cNvPr id="1364" name="Google Shape;1364;p66"/>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Lower bound - Case 2</a:t>
            </a:r>
            <a:endParaRPr/>
          </a:p>
        </p:txBody>
      </p:sp>
      <p:sp>
        <p:nvSpPr>
          <p:cNvPr id="1365" name="Google Shape;1365;p66"/>
          <p:cNvSpPr txBox="1"/>
          <p:nvPr>
            <p:ph idx="1" type="body"/>
          </p:nvPr>
        </p:nvSpPr>
        <p:spPr>
          <a:xfrm>
            <a:off x="457200" y="1163750"/>
            <a:ext cx="8323800" cy="5871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The </a:t>
            </a:r>
            <a:r>
              <a:rPr b="1" lang="it" sz="1300"/>
              <a:t>lower </a:t>
            </a:r>
            <a:r>
              <a:rPr b="1" lang="it" sz="1300"/>
              <a:t>bound</a:t>
            </a:r>
            <a:r>
              <a:rPr lang="it" sz="1300"/>
              <a:t> used for the </a:t>
            </a:r>
            <a:r>
              <a:rPr b="1" lang="it" sz="1300"/>
              <a:t>conversion </a:t>
            </a:r>
            <a:r>
              <a:rPr b="1" lang="it" sz="1300"/>
              <a:t>probability</a:t>
            </a:r>
            <a:r>
              <a:rPr lang="it" sz="1300"/>
              <a:t> </a:t>
            </a:r>
            <a:r>
              <a:rPr lang="it" sz="1300"/>
              <a:t>and for the </a:t>
            </a:r>
            <a:r>
              <a:rPr b="1" lang="it" sz="1300"/>
              <a:t>probability of a context</a:t>
            </a:r>
            <a:r>
              <a:rPr lang="it" sz="1300"/>
              <a:t> is the </a:t>
            </a:r>
            <a:r>
              <a:rPr b="1" lang="it" sz="1300"/>
              <a:t>Hoeffding bound</a:t>
            </a:r>
            <a:r>
              <a:rPr lang="it" sz="1300"/>
              <a:t>, the general formula is:</a:t>
            </a:r>
            <a:endParaRPr sz="1100"/>
          </a:p>
        </p:txBody>
      </p:sp>
      <p:pic>
        <p:nvPicPr>
          <p:cNvPr id="1366" name="Google Shape;1366;p66" title="[0,0,0,&quot;https://www.codecogs.com/eqnedit.php?latex=%5Cbar%7Bx%7D%20-%20%5Csqrt%7B-%5Cfrac%7B%5Clog%7B%5Cdelta%7D%7D%7B2%7CZ%7C%7D%7D#0&quot;]"/>
          <p:cNvPicPr preferRelativeResize="0"/>
          <p:nvPr/>
        </p:nvPicPr>
        <p:blipFill>
          <a:blip r:embed="rId3">
            <a:alphaModFix/>
          </a:blip>
          <a:stretch>
            <a:fillRect/>
          </a:stretch>
        </p:blipFill>
        <p:spPr>
          <a:xfrm>
            <a:off x="4020300" y="1750848"/>
            <a:ext cx="1103393" cy="587100"/>
          </a:xfrm>
          <a:prstGeom prst="rect">
            <a:avLst/>
          </a:prstGeom>
          <a:noFill/>
          <a:ln>
            <a:noFill/>
          </a:ln>
        </p:spPr>
      </p:pic>
      <p:sp>
        <p:nvSpPr>
          <p:cNvPr id="1367" name="Google Shape;1367;p66"/>
          <p:cNvSpPr txBox="1"/>
          <p:nvPr>
            <p:ph idx="1" type="body"/>
          </p:nvPr>
        </p:nvSpPr>
        <p:spPr>
          <a:xfrm>
            <a:off x="457200" y="2279675"/>
            <a:ext cx="8323800" cy="12660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where the quantities are:</a:t>
            </a:r>
            <a:endParaRPr sz="1300"/>
          </a:p>
          <a:p>
            <a:pPr indent="-311150" lvl="0" marL="457200" rtl="0" algn="l">
              <a:lnSpc>
                <a:spcPct val="115000"/>
              </a:lnSpc>
              <a:spcBef>
                <a:spcPts val="360"/>
              </a:spcBef>
              <a:spcAft>
                <a:spcPts val="0"/>
              </a:spcAft>
              <a:buSzPts val="1300"/>
              <a:buChar char="●"/>
            </a:pPr>
            <a:r>
              <a:rPr lang="it" sz="1300"/>
              <a:t>    is the </a:t>
            </a:r>
            <a:r>
              <a:rPr b="1" lang="it" sz="1300"/>
              <a:t>mean</a:t>
            </a:r>
            <a:r>
              <a:rPr lang="it" sz="1300"/>
              <a:t> of the considered </a:t>
            </a:r>
            <a:r>
              <a:rPr b="1" lang="it" sz="1300"/>
              <a:t>random variable</a:t>
            </a:r>
            <a:r>
              <a:rPr lang="it" sz="1300"/>
              <a:t>;</a:t>
            </a:r>
            <a:endParaRPr sz="1300"/>
          </a:p>
          <a:p>
            <a:pPr indent="-311150" lvl="0" marL="457200" rtl="0" algn="l">
              <a:lnSpc>
                <a:spcPct val="115000"/>
              </a:lnSpc>
              <a:spcBef>
                <a:spcPts val="0"/>
              </a:spcBef>
              <a:spcAft>
                <a:spcPts val="0"/>
              </a:spcAft>
              <a:buSzPts val="1300"/>
              <a:buChar char="●"/>
            </a:pPr>
            <a:r>
              <a:rPr lang="it" sz="1300"/>
              <a:t>    is 1 minus the </a:t>
            </a:r>
            <a:r>
              <a:rPr b="1" lang="it" sz="1300"/>
              <a:t>confidence</a:t>
            </a:r>
            <a:r>
              <a:rPr lang="it" sz="1300"/>
              <a:t>, it can be considered as a metric used to control the level of certainty required for an algorithm to decide whether to split the context or not;</a:t>
            </a:r>
            <a:endParaRPr sz="1300"/>
          </a:p>
          <a:p>
            <a:pPr indent="-311150" lvl="0" marL="457200" rtl="0" algn="l">
              <a:lnSpc>
                <a:spcPct val="115000"/>
              </a:lnSpc>
              <a:spcBef>
                <a:spcPts val="0"/>
              </a:spcBef>
              <a:spcAft>
                <a:spcPts val="0"/>
              </a:spcAft>
              <a:buSzPts val="1300"/>
              <a:buChar char="●"/>
            </a:pPr>
            <a:r>
              <a:rPr lang="it" sz="1300"/>
              <a:t>     is the </a:t>
            </a:r>
            <a:r>
              <a:rPr b="1" lang="it" sz="1300"/>
              <a:t>size</a:t>
            </a:r>
            <a:r>
              <a:rPr lang="it" sz="1300"/>
              <a:t> of the considered </a:t>
            </a:r>
            <a:r>
              <a:rPr b="1" lang="it" sz="1300"/>
              <a:t>set of data</a:t>
            </a:r>
            <a:r>
              <a:rPr lang="it" sz="1300"/>
              <a:t>.</a:t>
            </a:r>
            <a:endParaRPr sz="1400"/>
          </a:p>
        </p:txBody>
      </p:sp>
      <p:pic>
        <p:nvPicPr>
          <p:cNvPr id="1368" name="Google Shape;1368;p66" title="[0,0,0,&quot;https://www.codecogs.com/eqnedit.php?latex=%5Cdelta#0&quot;]"/>
          <p:cNvPicPr preferRelativeResize="0"/>
          <p:nvPr/>
        </p:nvPicPr>
        <p:blipFill>
          <a:blip r:embed="rId4">
            <a:alphaModFix/>
          </a:blip>
          <a:stretch>
            <a:fillRect/>
          </a:stretch>
        </p:blipFill>
        <p:spPr>
          <a:xfrm>
            <a:off x="1020425" y="2833350"/>
            <a:ext cx="90000" cy="157500"/>
          </a:xfrm>
          <a:prstGeom prst="rect">
            <a:avLst/>
          </a:prstGeom>
          <a:noFill/>
          <a:ln>
            <a:noFill/>
          </a:ln>
        </p:spPr>
      </p:pic>
      <p:pic>
        <p:nvPicPr>
          <p:cNvPr id="1369" name="Google Shape;1369;p66" title="[0,0,0,&quot;https://www.codecogs.com/eqnedit.php?latex=%5Cbar%7Bx%7D#0&quot;]"/>
          <p:cNvPicPr preferRelativeResize="0"/>
          <p:nvPr/>
        </p:nvPicPr>
        <p:blipFill>
          <a:blip r:embed="rId5">
            <a:alphaModFix/>
          </a:blip>
          <a:stretch>
            <a:fillRect/>
          </a:stretch>
        </p:blipFill>
        <p:spPr>
          <a:xfrm>
            <a:off x="1011425" y="2628000"/>
            <a:ext cx="108000" cy="129600"/>
          </a:xfrm>
          <a:prstGeom prst="rect">
            <a:avLst/>
          </a:prstGeom>
          <a:noFill/>
          <a:ln>
            <a:noFill/>
          </a:ln>
        </p:spPr>
      </p:pic>
      <p:pic>
        <p:nvPicPr>
          <p:cNvPr id="1370" name="Google Shape;1370;p66" title="[0,0,0,&quot;https://www.codecogs.com/eqnedit.php?latex=%7CZ%7C#0&quot;]"/>
          <p:cNvPicPr preferRelativeResize="0"/>
          <p:nvPr/>
        </p:nvPicPr>
        <p:blipFill>
          <a:blip r:embed="rId6">
            <a:alphaModFix/>
          </a:blip>
          <a:stretch>
            <a:fillRect/>
          </a:stretch>
        </p:blipFill>
        <p:spPr>
          <a:xfrm>
            <a:off x="1004400" y="3312000"/>
            <a:ext cx="180000" cy="170182"/>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4" name="Shape 1374"/>
        <p:cNvGrpSpPr/>
        <p:nvPr/>
      </p:nvGrpSpPr>
      <p:grpSpPr>
        <a:xfrm>
          <a:off x="0" y="0"/>
          <a:ext cx="0" cy="0"/>
          <a:chOff x="0" y="0"/>
          <a:chExt cx="0" cy="0"/>
        </a:xfrm>
      </p:grpSpPr>
      <p:sp>
        <p:nvSpPr>
          <p:cNvPr id="1375" name="Google Shape;1375;p6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Lower bound - Case 2</a:t>
            </a:r>
            <a:endParaRPr/>
          </a:p>
        </p:txBody>
      </p:sp>
      <p:sp>
        <p:nvSpPr>
          <p:cNvPr id="1376" name="Google Shape;1376;p67"/>
          <p:cNvSpPr txBox="1"/>
          <p:nvPr>
            <p:ph idx="1" type="body"/>
          </p:nvPr>
        </p:nvSpPr>
        <p:spPr>
          <a:xfrm>
            <a:off x="457200" y="1191925"/>
            <a:ext cx="8323800" cy="497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200"/>
              <a:t>The </a:t>
            </a:r>
            <a:r>
              <a:rPr b="1" lang="it" sz="1200"/>
              <a:t>lower bound</a:t>
            </a:r>
            <a:r>
              <a:rPr lang="it" sz="1200"/>
              <a:t> of the </a:t>
            </a:r>
            <a:r>
              <a:rPr b="1" lang="it" sz="1200"/>
              <a:t>conversion probability</a:t>
            </a:r>
            <a:r>
              <a:rPr lang="it" sz="1200"/>
              <a:t> is computed for </a:t>
            </a:r>
            <a:r>
              <a:rPr b="1" lang="it" sz="1200"/>
              <a:t>each</a:t>
            </a:r>
            <a:r>
              <a:rPr lang="it" sz="1200"/>
              <a:t> one </a:t>
            </a:r>
            <a:r>
              <a:rPr b="1" lang="it" sz="1200"/>
              <a:t>of the prices </a:t>
            </a:r>
            <a:r>
              <a:rPr b="1" i="1" lang="it" sz="1200"/>
              <a:t>p</a:t>
            </a:r>
            <a:r>
              <a:rPr lang="it" sz="1200"/>
              <a:t> and it is:</a:t>
            </a:r>
            <a:endParaRPr sz="2000"/>
          </a:p>
        </p:txBody>
      </p:sp>
      <p:sp>
        <p:nvSpPr>
          <p:cNvPr id="1377" name="Google Shape;1377;p67"/>
          <p:cNvSpPr txBox="1"/>
          <p:nvPr>
            <p:ph idx="1" type="body"/>
          </p:nvPr>
        </p:nvSpPr>
        <p:spPr>
          <a:xfrm>
            <a:off x="457200" y="2777313"/>
            <a:ext cx="8323800" cy="3261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200"/>
              <a:t>Using the </a:t>
            </a:r>
            <a:r>
              <a:rPr b="1" lang="it" sz="1200"/>
              <a:t>lower bound</a:t>
            </a:r>
            <a:r>
              <a:rPr lang="it" sz="1200"/>
              <a:t> for the </a:t>
            </a:r>
            <a:r>
              <a:rPr b="1" lang="it" sz="1200"/>
              <a:t>probability of a context</a:t>
            </a:r>
            <a:r>
              <a:rPr lang="it" sz="1200"/>
              <a:t>, it becomes:</a:t>
            </a:r>
            <a:endParaRPr sz="1200"/>
          </a:p>
        </p:txBody>
      </p:sp>
      <p:sp>
        <p:nvSpPr>
          <p:cNvPr id="1378" name="Google Shape;1378;p67"/>
          <p:cNvSpPr txBox="1"/>
          <p:nvPr/>
        </p:nvSpPr>
        <p:spPr>
          <a:xfrm>
            <a:off x="457200" y="2000850"/>
            <a:ext cx="7654500" cy="678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it" sz="1200">
                <a:solidFill>
                  <a:schemeClr val="dk1"/>
                </a:solidFill>
              </a:rPr>
              <a:t>                        </a:t>
            </a:r>
            <a:r>
              <a:rPr lang="it" sz="1200">
                <a:solidFill>
                  <a:schemeClr val="dk1"/>
                </a:solidFill>
              </a:rPr>
              <a:t>is the number of conversions until time </a:t>
            </a:r>
            <a:r>
              <a:rPr i="1" lang="it" sz="1200">
                <a:solidFill>
                  <a:schemeClr val="dk1"/>
                </a:solidFill>
              </a:rPr>
              <a:t>t</a:t>
            </a:r>
            <a:r>
              <a:rPr lang="it" sz="1200">
                <a:solidFill>
                  <a:schemeClr val="dk1"/>
                </a:solidFill>
              </a:rPr>
              <a:t> of the considered price </a:t>
            </a:r>
            <a:r>
              <a:rPr i="1" lang="it" sz="1200">
                <a:solidFill>
                  <a:schemeClr val="dk1"/>
                </a:solidFill>
              </a:rPr>
              <a:t>p</a:t>
            </a:r>
            <a:r>
              <a:rPr lang="it" sz="1200">
                <a:solidFill>
                  <a:schemeClr val="dk1"/>
                </a:solidFill>
              </a:rPr>
              <a:t>;</a:t>
            </a:r>
            <a:endParaRPr sz="1100">
              <a:solidFill>
                <a:schemeClr val="dk1"/>
              </a:solidFill>
            </a:endParaRPr>
          </a:p>
          <a:p>
            <a:pPr indent="-304800" lvl="0" marL="457200" rtl="0" algn="l">
              <a:lnSpc>
                <a:spcPct val="115000"/>
              </a:lnSpc>
              <a:spcBef>
                <a:spcPts val="0"/>
              </a:spcBef>
              <a:spcAft>
                <a:spcPts val="0"/>
              </a:spcAft>
              <a:buClr>
                <a:schemeClr val="dk1"/>
              </a:buClr>
              <a:buSzPts val="1200"/>
              <a:buChar char="●"/>
            </a:pPr>
            <a:r>
              <a:rPr lang="it" sz="1200">
                <a:solidFill>
                  <a:schemeClr val="dk1"/>
                </a:solidFill>
              </a:rPr>
              <a:t>                           is the total number of observations until time </a:t>
            </a:r>
            <a:r>
              <a:rPr i="1" lang="it" sz="1200">
                <a:solidFill>
                  <a:schemeClr val="dk1"/>
                </a:solidFill>
              </a:rPr>
              <a:t>t</a:t>
            </a:r>
            <a:r>
              <a:rPr lang="it" sz="1200">
                <a:solidFill>
                  <a:schemeClr val="dk1"/>
                </a:solidFill>
              </a:rPr>
              <a:t> of the considered price </a:t>
            </a:r>
            <a:r>
              <a:rPr i="1" lang="it" sz="1200">
                <a:solidFill>
                  <a:schemeClr val="dk1"/>
                </a:solidFill>
              </a:rPr>
              <a:t>p</a:t>
            </a:r>
            <a:r>
              <a:rPr lang="it" sz="1200">
                <a:solidFill>
                  <a:schemeClr val="dk1"/>
                </a:solidFill>
              </a:rPr>
              <a:t>.</a:t>
            </a:r>
            <a:endParaRPr sz="1200">
              <a:solidFill>
                <a:schemeClr val="dk1"/>
              </a:solidFill>
            </a:endParaRPr>
          </a:p>
        </p:txBody>
      </p:sp>
      <p:sp>
        <p:nvSpPr>
          <p:cNvPr id="1379" name="Google Shape;1379;p67"/>
          <p:cNvSpPr txBox="1"/>
          <p:nvPr/>
        </p:nvSpPr>
        <p:spPr>
          <a:xfrm>
            <a:off x="457200" y="3590288"/>
            <a:ext cx="7654500" cy="678300"/>
          </a:xfrm>
          <a:prstGeom prst="rect">
            <a:avLst/>
          </a:prstGeom>
          <a:noFill/>
          <a:ln>
            <a:noFill/>
          </a:ln>
        </p:spPr>
        <p:txBody>
          <a:bodyPr anchorCtr="0" anchor="t" bIns="91425" lIns="91425" spcFirstLastPara="1" rIns="91425" wrap="square" tIns="91425">
            <a:noAutofit/>
          </a:bodyPr>
          <a:lstStyle/>
          <a:p>
            <a:pPr indent="-304800" lvl="0" marL="457200" rtl="0" algn="l">
              <a:lnSpc>
                <a:spcPct val="115000"/>
              </a:lnSpc>
              <a:spcBef>
                <a:spcPts val="0"/>
              </a:spcBef>
              <a:spcAft>
                <a:spcPts val="0"/>
              </a:spcAft>
              <a:buClr>
                <a:schemeClr val="dk1"/>
              </a:buClr>
              <a:buSzPts val="1200"/>
              <a:buChar char="●"/>
            </a:pPr>
            <a:r>
              <a:rPr lang="it" sz="1200">
                <a:solidFill>
                  <a:schemeClr val="dk1"/>
                </a:solidFill>
              </a:rPr>
              <a:t>                 </a:t>
            </a:r>
            <a:r>
              <a:rPr lang="it" sz="1200">
                <a:solidFill>
                  <a:schemeClr val="dk1"/>
                </a:solidFill>
              </a:rPr>
              <a:t> </a:t>
            </a:r>
            <a:r>
              <a:rPr lang="it" sz="1200">
                <a:solidFill>
                  <a:schemeClr val="dk1"/>
                </a:solidFill>
              </a:rPr>
              <a:t>is the total number of clicks given by the users belonging to context </a:t>
            </a:r>
            <a:r>
              <a:rPr i="1" lang="it" sz="1200">
                <a:solidFill>
                  <a:schemeClr val="dk1"/>
                </a:solidFill>
              </a:rPr>
              <a:t>C</a:t>
            </a:r>
            <a:r>
              <a:rPr baseline="-25000" i="1" lang="it" sz="1200">
                <a:solidFill>
                  <a:schemeClr val="dk1"/>
                </a:solidFill>
              </a:rPr>
              <a:t>0</a:t>
            </a:r>
            <a:r>
              <a:rPr lang="it" sz="1200">
                <a:solidFill>
                  <a:schemeClr val="dk1"/>
                </a:solidFill>
              </a:rPr>
              <a:t> until time </a:t>
            </a:r>
            <a:r>
              <a:rPr i="1" lang="it" sz="1200">
                <a:solidFill>
                  <a:schemeClr val="dk1"/>
                </a:solidFill>
              </a:rPr>
              <a:t>t</a:t>
            </a:r>
            <a:r>
              <a:rPr lang="it"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lang="it" sz="1200">
                <a:solidFill>
                  <a:schemeClr val="dk1"/>
                </a:solidFill>
              </a:rPr>
              <a:t>                  is the total number of clicks given by the users belonging to context </a:t>
            </a:r>
            <a:r>
              <a:rPr i="1" lang="it" sz="1200">
                <a:solidFill>
                  <a:schemeClr val="dk1"/>
                </a:solidFill>
              </a:rPr>
              <a:t>C</a:t>
            </a:r>
            <a:r>
              <a:rPr baseline="-25000" i="1" lang="it" sz="1200">
                <a:solidFill>
                  <a:schemeClr val="dk1"/>
                </a:solidFill>
              </a:rPr>
              <a:t>1</a:t>
            </a:r>
            <a:r>
              <a:rPr lang="it" sz="1200">
                <a:solidFill>
                  <a:schemeClr val="dk1"/>
                </a:solidFill>
              </a:rPr>
              <a:t> until time </a:t>
            </a:r>
            <a:r>
              <a:rPr i="1" lang="it" sz="1200">
                <a:solidFill>
                  <a:schemeClr val="dk1"/>
                </a:solidFill>
              </a:rPr>
              <a:t>t</a:t>
            </a:r>
            <a:r>
              <a:rPr lang="it" sz="1200">
                <a:solidFill>
                  <a:schemeClr val="dk1"/>
                </a:solidFill>
              </a:rPr>
              <a:t>;</a:t>
            </a:r>
            <a:endParaRPr sz="1200">
              <a:solidFill>
                <a:schemeClr val="dk1"/>
              </a:solidFill>
            </a:endParaRPr>
          </a:p>
          <a:p>
            <a:pPr indent="-304800" lvl="0" marL="457200" rtl="0" algn="l">
              <a:lnSpc>
                <a:spcPct val="115000"/>
              </a:lnSpc>
              <a:spcBef>
                <a:spcPts val="0"/>
              </a:spcBef>
              <a:spcAft>
                <a:spcPts val="0"/>
              </a:spcAft>
              <a:buClr>
                <a:schemeClr val="dk1"/>
              </a:buClr>
              <a:buSzPts val="1200"/>
              <a:buChar char="●"/>
            </a:pPr>
            <a:r>
              <a:rPr i="1" lang="it" sz="1200">
                <a:solidFill>
                  <a:schemeClr val="dk1"/>
                </a:solidFill>
              </a:rPr>
              <a:t>C</a:t>
            </a:r>
            <a:r>
              <a:rPr baseline="-25000" i="1" lang="it" sz="1200">
                <a:solidFill>
                  <a:schemeClr val="dk1"/>
                </a:solidFill>
              </a:rPr>
              <a:t>1</a:t>
            </a:r>
            <a:r>
              <a:rPr lang="it" sz="1200">
                <a:solidFill>
                  <a:schemeClr val="dk1"/>
                </a:solidFill>
              </a:rPr>
              <a:t> is a sub-context of the context </a:t>
            </a:r>
            <a:r>
              <a:rPr i="1" lang="it" sz="1200">
                <a:solidFill>
                  <a:schemeClr val="dk1"/>
                </a:solidFill>
              </a:rPr>
              <a:t>C</a:t>
            </a:r>
            <a:r>
              <a:rPr baseline="-25000" i="1" lang="it" sz="1200">
                <a:solidFill>
                  <a:schemeClr val="dk1"/>
                </a:solidFill>
              </a:rPr>
              <a:t>0</a:t>
            </a:r>
            <a:r>
              <a:rPr lang="it" sz="1200">
                <a:solidFill>
                  <a:schemeClr val="dk1"/>
                </a:solidFill>
              </a:rPr>
              <a:t>.</a:t>
            </a:r>
            <a:endParaRPr sz="1200">
              <a:solidFill>
                <a:schemeClr val="dk1"/>
              </a:solidFill>
            </a:endParaRPr>
          </a:p>
        </p:txBody>
      </p:sp>
      <p:pic>
        <p:nvPicPr>
          <p:cNvPr id="1380" name="Google Shape;1380;p67" title="[0,0,0,&quot;https://www.codecogs.com/eqnedit.php?latex=%5C%23clicks_%7BC_1%2C%20t%7D#0&quot;]"/>
          <p:cNvPicPr preferRelativeResize="0"/>
          <p:nvPr/>
        </p:nvPicPr>
        <p:blipFill>
          <a:blip r:embed="rId3">
            <a:alphaModFix/>
          </a:blip>
          <a:stretch>
            <a:fillRect/>
          </a:stretch>
        </p:blipFill>
        <p:spPr>
          <a:xfrm>
            <a:off x="1008350" y="3922700"/>
            <a:ext cx="692843" cy="148175"/>
          </a:xfrm>
          <a:prstGeom prst="rect">
            <a:avLst/>
          </a:prstGeom>
          <a:noFill/>
          <a:ln>
            <a:noFill/>
          </a:ln>
        </p:spPr>
      </p:pic>
      <p:pic>
        <p:nvPicPr>
          <p:cNvPr id="1381" name="Google Shape;1381;p67" title="[0,0,0,&quot;https://www.codecogs.com/eqnedit.php?latex=%5C%23clicks_%7BC_0%2C%20t%7D#0&quot;]"/>
          <p:cNvPicPr preferRelativeResize="0"/>
          <p:nvPr/>
        </p:nvPicPr>
        <p:blipFill>
          <a:blip r:embed="rId4">
            <a:alphaModFix/>
          </a:blip>
          <a:stretch>
            <a:fillRect/>
          </a:stretch>
        </p:blipFill>
        <p:spPr>
          <a:xfrm>
            <a:off x="1008000" y="3719775"/>
            <a:ext cx="692808" cy="148167"/>
          </a:xfrm>
          <a:prstGeom prst="rect">
            <a:avLst/>
          </a:prstGeom>
          <a:noFill/>
          <a:ln>
            <a:noFill/>
          </a:ln>
        </p:spPr>
      </p:pic>
      <p:pic>
        <p:nvPicPr>
          <p:cNvPr id="1382" name="Google Shape;1382;p67" title="[0,0,0,&quot;https://www.codecogs.com/eqnedit.php?latex=%5Cunderline%7Bconversion%5C%3Bprobability_p%7D%20%3D%20%5Cfrac%7B%5C%23convesions_%7Bp%2C%20t%7D%7D%7B%5C%23observations_%7Bp%2C%20t%7D%7D%20-%20%5Csqrt%7B-%5Cfrac%7B%5Clog%7B%5Cdelta%7D%7D%7B2%5C%2C%5C%23observations_%7Bp%2C%20t%7D%7D%7D#0&quot;]"/>
          <p:cNvPicPr preferRelativeResize="0"/>
          <p:nvPr/>
        </p:nvPicPr>
        <p:blipFill>
          <a:blip r:embed="rId5">
            <a:alphaModFix/>
          </a:blip>
          <a:stretch>
            <a:fillRect/>
          </a:stretch>
        </p:blipFill>
        <p:spPr>
          <a:xfrm>
            <a:off x="2555489" y="1594075"/>
            <a:ext cx="4033014" cy="406775"/>
          </a:xfrm>
          <a:prstGeom prst="rect">
            <a:avLst/>
          </a:prstGeom>
          <a:noFill/>
          <a:ln>
            <a:noFill/>
          </a:ln>
        </p:spPr>
      </p:pic>
      <p:pic>
        <p:nvPicPr>
          <p:cNvPr id="1383" name="Google Shape;1383;p67" title="[0,0,0,&quot;https://www.codecogs.com/eqnedit.php?latex=%5Cunderline%7Bp%7D_%7BC_1%7D%20%3D%20%5Cfrac%7B%5C%23%20clicks_%7BC_1%2C%20t%7D%7D%7B%5C%23%20clicks_%7BC_0%2C%20t%7D%7D%20-%20%5Csqrt%7B-%5Cfrac%7B%5Clog%7B%5Cdelta%7D%7D%7B2%20%5C%2C%20%5C%23%20clicks_%7BC_1%2C%20t%7D%7D%7D#0&quot;]"/>
          <p:cNvPicPr preferRelativeResize="0"/>
          <p:nvPr/>
        </p:nvPicPr>
        <p:blipFill>
          <a:blip r:embed="rId6">
            <a:alphaModFix/>
          </a:blip>
          <a:stretch>
            <a:fillRect/>
          </a:stretch>
        </p:blipFill>
        <p:spPr>
          <a:xfrm>
            <a:off x="3192182" y="3143475"/>
            <a:ext cx="2184522" cy="406775"/>
          </a:xfrm>
          <a:prstGeom prst="rect">
            <a:avLst/>
          </a:prstGeom>
          <a:noFill/>
          <a:ln>
            <a:noFill/>
          </a:ln>
        </p:spPr>
      </p:pic>
      <p:pic>
        <p:nvPicPr>
          <p:cNvPr id="1384" name="Google Shape;1384;p67" title="[0,0,0,&quot;https://www.codecogs.com/eqnedit.php?latex=%20%5C%23%20convesions_%7Bp%2C%20t%7D%20#0&quot;]"/>
          <p:cNvPicPr preferRelativeResize="0"/>
          <p:nvPr/>
        </p:nvPicPr>
        <p:blipFill>
          <a:blip r:embed="rId7">
            <a:alphaModFix/>
          </a:blip>
          <a:stretch>
            <a:fillRect/>
          </a:stretch>
        </p:blipFill>
        <p:spPr>
          <a:xfrm>
            <a:off x="1008000" y="2135811"/>
            <a:ext cx="961551" cy="148167"/>
          </a:xfrm>
          <a:prstGeom prst="rect">
            <a:avLst/>
          </a:prstGeom>
          <a:noFill/>
          <a:ln>
            <a:noFill/>
          </a:ln>
        </p:spPr>
      </p:pic>
      <p:pic>
        <p:nvPicPr>
          <p:cNvPr id="1385" name="Google Shape;1385;p67" title="[0,0,0,&quot;https://www.codecogs.com/eqnedit.php?latex=%20%5C%23%20observations_%7Bp%2Ct%7D#0&quot;]"/>
          <p:cNvPicPr preferRelativeResize="0"/>
          <p:nvPr/>
        </p:nvPicPr>
        <p:blipFill>
          <a:blip r:embed="rId8">
            <a:alphaModFix/>
          </a:blip>
          <a:stretch>
            <a:fillRect/>
          </a:stretch>
        </p:blipFill>
        <p:spPr>
          <a:xfrm>
            <a:off x="1008350" y="2337513"/>
            <a:ext cx="1074976" cy="148167"/>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9" name="Shape 1389"/>
        <p:cNvGrpSpPr/>
        <p:nvPr/>
      </p:nvGrpSpPr>
      <p:grpSpPr>
        <a:xfrm>
          <a:off x="0" y="0"/>
          <a:ext cx="0" cy="0"/>
          <a:chOff x="0" y="0"/>
          <a:chExt cx="0" cy="0"/>
        </a:xfrm>
      </p:grpSpPr>
      <p:sp>
        <p:nvSpPr>
          <p:cNvPr id="1390" name="Google Shape;1390;p6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Training of the new learners - Case 2</a:t>
            </a:r>
            <a:endParaRPr/>
          </a:p>
        </p:txBody>
      </p:sp>
      <p:sp>
        <p:nvSpPr>
          <p:cNvPr id="1391" name="Google Shape;1391;p68"/>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After the</a:t>
            </a:r>
            <a:r>
              <a:rPr lang="it" sz="1200"/>
              <a:t> new contexts have been produced by the greedy algorithm, the set of learners for the next 14 days has to be created:</a:t>
            </a:r>
            <a:endParaRPr sz="1200"/>
          </a:p>
          <a:p>
            <a:pPr indent="-304800" lvl="0" marL="457200" rtl="0" algn="l">
              <a:lnSpc>
                <a:spcPct val="115000"/>
              </a:lnSpc>
              <a:spcBef>
                <a:spcPts val="360"/>
              </a:spcBef>
              <a:spcAft>
                <a:spcPts val="0"/>
              </a:spcAft>
              <a:buSzPts val="1200"/>
              <a:buChar char="●"/>
            </a:pPr>
            <a:r>
              <a:rPr lang="it" sz="1200"/>
              <a:t>if </a:t>
            </a:r>
            <a:r>
              <a:rPr b="1" lang="it" sz="1200"/>
              <a:t>a new context</a:t>
            </a:r>
            <a:r>
              <a:rPr lang="it" sz="1200"/>
              <a:t> is </a:t>
            </a:r>
            <a:r>
              <a:rPr b="1" lang="it" sz="1200"/>
              <a:t>created</a:t>
            </a:r>
            <a:r>
              <a:rPr lang="it" sz="1200"/>
              <a:t>, different from all the ones of the previous context structure, </a:t>
            </a:r>
            <a:r>
              <a:rPr b="1" lang="it" sz="1200"/>
              <a:t>a new</a:t>
            </a:r>
            <a:r>
              <a:rPr lang="it" sz="1200"/>
              <a:t> </a:t>
            </a:r>
            <a:r>
              <a:rPr b="1" lang="it" sz="1200"/>
              <a:t>learner is </a:t>
            </a:r>
            <a:r>
              <a:rPr b="1" lang="it" sz="1200"/>
              <a:t>deployed </a:t>
            </a:r>
            <a:r>
              <a:rPr lang="it" sz="1200"/>
              <a:t>for interacting with the users of that context;</a:t>
            </a:r>
            <a:endParaRPr sz="1200"/>
          </a:p>
          <a:p>
            <a:pPr indent="-304800" lvl="0" marL="457200" rtl="0" algn="l">
              <a:lnSpc>
                <a:spcPct val="115000"/>
              </a:lnSpc>
              <a:spcBef>
                <a:spcPts val="0"/>
              </a:spcBef>
              <a:spcAft>
                <a:spcPts val="0"/>
              </a:spcAft>
              <a:buSzPts val="1200"/>
              <a:buChar char="●"/>
            </a:pPr>
            <a:r>
              <a:rPr lang="it" sz="1200"/>
              <a:t>if </a:t>
            </a:r>
            <a:r>
              <a:rPr b="1" lang="it" sz="1200"/>
              <a:t>a context remains invariant</a:t>
            </a:r>
            <a:r>
              <a:rPr lang="it" sz="1200"/>
              <a:t> after the execution of the context generation algorithm, </a:t>
            </a:r>
            <a:r>
              <a:rPr b="1" lang="it" sz="1200"/>
              <a:t>its learner remains the one used in the previous days</a:t>
            </a:r>
            <a:r>
              <a:rPr lang="it" sz="1200"/>
              <a:t>. This is done for performance reasons.</a:t>
            </a:r>
            <a:endParaRPr sz="1200"/>
          </a:p>
          <a:p>
            <a:pPr indent="0" lvl="0" marL="0" rtl="0" algn="l">
              <a:lnSpc>
                <a:spcPct val="115000"/>
              </a:lnSpc>
              <a:spcBef>
                <a:spcPts val="360"/>
              </a:spcBef>
              <a:spcAft>
                <a:spcPts val="0"/>
              </a:spcAft>
              <a:buNone/>
            </a:pPr>
            <a:r>
              <a:t/>
            </a:r>
            <a:endParaRPr sz="1200"/>
          </a:p>
          <a:p>
            <a:pPr indent="0" lvl="0" marL="0" rtl="0" algn="l">
              <a:lnSpc>
                <a:spcPct val="115000"/>
              </a:lnSpc>
              <a:spcBef>
                <a:spcPts val="360"/>
              </a:spcBef>
              <a:spcAft>
                <a:spcPts val="0"/>
              </a:spcAft>
              <a:buNone/>
            </a:pPr>
            <a:r>
              <a:rPr b="1" lang="it" sz="1200"/>
              <a:t>New learners</a:t>
            </a:r>
            <a:endParaRPr b="1" sz="1200"/>
          </a:p>
          <a:p>
            <a:pPr indent="0" lvl="0" marL="0" rtl="0" algn="l">
              <a:lnSpc>
                <a:spcPct val="115000"/>
              </a:lnSpc>
              <a:spcBef>
                <a:spcPts val="360"/>
              </a:spcBef>
              <a:spcAft>
                <a:spcPts val="0"/>
              </a:spcAft>
              <a:buNone/>
            </a:pPr>
            <a:r>
              <a:rPr lang="it" sz="1200"/>
              <a:t>Before starting the interaction with the environment, the </a:t>
            </a:r>
            <a:r>
              <a:rPr b="1" lang="it" sz="1200"/>
              <a:t>new learners are trained using all the past</a:t>
            </a:r>
            <a:r>
              <a:rPr lang="it" sz="1200"/>
              <a:t> </a:t>
            </a:r>
            <a:r>
              <a:rPr b="1" lang="it" sz="1200"/>
              <a:t>observations</a:t>
            </a:r>
            <a:r>
              <a:rPr lang="it" sz="1200"/>
              <a:t> of the users belonging to the related context. </a:t>
            </a:r>
            <a:endParaRPr sz="1200"/>
          </a:p>
          <a:p>
            <a:pPr indent="0" lvl="0" marL="0" rtl="0" algn="l">
              <a:lnSpc>
                <a:spcPct val="115000"/>
              </a:lnSpc>
              <a:spcBef>
                <a:spcPts val="360"/>
              </a:spcBef>
              <a:spcAft>
                <a:spcPts val="0"/>
              </a:spcAft>
              <a:buNone/>
            </a:pPr>
            <a:r>
              <a:rPr lang="it" sz="1200"/>
              <a:t>Using all the observations allows to </a:t>
            </a:r>
            <a:r>
              <a:rPr b="1" lang="it" sz="1200"/>
              <a:t>exploit past data</a:t>
            </a:r>
            <a:r>
              <a:rPr lang="it" sz="1200"/>
              <a:t> and to have </a:t>
            </a:r>
            <a:r>
              <a:rPr b="1" lang="it" sz="1200"/>
              <a:t>better performances</a:t>
            </a:r>
            <a:r>
              <a:rPr lang="it" sz="1200"/>
              <a:t>.</a:t>
            </a:r>
            <a:endParaRPr sz="1200"/>
          </a:p>
          <a:p>
            <a:pPr indent="0" lvl="0" marL="0" rtl="0" algn="l">
              <a:lnSpc>
                <a:spcPct val="115000"/>
              </a:lnSpc>
              <a:spcBef>
                <a:spcPts val="360"/>
              </a:spcBef>
              <a:spcAft>
                <a:spcPts val="0"/>
              </a:spcAft>
              <a:buNone/>
            </a:pPr>
            <a:r>
              <a:rPr lang="it" sz="1200"/>
              <a:t>In order to be efficient, the </a:t>
            </a:r>
            <a:r>
              <a:rPr b="1" lang="it" sz="1200"/>
              <a:t>Gaussian processes</a:t>
            </a:r>
            <a:r>
              <a:rPr lang="it" sz="1200"/>
              <a:t> of each new learner are </a:t>
            </a:r>
            <a:r>
              <a:rPr b="1" lang="it" sz="1200"/>
              <a:t>fit only once all the past observations have been assigned to them</a:t>
            </a:r>
            <a:r>
              <a:rPr lang="it" sz="1200"/>
              <a:t>, and </a:t>
            </a:r>
            <a:r>
              <a:rPr b="1" lang="it" sz="1200"/>
              <a:t>not</a:t>
            </a:r>
            <a:r>
              <a:rPr lang="it" sz="1200"/>
              <a:t> in an </a:t>
            </a:r>
            <a:r>
              <a:rPr b="1" lang="it" sz="1200"/>
              <a:t>online fashion. </a:t>
            </a:r>
            <a:endParaRPr sz="1200"/>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5" name="Shape 1395"/>
        <p:cNvGrpSpPr/>
        <p:nvPr/>
      </p:nvGrpSpPr>
      <p:grpSpPr>
        <a:xfrm>
          <a:off x="0" y="0"/>
          <a:ext cx="0" cy="0"/>
          <a:chOff x="0" y="0"/>
          <a:chExt cx="0" cy="0"/>
        </a:xfrm>
      </p:grpSpPr>
      <p:pic>
        <p:nvPicPr>
          <p:cNvPr id="1396" name="Google Shape;1396;p69"/>
          <p:cNvPicPr preferRelativeResize="0"/>
          <p:nvPr/>
        </p:nvPicPr>
        <p:blipFill rotWithShape="1">
          <a:blip r:embed="rId3">
            <a:alphaModFix/>
          </a:blip>
          <a:srcRect b="0" l="59" r="59" t="0"/>
          <a:stretch/>
        </p:blipFill>
        <p:spPr>
          <a:xfrm>
            <a:off x="4694825" y="2855322"/>
            <a:ext cx="1996430" cy="1522821"/>
          </a:xfrm>
          <a:prstGeom prst="rect">
            <a:avLst/>
          </a:prstGeom>
          <a:noFill/>
          <a:ln>
            <a:noFill/>
          </a:ln>
        </p:spPr>
      </p:pic>
      <p:pic>
        <p:nvPicPr>
          <p:cNvPr id="1397" name="Google Shape;1397;p69"/>
          <p:cNvPicPr preferRelativeResize="0"/>
          <p:nvPr/>
        </p:nvPicPr>
        <p:blipFill rotWithShape="1">
          <a:blip r:embed="rId4">
            <a:alphaModFix/>
          </a:blip>
          <a:srcRect b="9" l="0" r="0" t="9"/>
          <a:stretch/>
        </p:blipFill>
        <p:spPr>
          <a:xfrm>
            <a:off x="4694825" y="1149663"/>
            <a:ext cx="1996424" cy="1688345"/>
          </a:xfrm>
          <a:prstGeom prst="rect">
            <a:avLst/>
          </a:prstGeom>
          <a:noFill/>
          <a:ln>
            <a:noFill/>
          </a:ln>
        </p:spPr>
      </p:pic>
      <p:sp>
        <p:nvSpPr>
          <p:cNvPr id="1398" name="Google Shape;1398;p6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Results - Case 2</a:t>
            </a:r>
            <a:endParaRPr/>
          </a:p>
        </p:txBody>
      </p:sp>
      <p:sp>
        <p:nvSpPr>
          <p:cNvPr id="1399" name="Google Shape;1399;p69"/>
          <p:cNvSpPr txBox="1"/>
          <p:nvPr>
            <p:ph idx="1" type="body"/>
          </p:nvPr>
        </p:nvSpPr>
        <p:spPr>
          <a:xfrm>
            <a:off x="85300" y="936000"/>
            <a:ext cx="4606200" cy="3655800"/>
          </a:xfrm>
          <a:prstGeom prst="rect">
            <a:avLst/>
          </a:prstGeom>
          <a:ln>
            <a:noFill/>
          </a:ln>
        </p:spPr>
        <p:txBody>
          <a:bodyPr anchorCtr="0" anchor="t" bIns="45700" lIns="91425" spcFirstLastPara="1" rIns="91425" wrap="square" tIns="45700">
            <a:noAutofit/>
          </a:bodyPr>
          <a:lstStyle/>
          <a:p>
            <a:pPr indent="0" lvl="0" marL="0" rtl="0" algn="l">
              <a:lnSpc>
                <a:spcPct val="110000"/>
              </a:lnSpc>
              <a:spcBef>
                <a:spcPts val="360"/>
              </a:spcBef>
              <a:spcAft>
                <a:spcPts val="0"/>
              </a:spcAft>
              <a:buNone/>
            </a:pPr>
            <a:r>
              <a:rPr lang="it" sz="1200"/>
              <a:t>The following plots are obtained by averaging the results of </a:t>
            </a:r>
            <a:r>
              <a:rPr b="1" lang="it" sz="1200"/>
              <a:t>10 </a:t>
            </a:r>
            <a:r>
              <a:rPr b="1" lang="it" sz="1200"/>
              <a:t>experiments</a:t>
            </a:r>
            <a:r>
              <a:rPr lang="it" sz="1200"/>
              <a:t>.</a:t>
            </a:r>
            <a:endParaRPr sz="1200"/>
          </a:p>
          <a:p>
            <a:pPr indent="0" lvl="0" marL="0" rtl="0" algn="l">
              <a:lnSpc>
                <a:spcPct val="110000"/>
              </a:lnSpc>
              <a:spcBef>
                <a:spcPts val="360"/>
              </a:spcBef>
              <a:spcAft>
                <a:spcPts val="0"/>
              </a:spcAft>
              <a:buNone/>
            </a:pPr>
            <a:r>
              <a:rPr lang="it" sz="1200"/>
              <a:t>By looking at the instantaneous reward (regret) plot we can see, during the first days of execution, the actual effect of the </a:t>
            </a:r>
            <a:r>
              <a:rPr b="1" lang="it" sz="1200"/>
              <a:t>context</a:t>
            </a:r>
            <a:r>
              <a:rPr lang="it" sz="1200"/>
              <a:t> </a:t>
            </a:r>
            <a:r>
              <a:rPr b="1" lang="it" sz="1200"/>
              <a:t>generation</a:t>
            </a:r>
            <a:r>
              <a:rPr lang="it" sz="1200"/>
              <a:t> </a:t>
            </a:r>
            <a:r>
              <a:rPr b="1" lang="it" sz="1200"/>
              <a:t>algorithm</a:t>
            </a:r>
            <a:r>
              <a:rPr lang="it" sz="1200"/>
              <a:t>.</a:t>
            </a:r>
            <a:endParaRPr sz="1200"/>
          </a:p>
          <a:p>
            <a:pPr indent="0" lvl="0" marL="0" rtl="0" algn="l">
              <a:lnSpc>
                <a:spcPct val="110000"/>
              </a:lnSpc>
              <a:spcBef>
                <a:spcPts val="360"/>
              </a:spcBef>
              <a:spcAft>
                <a:spcPts val="0"/>
              </a:spcAft>
              <a:buNone/>
            </a:pPr>
            <a:r>
              <a:rPr lang="it" sz="1200"/>
              <a:t>At </a:t>
            </a:r>
            <a:r>
              <a:rPr b="1" i="1" lang="it" sz="1200"/>
              <a:t>t = 14</a:t>
            </a:r>
            <a:r>
              <a:rPr i="1" lang="it" sz="1200"/>
              <a:t> days</a:t>
            </a:r>
            <a:r>
              <a:rPr lang="it" sz="1200"/>
              <a:t> it starts the </a:t>
            </a:r>
            <a:r>
              <a:rPr b="1" lang="it" sz="1200"/>
              <a:t>first</a:t>
            </a:r>
            <a:r>
              <a:rPr lang="it" sz="1200"/>
              <a:t> </a:t>
            </a:r>
            <a:r>
              <a:rPr b="1" lang="it" sz="1200"/>
              <a:t>execution</a:t>
            </a:r>
            <a:r>
              <a:rPr lang="it" sz="1200"/>
              <a:t> of the </a:t>
            </a:r>
            <a:r>
              <a:rPr b="1" lang="it" sz="1200"/>
              <a:t>aforementioned</a:t>
            </a:r>
            <a:r>
              <a:rPr lang="it" sz="1200"/>
              <a:t> </a:t>
            </a:r>
            <a:r>
              <a:rPr b="1" lang="it" sz="1200"/>
              <a:t>algorithm</a:t>
            </a:r>
            <a:r>
              <a:rPr lang="it" sz="1200"/>
              <a:t>, thus leading to the </a:t>
            </a:r>
            <a:r>
              <a:rPr b="1" lang="it" sz="1200"/>
              <a:t>separation</a:t>
            </a:r>
            <a:r>
              <a:rPr lang="it" sz="1200"/>
              <a:t> of the </a:t>
            </a:r>
            <a:r>
              <a:rPr b="1" lang="it" sz="1200"/>
              <a:t>aggregated</a:t>
            </a:r>
            <a:r>
              <a:rPr lang="it" sz="1200"/>
              <a:t> </a:t>
            </a:r>
            <a:r>
              <a:rPr b="1" lang="it" sz="1200"/>
              <a:t>context</a:t>
            </a:r>
            <a:r>
              <a:rPr lang="it" sz="1200"/>
              <a:t> into 2 or more sub-contexts. This fact leads to a </a:t>
            </a:r>
            <a:r>
              <a:rPr b="1" lang="it" sz="1200"/>
              <a:t>rapid</a:t>
            </a:r>
            <a:r>
              <a:rPr lang="it" sz="1200"/>
              <a:t> </a:t>
            </a:r>
            <a:r>
              <a:rPr b="1" lang="it" sz="1200"/>
              <a:t>growth</a:t>
            </a:r>
            <a:r>
              <a:rPr lang="it" sz="1200"/>
              <a:t> (decrease) of the </a:t>
            </a:r>
            <a:r>
              <a:rPr b="1" lang="it" sz="1200"/>
              <a:t>instantaneous</a:t>
            </a:r>
            <a:r>
              <a:rPr lang="it" sz="1200"/>
              <a:t> </a:t>
            </a:r>
            <a:r>
              <a:rPr b="1" lang="it" sz="1200"/>
              <a:t>reward</a:t>
            </a:r>
            <a:r>
              <a:rPr lang="it" sz="1200"/>
              <a:t> (regret) which is then, more or less maintained for the remaining days of the year. However, the </a:t>
            </a:r>
            <a:r>
              <a:rPr b="1" lang="it" sz="1200"/>
              <a:t>behaviour is not stable</a:t>
            </a:r>
            <a:r>
              <a:rPr lang="it" sz="1200"/>
              <a:t>, but it presents a </a:t>
            </a:r>
            <a:r>
              <a:rPr b="1" lang="it" sz="1200"/>
              <a:t>fluctuating</a:t>
            </a:r>
            <a:r>
              <a:rPr lang="it" sz="1200"/>
              <a:t> </a:t>
            </a:r>
            <a:r>
              <a:rPr b="1" lang="it" sz="1200"/>
              <a:t>trend</a:t>
            </a:r>
            <a:r>
              <a:rPr lang="it" sz="1200"/>
              <a:t> </a:t>
            </a:r>
            <a:r>
              <a:rPr b="1" lang="it" sz="1200"/>
              <a:t>in</a:t>
            </a:r>
            <a:r>
              <a:rPr lang="it" sz="1200"/>
              <a:t> </a:t>
            </a:r>
            <a:r>
              <a:rPr b="1" lang="it" sz="1200"/>
              <a:t>some</a:t>
            </a:r>
            <a:r>
              <a:rPr lang="it" sz="1200"/>
              <a:t> </a:t>
            </a:r>
            <a:r>
              <a:rPr b="1" lang="it" sz="1200"/>
              <a:t>parts</a:t>
            </a:r>
            <a:r>
              <a:rPr lang="it" sz="1200"/>
              <a:t> </a:t>
            </a:r>
            <a:r>
              <a:rPr b="1" lang="it" sz="1200"/>
              <a:t>of the year</a:t>
            </a:r>
            <a:r>
              <a:rPr lang="it" sz="1200"/>
              <a:t>.</a:t>
            </a:r>
            <a:endParaRPr sz="1200"/>
          </a:p>
          <a:p>
            <a:pPr indent="0" lvl="0" marL="0" rtl="0" algn="l">
              <a:lnSpc>
                <a:spcPct val="110000"/>
              </a:lnSpc>
              <a:spcBef>
                <a:spcPts val="360"/>
              </a:spcBef>
              <a:spcAft>
                <a:spcPts val="0"/>
              </a:spcAft>
              <a:buNone/>
            </a:pPr>
            <a:r>
              <a:rPr lang="it" sz="1200"/>
              <a:t>This is due to the fact that the </a:t>
            </a:r>
            <a:r>
              <a:rPr b="1" lang="it" sz="1200"/>
              <a:t>context</a:t>
            </a:r>
            <a:r>
              <a:rPr lang="it" sz="1200"/>
              <a:t> </a:t>
            </a:r>
            <a:r>
              <a:rPr b="1" lang="it" sz="1200"/>
              <a:t>generation</a:t>
            </a:r>
            <a:r>
              <a:rPr lang="it" sz="1200"/>
              <a:t> </a:t>
            </a:r>
            <a:r>
              <a:rPr b="1" lang="it" sz="1200"/>
              <a:t>algorithm</a:t>
            </a:r>
            <a:r>
              <a:rPr lang="it" sz="1200"/>
              <a:t> </a:t>
            </a:r>
            <a:r>
              <a:rPr b="1" lang="it" sz="1200"/>
              <a:t>may</a:t>
            </a:r>
            <a:r>
              <a:rPr lang="it" sz="1200"/>
              <a:t> </a:t>
            </a:r>
            <a:r>
              <a:rPr b="1" lang="it" sz="1200"/>
              <a:t>switch</a:t>
            </a:r>
            <a:r>
              <a:rPr lang="it" sz="1200"/>
              <a:t>, for some reasons that are due to the stochasticity of the observations and to our design of the environment, </a:t>
            </a:r>
            <a:r>
              <a:rPr b="1" lang="it" sz="1200"/>
              <a:t>from</a:t>
            </a:r>
            <a:r>
              <a:rPr lang="it" sz="1200"/>
              <a:t> </a:t>
            </a:r>
            <a:r>
              <a:rPr b="1" lang="it" sz="1200"/>
              <a:t>the</a:t>
            </a:r>
            <a:r>
              <a:rPr lang="it" sz="1200"/>
              <a:t> </a:t>
            </a:r>
            <a:r>
              <a:rPr b="1" lang="it" sz="1200"/>
              <a:t>optimal</a:t>
            </a:r>
            <a:r>
              <a:rPr lang="it" sz="1200"/>
              <a:t> </a:t>
            </a:r>
            <a:r>
              <a:rPr b="1" lang="it" sz="1200"/>
              <a:t>split</a:t>
            </a:r>
            <a:r>
              <a:rPr lang="it" sz="1200"/>
              <a:t> (3 contexts) </a:t>
            </a:r>
            <a:r>
              <a:rPr b="1" lang="it" sz="1200"/>
              <a:t>to sub-optimal ones</a:t>
            </a:r>
            <a:r>
              <a:rPr lang="it" sz="1200"/>
              <a:t> (e.g. 2 contexts).</a:t>
            </a:r>
            <a:endParaRPr sz="1200"/>
          </a:p>
          <a:p>
            <a:pPr indent="0" lvl="0" marL="0" rtl="0" algn="l">
              <a:spcBef>
                <a:spcPts val="360"/>
              </a:spcBef>
              <a:spcAft>
                <a:spcPts val="0"/>
              </a:spcAft>
              <a:buNone/>
            </a:pPr>
            <a:r>
              <a:t/>
            </a:r>
            <a:endParaRPr sz="1200"/>
          </a:p>
          <a:p>
            <a:pPr indent="0" lvl="0" marL="0" rtl="0" algn="l">
              <a:spcBef>
                <a:spcPts val="360"/>
              </a:spcBef>
              <a:spcAft>
                <a:spcPts val="0"/>
              </a:spcAft>
              <a:buNone/>
            </a:pPr>
            <a:r>
              <a:t/>
            </a:r>
            <a:endParaRPr sz="1200"/>
          </a:p>
        </p:txBody>
      </p:sp>
      <p:pic>
        <p:nvPicPr>
          <p:cNvPr id="1400" name="Google Shape;1400;p69"/>
          <p:cNvPicPr preferRelativeResize="0"/>
          <p:nvPr/>
        </p:nvPicPr>
        <p:blipFill rotWithShape="1">
          <a:blip r:embed="rId5">
            <a:alphaModFix/>
          </a:blip>
          <a:srcRect b="0" l="59" r="59" t="0"/>
          <a:stretch/>
        </p:blipFill>
        <p:spPr>
          <a:xfrm>
            <a:off x="6946391" y="1251205"/>
            <a:ext cx="1996421" cy="1485232"/>
          </a:xfrm>
          <a:prstGeom prst="rect">
            <a:avLst/>
          </a:prstGeom>
          <a:noFill/>
          <a:ln>
            <a:noFill/>
          </a:ln>
        </p:spPr>
      </p:pic>
      <p:pic>
        <p:nvPicPr>
          <p:cNvPr id="1401" name="Google Shape;1401;p69"/>
          <p:cNvPicPr preferRelativeResize="0"/>
          <p:nvPr/>
        </p:nvPicPr>
        <p:blipFill rotWithShape="1">
          <a:blip r:embed="rId6">
            <a:alphaModFix/>
          </a:blip>
          <a:srcRect b="0" l="49" r="39" t="0"/>
          <a:stretch/>
        </p:blipFill>
        <p:spPr>
          <a:xfrm>
            <a:off x="6946391" y="2861511"/>
            <a:ext cx="1996434" cy="151043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7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Results - Case 2</a:t>
            </a:r>
            <a:endParaRPr/>
          </a:p>
        </p:txBody>
      </p:sp>
      <p:sp>
        <p:nvSpPr>
          <p:cNvPr id="1407" name="Google Shape;1407;p70"/>
          <p:cNvSpPr txBox="1"/>
          <p:nvPr>
            <p:ph idx="1" type="body"/>
          </p:nvPr>
        </p:nvSpPr>
        <p:spPr>
          <a:xfrm>
            <a:off x="410400" y="1036000"/>
            <a:ext cx="8323200" cy="1371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300"/>
              <a:t>It is possible to</a:t>
            </a:r>
            <a:r>
              <a:rPr lang="it" sz="1300"/>
              <a:t> notice that </a:t>
            </a:r>
            <a:r>
              <a:rPr b="1" lang="it" sz="1300"/>
              <a:t>Thompson Sampling seems</a:t>
            </a:r>
            <a:r>
              <a:rPr lang="it" sz="1300"/>
              <a:t> to achieve </a:t>
            </a:r>
            <a:r>
              <a:rPr b="1" lang="it" sz="1300"/>
              <a:t>sub-linear</a:t>
            </a:r>
            <a:r>
              <a:rPr lang="it" sz="1300"/>
              <a:t> regret, while </a:t>
            </a:r>
            <a:r>
              <a:rPr b="1" lang="it" sz="1300"/>
              <a:t>UCB1</a:t>
            </a:r>
            <a:r>
              <a:rPr lang="it" sz="1300"/>
              <a:t> shows a </a:t>
            </a:r>
            <a:r>
              <a:rPr b="1" lang="it" sz="1300"/>
              <a:t>linear behaviour</a:t>
            </a:r>
            <a:r>
              <a:rPr lang="it" sz="1300"/>
              <a:t>, thus leading to sub-optimality. The curves are a little bit noisy due to the low number of experiments.</a:t>
            </a:r>
            <a:endParaRPr sz="1300"/>
          </a:p>
          <a:p>
            <a:pPr indent="0" lvl="0" marL="0" rtl="0" algn="l">
              <a:spcBef>
                <a:spcPts val="360"/>
              </a:spcBef>
              <a:spcAft>
                <a:spcPts val="0"/>
              </a:spcAft>
              <a:buNone/>
            </a:pPr>
            <a:r>
              <a:rPr lang="it" sz="1300"/>
              <a:t>Even if the regret of the UCB1 algorithm looks linear, during the execution of the context generation algorithm, it was observed that </a:t>
            </a:r>
            <a:r>
              <a:rPr b="1" lang="it" sz="1300"/>
              <a:t>UCB1</a:t>
            </a:r>
            <a:r>
              <a:rPr lang="it" sz="1300"/>
              <a:t> </a:t>
            </a:r>
            <a:r>
              <a:rPr b="1" lang="it" sz="1300"/>
              <a:t>was able to understand quite well the correct context structure</a:t>
            </a:r>
            <a:r>
              <a:rPr lang="it" sz="1300"/>
              <a:t>.</a:t>
            </a:r>
            <a:endParaRPr sz="1300"/>
          </a:p>
          <a:p>
            <a:pPr indent="0" lvl="0" marL="0" rtl="0" algn="l">
              <a:spcBef>
                <a:spcPts val="360"/>
              </a:spcBef>
              <a:spcAft>
                <a:spcPts val="0"/>
              </a:spcAft>
              <a:buNone/>
            </a:pPr>
            <a:r>
              <a:rPr lang="it" sz="1300"/>
              <a:t>The behaviour of </a:t>
            </a:r>
            <a:r>
              <a:rPr b="1" lang="it" sz="1300"/>
              <a:t>UCB1</a:t>
            </a:r>
            <a:r>
              <a:rPr lang="it" sz="1300"/>
              <a:t> is </a:t>
            </a:r>
            <a:r>
              <a:rPr b="1" lang="it" sz="1300"/>
              <a:t>still</a:t>
            </a:r>
            <a:r>
              <a:rPr lang="it" sz="1300"/>
              <a:t> able to achieve a </a:t>
            </a:r>
            <a:r>
              <a:rPr b="1" lang="it" sz="1300"/>
              <a:t>not too high regret</a:t>
            </a:r>
            <a:r>
              <a:rPr lang="it" sz="1300"/>
              <a:t>.</a:t>
            </a:r>
            <a:endParaRPr sz="1300"/>
          </a:p>
        </p:txBody>
      </p:sp>
      <p:pic>
        <p:nvPicPr>
          <p:cNvPr id="1408" name="Google Shape;1408;p70"/>
          <p:cNvPicPr preferRelativeResize="0"/>
          <p:nvPr/>
        </p:nvPicPr>
        <p:blipFill>
          <a:blip r:embed="rId3">
            <a:alphaModFix/>
          </a:blip>
          <a:stretch>
            <a:fillRect/>
          </a:stretch>
        </p:blipFill>
        <p:spPr>
          <a:xfrm>
            <a:off x="1509325" y="2407600"/>
            <a:ext cx="2908800" cy="2160000"/>
          </a:xfrm>
          <a:prstGeom prst="rect">
            <a:avLst/>
          </a:prstGeom>
          <a:noFill/>
          <a:ln>
            <a:noFill/>
          </a:ln>
        </p:spPr>
      </p:pic>
      <p:pic>
        <p:nvPicPr>
          <p:cNvPr id="1409" name="Google Shape;1409;p70"/>
          <p:cNvPicPr preferRelativeResize="0"/>
          <p:nvPr/>
        </p:nvPicPr>
        <p:blipFill>
          <a:blip r:embed="rId4">
            <a:alphaModFix/>
          </a:blip>
          <a:stretch>
            <a:fillRect/>
          </a:stretch>
        </p:blipFill>
        <p:spPr>
          <a:xfrm>
            <a:off x="5082275" y="2407600"/>
            <a:ext cx="2552400" cy="21600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3" name="Shape 1413"/>
        <p:cNvGrpSpPr/>
        <p:nvPr/>
      </p:nvGrpSpPr>
      <p:grpSpPr>
        <a:xfrm>
          <a:off x="0" y="0"/>
          <a:ext cx="0" cy="0"/>
          <a:chOff x="0" y="0"/>
          <a:chExt cx="0" cy="0"/>
        </a:xfrm>
      </p:grpSpPr>
      <p:sp>
        <p:nvSpPr>
          <p:cNvPr id="1414" name="Google Shape;1414;p71"/>
          <p:cNvSpPr txBox="1"/>
          <p:nvPr>
            <p:ph idx="1" type="body"/>
          </p:nvPr>
        </p:nvSpPr>
        <p:spPr>
          <a:xfrm>
            <a:off x="410400" y="1036000"/>
            <a:ext cx="8323200" cy="1371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200"/>
              <a:t>Here the </a:t>
            </a:r>
            <a:r>
              <a:rPr b="1" lang="it" sz="1200"/>
              <a:t>comparison</a:t>
            </a:r>
            <a:r>
              <a:rPr lang="it" sz="1200"/>
              <a:t> between the learners of the </a:t>
            </a:r>
            <a:r>
              <a:rPr b="1" lang="it" sz="1200"/>
              <a:t>scenario 1</a:t>
            </a:r>
            <a:r>
              <a:rPr lang="it" sz="1200"/>
              <a:t> and </a:t>
            </a:r>
            <a:r>
              <a:rPr b="1" lang="it" sz="1200"/>
              <a:t>2</a:t>
            </a:r>
            <a:r>
              <a:rPr lang="it" sz="1200"/>
              <a:t>.</a:t>
            </a:r>
            <a:endParaRPr sz="1200"/>
          </a:p>
          <a:p>
            <a:pPr indent="0" lvl="0" marL="0" rtl="0" algn="l">
              <a:spcBef>
                <a:spcPts val="360"/>
              </a:spcBef>
              <a:spcAft>
                <a:spcPts val="0"/>
              </a:spcAft>
              <a:buNone/>
            </a:pPr>
            <a:r>
              <a:rPr lang="it" sz="1200"/>
              <a:t>The </a:t>
            </a:r>
            <a:r>
              <a:rPr b="1" lang="it" sz="1200"/>
              <a:t>learner</a:t>
            </a:r>
            <a:r>
              <a:rPr lang="it" sz="1200"/>
              <a:t> that implements the </a:t>
            </a:r>
            <a:r>
              <a:rPr b="1" lang="it" sz="1200"/>
              <a:t>context generation</a:t>
            </a:r>
            <a:r>
              <a:rPr lang="it" sz="1200"/>
              <a:t> algorithm achieves </a:t>
            </a:r>
            <a:r>
              <a:rPr b="1" lang="it" sz="1200"/>
              <a:t>good results,</a:t>
            </a:r>
            <a:r>
              <a:rPr lang="it" sz="1200"/>
              <a:t> but obviously the </a:t>
            </a:r>
            <a:r>
              <a:rPr b="1" lang="it" sz="1200"/>
              <a:t>learner t</a:t>
            </a:r>
            <a:r>
              <a:rPr b="1" lang="it" sz="1200"/>
              <a:t>hat knows the context</a:t>
            </a:r>
            <a:r>
              <a:rPr lang="it" sz="1200"/>
              <a:t> in advance </a:t>
            </a:r>
            <a:r>
              <a:rPr b="1" lang="it" sz="1200"/>
              <a:t>outperforms it</a:t>
            </a:r>
            <a:r>
              <a:rPr lang="it" sz="1200"/>
              <a:t>. This is </a:t>
            </a:r>
            <a:r>
              <a:rPr b="1" lang="it" sz="1200"/>
              <a:t>valid for both TS and UCB</a:t>
            </a:r>
            <a:r>
              <a:rPr lang="it" sz="1200"/>
              <a:t>. Due to the big uncertainty related to the fact that the learner in the scenario 2 does not know the context, it cannot achieve the best performance.</a:t>
            </a:r>
            <a:endParaRPr sz="1200"/>
          </a:p>
          <a:p>
            <a:pPr indent="0" lvl="0" marL="0" rtl="0" algn="l">
              <a:spcBef>
                <a:spcPts val="360"/>
              </a:spcBef>
              <a:spcAft>
                <a:spcPts val="0"/>
              </a:spcAft>
              <a:buNone/>
            </a:pPr>
            <a:r>
              <a:rPr lang="it" sz="1200"/>
              <a:t>TS of the scenario 2 is comparable to the curve of the TS algorithm in the case of known context since it is quite sub-linear, whereas the UCB1 algorithm in the unknown context setting obtains a much higher regret in comparison to UCB1 applied knowing the context (regret is double and it will increase even more).</a:t>
            </a:r>
            <a:endParaRPr sz="1200"/>
          </a:p>
        </p:txBody>
      </p:sp>
      <p:sp>
        <p:nvSpPr>
          <p:cNvPr id="1415" name="Google Shape;1415;p7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Comparison cases 1 and 2</a:t>
            </a:r>
            <a:endParaRPr sz="1900"/>
          </a:p>
        </p:txBody>
      </p:sp>
      <p:pic>
        <p:nvPicPr>
          <p:cNvPr id="1416" name="Google Shape;1416;p71"/>
          <p:cNvPicPr preferRelativeResize="0"/>
          <p:nvPr/>
        </p:nvPicPr>
        <p:blipFill>
          <a:blip r:embed="rId3">
            <a:alphaModFix/>
          </a:blip>
          <a:stretch>
            <a:fillRect/>
          </a:stretch>
        </p:blipFill>
        <p:spPr>
          <a:xfrm>
            <a:off x="4839984" y="2495550"/>
            <a:ext cx="2810447" cy="2088001"/>
          </a:xfrm>
          <a:prstGeom prst="rect">
            <a:avLst/>
          </a:prstGeom>
          <a:noFill/>
          <a:ln>
            <a:noFill/>
          </a:ln>
        </p:spPr>
      </p:pic>
      <p:pic>
        <p:nvPicPr>
          <p:cNvPr id="1417" name="Google Shape;1417;p71"/>
          <p:cNvPicPr preferRelativeResize="0"/>
          <p:nvPr/>
        </p:nvPicPr>
        <p:blipFill>
          <a:blip r:embed="rId4">
            <a:alphaModFix/>
          </a:blip>
          <a:stretch>
            <a:fillRect/>
          </a:stretch>
        </p:blipFill>
        <p:spPr>
          <a:xfrm>
            <a:off x="1493575" y="2495548"/>
            <a:ext cx="2468016" cy="208800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1" name="Shape 1421"/>
        <p:cNvGrpSpPr/>
        <p:nvPr/>
      </p:nvGrpSpPr>
      <p:grpSpPr>
        <a:xfrm>
          <a:off x="0" y="0"/>
          <a:ext cx="0" cy="0"/>
          <a:chOff x="0" y="0"/>
          <a:chExt cx="0" cy="0"/>
        </a:xfrm>
      </p:grpSpPr>
      <p:sp>
        <p:nvSpPr>
          <p:cNvPr id="1422" name="Google Shape;1422;p7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 </a:t>
            </a:r>
            <a:endParaRPr sz="1900"/>
          </a:p>
          <a:p>
            <a:pPr indent="0" lvl="0" marL="0" rtl="0" algn="l">
              <a:lnSpc>
                <a:spcPct val="115000"/>
              </a:lnSpc>
              <a:spcBef>
                <a:spcPts val="0"/>
              </a:spcBef>
              <a:spcAft>
                <a:spcPts val="0"/>
              </a:spcAft>
              <a:buClr>
                <a:schemeClr val="lt1"/>
              </a:buClr>
              <a:buSzPts val="2200"/>
              <a:buFont typeface="Arial"/>
              <a:buNone/>
            </a:pPr>
            <a:r>
              <a:rPr lang="it" sz="1700"/>
              <a:t>Setting - Case 3</a:t>
            </a:r>
            <a:endParaRPr/>
          </a:p>
        </p:txBody>
      </p:sp>
      <p:sp>
        <p:nvSpPr>
          <p:cNvPr id="1423" name="Google Shape;1423;p72"/>
          <p:cNvSpPr txBox="1"/>
          <p:nvPr>
            <p:ph idx="1" type="body"/>
          </p:nvPr>
        </p:nvSpPr>
        <p:spPr>
          <a:xfrm>
            <a:off x="457200" y="1080000"/>
            <a:ext cx="8323800" cy="33945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200"/>
              <a:t>In this part of the step the </a:t>
            </a:r>
            <a:r>
              <a:rPr b="1" lang="it" sz="1200"/>
              <a:t>context</a:t>
            </a:r>
            <a:r>
              <a:rPr lang="it" sz="1200"/>
              <a:t> </a:t>
            </a:r>
            <a:r>
              <a:rPr b="1" lang="it" sz="1200"/>
              <a:t>structure</a:t>
            </a:r>
            <a:r>
              <a:rPr lang="it" sz="1200"/>
              <a:t> is </a:t>
            </a:r>
            <a:r>
              <a:rPr b="1" lang="it" sz="1200"/>
              <a:t>unknown</a:t>
            </a:r>
            <a:r>
              <a:rPr lang="it" sz="1200"/>
              <a:t>. The </a:t>
            </a:r>
            <a:r>
              <a:rPr b="1" lang="it" sz="1200"/>
              <a:t>pricing</a:t>
            </a:r>
            <a:r>
              <a:rPr lang="it" sz="1200"/>
              <a:t> and </a:t>
            </a:r>
            <a:r>
              <a:rPr b="1" lang="it" sz="1200"/>
              <a:t>advertising</a:t>
            </a:r>
            <a:r>
              <a:rPr lang="it" sz="1200"/>
              <a:t> settings are </a:t>
            </a:r>
            <a:r>
              <a:rPr b="1" lang="it" sz="1200"/>
              <a:t>unknown</a:t>
            </a:r>
            <a:r>
              <a:rPr lang="it" sz="1200"/>
              <a:t>. The objective is to </a:t>
            </a:r>
            <a:r>
              <a:rPr b="1" lang="it" sz="1200"/>
              <a:t>maximize</a:t>
            </a:r>
            <a:r>
              <a:rPr lang="it" sz="1200"/>
              <a:t> the </a:t>
            </a:r>
            <a:r>
              <a:rPr b="1" lang="it" sz="1200"/>
              <a:t>reward</a:t>
            </a:r>
            <a:r>
              <a:rPr lang="it" sz="1200"/>
              <a:t> while estimating the purchase conversation rates, the number of clicks and cost. It is required to solve the problem in a aggregate way, so without estimating the context structure of the environment.</a:t>
            </a:r>
            <a:endParaRPr sz="1200"/>
          </a:p>
          <a:p>
            <a:pPr indent="0" lvl="0" marL="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it" sz="1200"/>
              <a:t>Scenario:</a:t>
            </a:r>
            <a:endParaRPr b="1" sz="1200"/>
          </a:p>
          <a:p>
            <a:pPr indent="-304800" lvl="0" marL="457200" rtl="0" algn="just">
              <a:lnSpc>
                <a:spcPct val="115000"/>
              </a:lnSpc>
              <a:spcBef>
                <a:spcPts val="0"/>
              </a:spcBef>
              <a:spcAft>
                <a:spcPts val="0"/>
              </a:spcAft>
              <a:buSzPts val="1200"/>
              <a:buFont typeface="Arial"/>
              <a:buChar char="●"/>
            </a:pPr>
            <a:r>
              <a:rPr lang="it" sz="1200"/>
              <a:t>Users belong to </a:t>
            </a:r>
            <a:r>
              <a:rPr b="1" lang="it" sz="1200"/>
              <a:t>three classes</a:t>
            </a:r>
            <a:r>
              <a:rPr lang="it" sz="1200"/>
              <a:t>: C1, C2, C3</a:t>
            </a:r>
            <a:endParaRPr sz="1200"/>
          </a:p>
          <a:p>
            <a:pPr indent="-304800" lvl="0" marL="457200" rtl="0" algn="just">
              <a:lnSpc>
                <a:spcPct val="115000"/>
              </a:lnSpc>
              <a:spcBef>
                <a:spcPts val="0"/>
              </a:spcBef>
              <a:spcAft>
                <a:spcPts val="0"/>
              </a:spcAft>
              <a:buSzPts val="1200"/>
              <a:buFont typeface="Arial"/>
              <a:buChar char="●"/>
            </a:pPr>
            <a:r>
              <a:rPr lang="it" sz="1200"/>
              <a:t>Users are characterized in terms of </a:t>
            </a:r>
            <a:r>
              <a:rPr b="1" lang="it" sz="1200"/>
              <a:t>2 binary features</a:t>
            </a:r>
            <a:endParaRPr b="1" sz="1200"/>
          </a:p>
          <a:p>
            <a:pPr indent="-304800" lvl="0" marL="457200" rtl="0" algn="just">
              <a:lnSpc>
                <a:spcPct val="115000"/>
              </a:lnSpc>
              <a:spcBef>
                <a:spcPts val="0"/>
              </a:spcBef>
              <a:spcAft>
                <a:spcPts val="0"/>
              </a:spcAft>
              <a:buSzPts val="1200"/>
              <a:buFont typeface="Arial"/>
              <a:buChar char="●"/>
            </a:pPr>
            <a:r>
              <a:rPr lang="it" sz="1200"/>
              <a:t>The </a:t>
            </a:r>
            <a:r>
              <a:rPr b="1" lang="it" sz="1200"/>
              <a:t>context structure</a:t>
            </a:r>
            <a:r>
              <a:rPr lang="it" sz="1200"/>
              <a:t> is </a:t>
            </a:r>
            <a:r>
              <a:rPr b="1" lang="it" sz="1200">
                <a:solidFill>
                  <a:srgbClr val="990000"/>
                </a:solidFill>
              </a:rPr>
              <a:t>unknown</a:t>
            </a:r>
            <a:endParaRPr sz="1200"/>
          </a:p>
          <a:p>
            <a:pPr indent="-304800" lvl="0" marL="457200" rtl="0" algn="just">
              <a:lnSpc>
                <a:spcPct val="115000"/>
              </a:lnSpc>
              <a:spcBef>
                <a:spcPts val="0"/>
              </a:spcBef>
              <a:spcAft>
                <a:spcPts val="0"/>
              </a:spcAft>
              <a:buSzPts val="1200"/>
              <a:buFont typeface="Arial"/>
              <a:buChar char="●"/>
            </a:pPr>
            <a:r>
              <a:rPr lang="it" sz="1200"/>
              <a:t>Curves related to the </a:t>
            </a:r>
            <a:r>
              <a:rPr b="1" lang="it" sz="1200"/>
              <a:t>advertising</a:t>
            </a:r>
            <a:r>
              <a:rPr lang="it" sz="1200"/>
              <a:t> problem are </a:t>
            </a:r>
            <a:r>
              <a:rPr b="1" lang="it" sz="1200">
                <a:solidFill>
                  <a:srgbClr val="990000"/>
                </a:solidFill>
              </a:rPr>
              <a:t>unknown</a:t>
            </a:r>
            <a:endParaRPr sz="1200"/>
          </a:p>
          <a:p>
            <a:pPr indent="-304800" lvl="0" marL="457200" rtl="0" algn="just">
              <a:lnSpc>
                <a:spcPct val="115000"/>
              </a:lnSpc>
              <a:spcBef>
                <a:spcPts val="0"/>
              </a:spcBef>
              <a:spcAft>
                <a:spcPts val="0"/>
              </a:spcAft>
              <a:buSzPts val="1200"/>
              <a:buFont typeface="Arial"/>
              <a:buChar char="●"/>
            </a:pPr>
            <a:r>
              <a:rPr lang="it" sz="1200"/>
              <a:t>Curve related to the </a:t>
            </a:r>
            <a:r>
              <a:rPr b="1" lang="it" sz="1200"/>
              <a:t>pricing</a:t>
            </a:r>
            <a:r>
              <a:rPr lang="it" sz="1200"/>
              <a:t> problem is</a:t>
            </a:r>
            <a:r>
              <a:rPr b="1" lang="it" sz="1200">
                <a:solidFill>
                  <a:srgbClr val="990000"/>
                </a:solidFill>
              </a:rPr>
              <a:t> unknown</a:t>
            </a:r>
            <a:endParaRPr sz="1200"/>
          </a:p>
          <a:p>
            <a:pPr indent="0" lvl="0" marL="45720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it" sz="1200"/>
              <a:t>Task:</a:t>
            </a:r>
            <a:endParaRPr sz="1200"/>
          </a:p>
          <a:p>
            <a:pPr indent="-304800" lvl="0" marL="457200" rtl="0" algn="just">
              <a:lnSpc>
                <a:spcPct val="115000"/>
              </a:lnSpc>
              <a:spcBef>
                <a:spcPts val="0"/>
              </a:spcBef>
              <a:spcAft>
                <a:spcPts val="0"/>
              </a:spcAft>
              <a:buSzPts val="1200"/>
              <a:buFont typeface="Arial"/>
              <a:buChar char="●"/>
            </a:pPr>
            <a:r>
              <a:rPr lang="it" sz="1200"/>
              <a:t>Apply </a:t>
            </a:r>
            <a:r>
              <a:rPr b="1" lang="it" sz="1200"/>
              <a:t>UCB1</a:t>
            </a:r>
            <a:r>
              <a:rPr lang="it" sz="1200"/>
              <a:t> and </a:t>
            </a:r>
            <a:r>
              <a:rPr b="1" lang="it" sz="1200"/>
              <a:t>TS</a:t>
            </a:r>
            <a:r>
              <a:rPr lang="it" sz="1200"/>
              <a:t> to maximize the reward while estimating the conversion probabilities</a:t>
            </a:r>
            <a:endParaRPr sz="1200"/>
          </a:p>
          <a:p>
            <a:pPr indent="-304800" lvl="0" marL="457200" rtl="0" algn="just">
              <a:lnSpc>
                <a:spcPct val="115000"/>
              </a:lnSpc>
              <a:spcBef>
                <a:spcPts val="0"/>
              </a:spcBef>
              <a:spcAft>
                <a:spcPts val="0"/>
              </a:spcAft>
              <a:buSzPts val="1200"/>
              <a:buFont typeface="Arial"/>
              <a:buChar char="●"/>
            </a:pPr>
            <a:r>
              <a:rPr lang="it" sz="1200"/>
              <a:t>Apply </a:t>
            </a:r>
            <a:r>
              <a:rPr b="1" lang="it" sz="1200"/>
              <a:t>GP-UCB1</a:t>
            </a:r>
            <a:r>
              <a:rPr lang="it" sz="1200"/>
              <a:t> and </a:t>
            </a:r>
            <a:r>
              <a:rPr b="1" lang="it" sz="1200"/>
              <a:t>GP-TS</a:t>
            </a:r>
            <a:r>
              <a:rPr lang="it" sz="1200"/>
              <a:t> to maximize the reward while estimating the advertising curves</a:t>
            </a:r>
            <a:endParaRPr sz="1200"/>
          </a:p>
          <a:p>
            <a:pPr indent="-304800" lvl="0" marL="457200" rtl="0" algn="just">
              <a:lnSpc>
                <a:spcPct val="115000"/>
              </a:lnSpc>
              <a:spcBef>
                <a:spcPts val="0"/>
              </a:spcBef>
              <a:spcAft>
                <a:spcPts val="0"/>
              </a:spcAft>
              <a:buSzPts val="1200"/>
              <a:buFont typeface="Arial"/>
              <a:buChar char="●"/>
            </a:pPr>
            <a:r>
              <a:rPr lang="it" sz="1200"/>
              <a:t>Plot the average value and standard deviation of the </a:t>
            </a:r>
            <a:r>
              <a:rPr b="1" lang="it" sz="1200"/>
              <a:t>cumulative regret</a:t>
            </a:r>
            <a:r>
              <a:rPr lang="it" sz="1200"/>
              <a:t>, </a:t>
            </a:r>
            <a:r>
              <a:rPr b="1" lang="it" sz="1200"/>
              <a:t>cumulative reward,</a:t>
            </a:r>
            <a:r>
              <a:rPr lang="it" sz="1200"/>
              <a:t> </a:t>
            </a:r>
            <a:r>
              <a:rPr b="1" lang="it" sz="1200"/>
              <a:t>instantaneous regre</a:t>
            </a:r>
            <a:r>
              <a:rPr lang="it" sz="1200"/>
              <a:t>t and </a:t>
            </a:r>
            <a:r>
              <a:rPr b="1" lang="it" sz="1200"/>
              <a:t>instantaneous reward</a:t>
            </a:r>
            <a:endParaRPr b="1" sz="1200"/>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7" name="Shape 1427"/>
        <p:cNvGrpSpPr/>
        <p:nvPr/>
      </p:nvGrpSpPr>
      <p:grpSpPr>
        <a:xfrm>
          <a:off x="0" y="0"/>
          <a:ext cx="0" cy="0"/>
          <a:chOff x="0" y="0"/>
          <a:chExt cx="0" cy="0"/>
        </a:xfrm>
      </p:grpSpPr>
      <p:sp>
        <p:nvSpPr>
          <p:cNvPr id="1428" name="Google Shape;1428;p7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Approach - Case 3</a:t>
            </a:r>
            <a:endParaRPr sz="1900"/>
          </a:p>
        </p:txBody>
      </p:sp>
      <p:sp>
        <p:nvSpPr>
          <p:cNvPr id="1429" name="Google Shape;1429;p73"/>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Clr>
                <a:schemeClr val="dk1"/>
              </a:buClr>
              <a:buSzPts val="1100"/>
              <a:buFont typeface="Arial"/>
              <a:buNone/>
            </a:pPr>
            <a:r>
              <a:rPr lang="it" sz="1400"/>
              <a:t>In this case the actual context structure is not known and the choice is to not use a context generation algorithm to learn the context structure of the environment. Instead a single learner is used to tackle the problem. The learner will choose a single price and a single bid per day and will use it for all the possible types of users.</a:t>
            </a:r>
            <a:endParaRPr sz="1400"/>
          </a:p>
          <a:p>
            <a:pPr indent="0" lvl="0" marL="0" rtl="0" algn="l">
              <a:lnSpc>
                <a:spcPct val="115000"/>
              </a:lnSpc>
              <a:spcBef>
                <a:spcPts val="360"/>
              </a:spcBef>
              <a:spcAft>
                <a:spcPts val="0"/>
              </a:spcAft>
              <a:buClr>
                <a:schemeClr val="dk1"/>
              </a:buClr>
              <a:buSzPts val="1100"/>
              <a:buFont typeface="Arial"/>
              <a:buNone/>
            </a:pPr>
            <a:r>
              <a:rPr lang="it" sz="1400"/>
              <a:t>The learner interacts with the environment trying to maximize its reward. The approach adopted by the regret minimizer is the same explained in the step 3:</a:t>
            </a:r>
            <a:endParaRPr sz="1400"/>
          </a:p>
          <a:p>
            <a:pPr indent="-317500" lvl="0" marL="457200" rtl="0" algn="l">
              <a:lnSpc>
                <a:spcPct val="115000"/>
              </a:lnSpc>
              <a:spcBef>
                <a:spcPts val="0"/>
              </a:spcBef>
              <a:spcAft>
                <a:spcPts val="0"/>
              </a:spcAft>
              <a:buSzPts val="1400"/>
              <a:buFont typeface="Arial"/>
              <a:buChar char="●"/>
            </a:pPr>
            <a:r>
              <a:rPr lang="it" sz="1400"/>
              <a:t>the </a:t>
            </a:r>
            <a:r>
              <a:rPr b="1" lang="it" sz="1400"/>
              <a:t>learner chooses the best price</a:t>
            </a:r>
            <a:r>
              <a:rPr lang="it" sz="1400"/>
              <a:t> </a:t>
            </a:r>
            <a:r>
              <a:rPr b="1" lang="it" sz="1400"/>
              <a:t>and the best bid</a:t>
            </a:r>
            <a:r>
              <a:rPr lang="it" sz="1400"/>
              <a:t> that maximizes the reward;</a:t>
            </a:r>
            <a:endParaRPr sz="1400"/>
          </a:p>
          <a:p>
            <a:pPr indent="-317500" lvl="0" marL="457200" rtl="0" algn="l">
              <a:lnSpc>
                <a:spcPct val="115000"/>
              </a:lnSpc>
              <a:spcBef>
                <a:spcPts val="0"/>
              </a:spcBef>
              <a:spcAft>
                <a:spcPts val="0"/>
              </a:spcAft>
              <a:buSzPts val="1400"/>
              <a:buFont typeface="Arial"/>
              <a:buChar char="●"/>
            </a:pPr>
            <a:r>
              <a:rPr lang="it" sz="1400"/>
              <a:t>the l</a:t>
            </a:r>
            <a:r>
              <a:rPr b="1" lang="it" sz="1400"/>
              <a:t>earner plays the chosen price and bid</a:t>
            </a:r>
            <a:r>
              <a:rPr lang="it" sz="1400"/>
              <a:t> in the environment;</a:t>
            </a:r>
            <a:endParaRPr sz="1400"/>
          </a:p>
          <a:p>
            <a:pPr indent="-317500" lvl="0" marL="457200" rtl="0" algn="l">
              <a:lnSpc>
                <a:spcPct val="115000"/>
              </a:lnSpc>
              <a:spcBef>
                <a:spcPts val="0"/>
              </a:spcBef>
              <a:spcAft>
                <a:spcPts val="0"/>
              </a:spcAft>
              <a:buSzPts val="1400"/>
              <a:buFont typeface="Arial"/>
              <a:buChar char="●"/>
            </a:pPr>
            <a:r>
              <a:rPr lang="it" sz="1400"/>
              <a:t>the l</a:t>
            </a:r>
            <a:r>
              <a:rPr b="1" lang="it" sz="1400"/>
              <a:t>earner updates</a:t>
            </a:r>
            <a:r>
              <a:rPr lang="it" sz="1400"/>
              <a:t> its </a:t>
            </a:r>
            <a:r>
              <a:rPr b="1" lang="it" sz="1400"/>
              <a:t>models</a:t>
            </a:r>
            <a:r>
              <a:rPr lang="it" sz="1400"/>
              <a:t> associated to the pricing and to the advertising setting using respectively the obtained conversions and number of clicks and cumulative daily cost.</a:t>
            </a:r>
            <a:endParaRPr sz="14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7" name="Shape 657"/>
        <p:cNvGrpSpPr/>
        <p:nvPr/>
      </p:nvGrpSpPr>
      <p:grpSpPr>
        <a:xfrm>
          <a:off x="0" y="0"/>
          <a:ext cx="0" cy="0"/>
          <a:chOff x="0" y="0"/>
          <a:chExt cx="0" cy="0"/>
        </a:xfrm>
      </p:grpSpPr>
      <p:sp>
        <p:nvSpPr>
          <p:cNvPr id="658" name="Google Shape;658;p20"/>
          <p:cNvSpPr txBox="1"/>
          <p:nvPr/>
        </p:nvSpPr>
        <p:spPr>
          <a:xfrm>
            <a:off x="5235338" y="34206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Young</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sp>
        <p:nvSpPr>
          <p:cNvPr id="659" name="Google Shape;659;p20"/>
          <p:cNvSpPr txBox="1"/>
          <p:nvPr/>
        </p:nvSpPr>
        <p:spPr>
          <a:xfrm>
            <a:off x="5235338" y="40302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Old</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sp>
        <p:nvSpPr>
          <p:cNvPr id="660" name="Google Shape;660;p20"/>
          <p:cNvSpPr/>
          <p:nvPr/>
        </p:nvSpPr>
        <p:spPr>
          <a:xfrm>
            <a:off x="5264513" y="3369650"/>
            <a:ext cx="776400" cy="514500"/>
          </a:xfrm>
          <a:prstGeom prst="roundRect">
            <a:avLst>
              <a:gd fmla="val 16667" name="adj"/>
            </a:avLst>
          </a:prstGeom>
          <a:solidFill>
            <a:srgbClr val="38761D">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C1</a:t>
            </a:r>
            <a:endParaRPr>
              <a:solidFill>
                <a:schemeClr val="lt1"/>
              </a:solidFill>
            </a:endParaRPr>
          </a:p>
        </p:txBody>
      </p:sp>
      <p:sp>
        <p:nvSpPr>
          <p:cNvPr id="661" name="Google Shape;661;p20"/>
          <p:cNvSpPr/>
          <p:nvPr/>
        </p:nvSpPr>
        <p:spPr>
          <a:xfrm>
            <a:off x="5264513" y="3979250"/>
            <a:ext cx="776400" cy="514500"/>
          </a:xfrm>
          <a:prstGeom prst="roundRect">
            <a:avLst>
              <a:gd fmla="val 16667" name="adj"/>
            </a:avLst>
          </a:prstGeom>
          <a:solidFill>
            <a:srgbClr val="1D7663">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C2</a:t>
            </a:r>
            <a:endParaRPr>
              <a:solidFill>
                <a:schemeClr val="lt1"/>
              </a:solidFill>
            </a:endParaRPr>
          </a:p>
        </p:txBody>
      </p:sp>
      <p:sp>
        <p:nvSpPr>
          <p:cNvPr id="662" name="Google Shape;662;p20"/>
          <p:cNvSpPr txBox="1"/>
          <p:nvPr/>
        </p:nvSpPr>
        <p:spPr>
          <a:xfrm>
            <a:off x="6073538" y="40302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Old</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sp>
        <p:nvSpPr>
          <p:cNvPr id="663" name="Google Shape;663;p20"/>
          <p:cNvSpPr txBox="1"/>
          <p:nvPr/>
        </p:nvSpPr>
        <p:spPr>
          <a:xfrm>
            <a:off x="6073538" y="34206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Young</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sp>
        <p:nvSpPr>
          <p:cNvPr id="664" name="Google Shape;664;p20"/>
          <p:cNvSpPr/>
          <p:nvPr/>
        </p:nvSpPr>
        <p:spPr>
          <a:xfrm>
            <a:off x="6102713" y="3369650"/>
            <a:ext cx="776400" cy="1124100"/>
          </a:xfrm>
          <a:prstGeom prst="roundRect">
            <a:avLst>
              <a:gd fmla="val 16667" name="adj"/>
            </a:avLst>
          </a:prstGeom>
          <a:solidFill>
            <a:srgbClr val="763F1D">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C3</a:t>
            </a:r>
            <a:endParaRPr>
              <a:solidFill>
                <a:schemeClr val="lt1"/>
              </a:solidFill>
            </a:endParaRPr>
          </a:p>
        </p:txBody>
      </p:sp>
      <p:sp>
        <p:nvSpPr>
          <p:cNvPr id="665" name="Google Shape;665;p20"/>
          <p:cNvSpPr txBox="1"/>
          <p:nvPr/>
        </p:nvSpPr>
        <p:spPr>
          <a:xfrm>
            <a:off x="3635138" y="34206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t>Young</a:t>
            </a:r>
            <a:endParaRPr b="1" sz="700"/>
          </a:p>
          <a:p>
            <a:pPr indent="0" lvl="0" marL="0" rtl="0" algn="ctr">
              <a:spcBef>
                <a:spcPts val="0"/>
              </a:spcBef>
              <a:spcAft>
                <a:spcPts val="0"/>
              </a:spcAft>
              <a:buNone/>
            </a:pPr>
            <a:r>
              <a:t/>
            </a:r>
            <a:endParaRPr sz="700"/>
          </a:p>
          <a:p>
            <a:pPr indent="0" lvl="0" marL="0" rtl="0" algn="ctr">
              <a:spcBef>
                <a:spcPts val="0"/>
              </a:spcBef>
              <a:spcAft>
                <a:spcPts val="0"/>
              </a:spcAft>
              <a:buNone/>
            </a:pPr>
            <a:r>
              <a:rPr b="1" lang="it" sz="700"/>
              <a:t>Technology</a:t>
            </a:r>
            <a:r>
              <a:rPr lang="it" sz="700"/>
              <a:t> </a:t>
            </a:r>
            <a:r>
              <a:rPr b="1" lang="it" sz="700"/>
              <a:t>Indifferent</a:t>
            </a:r>
            <a:endParaRPr b="1" sz="700"/>
          </a:p>
        </p:txBody>
      </p:sp>
      <p:pic>
        <p:nvPicPr>
          <p:cNvPr id="666" name="Google Shape;666;p20"/>
          <p:cNvPicPr preferRelativeResize="0"/>
          <p:nvPr/>
        </p:nvPicPr>
        <p:blipFill>
          <a:blip r:embed="rId3">
            <a:alphaModFix/>
          </a:blip>
          <a:stretch>
            <a:fillRect/>
          </a:stretch>
        </p:blipFill>
        <p:spPr>
          <a:xfrm>
            <a:off x="2232263" y="3402000"/>
            <a:ext cx="460800" cy="460800"/>
          </a:xfrm>
          <a:prstGeom prst="rect">
            <a:avLst/>
          </a:prstGeom>
          <a:noFill/>
          <a:ln>
            <a:noFill/>
          </a:ln>
        </p:spPr>
      </p:pic>
      <p:sp>
        <p:nvSpPr>
          <p:cNvPr id="667" name="Google Shape;667;p20"/>
          <p:cNvSpPr txBox="1"/>
          <p:nvPr/>
        </p:nvSpPr>
        <p:spPr>
          <a:xfrm>
            <a:off x="2796938" y="34206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t>Young</a:t>
            </a:r>
            <a:endParaRPr b="1" sz="700"/>
          </a:p>
          <a:p>
            <a:pPr indent="0" lvl="0" marL="0" rtl="0" algn="ctr">
              <a:spcBef>
                <a:spcPts val="0"/>
              </a:spcBef>
              <a:spcAft>
                <a:spcPts val="0"/>
              </a:spcAft>
              <a:buNone/>
            </a:pPr>
            <a:r>
              <a:t/>
            </a:r>
            <a:endParaRPr sz="700"/>
          </a:p>
          <a:p>
            <a:pPr indent="0" lvl="0" marL="0" rtl="0" algn="ctr">
              <a:spcBef>
                <a:spcPts val="0"/>
              </a:spcBef>
              <a:spcAft>
                <a:spcPts val="0"/>
              </a:spcAft>
              <a:buNone/>
            </a:pPr>
            <a:r>
              <a:rPr b="1" lang="it" sz="700"/>
              <a:t>Technology</a:t>
            </a:r>
            <a:r>
              <a:rPr lang="it" sz="700"/>
              <a:t> </a:t>
            </a:r>
            <a:r>
              <a:rPr b="1" lang="it" sz="700"/>
              <a:t>interested</a:t>
            </a:r>
            <a:endParaRPr b="1" sz="700"/>
          </a:p>
        </p:txBody>
      </p:sp>
      <p:pic>
        <p:nvPicPr>
          <p:cNvPr id="668" name="Google Shape;668;p20"/>
          <p:cNvPicPr preferRelativeResize="0"/>
          <p:nvPr/>
        </p:nvPicPr>
        <p:blipFill>
          <a:blip r:embed="rId3">
            <a:alphaModFix/>
          </a:blip>
          <a:stretch>
            <a:fillRect/>
          </a:stretch>
        </p:blipFill>
        <p:spPr>
          <a:xfrm>
            <a:off x="4670663" y="3402000"/>
            <a:ext cx="460800" cy="460800"/>
          </a:xfrm>
          <a:prstGeom prst="rect">
            <a:avLst/>
          </a:prstGeom>
          <a:noFill/>
          <a:ln>
            <a:noFill/>
          </a:ln>
        </p:spPr>
      </p:pic>
      <p:pic>
        <p:nvPicPr>
          <p:cNvPr id="669" name="Google Shape;669;p20"/>
          <p:cNvPicPr preferRelativeResize="0"/>
          <p:nvPr/>
        </p:nvPicPr>
        <p:blipFill>
          <a:blip r:embed="rId4">
            <a:alphaModFix/>
          </a:blip>
          <a:stretch>
            <a:fillRect/>
          </a:stretch>
        </p:blipFill>
        <p:spPr>
          <a:xfrm>
            <a:off x="4670663" y="4009125"/>
            <a:ext cx="460800" cy="460800"/>
          </a:xfrm>
          <a:prstGeom prst="rect">
            <a:avLst/>
          </a:prstGeom>
          <a:noFill/>
          <a:ln>
            <a:noFill/>
          </a:ln>
        </p:spPr>
      </p:pic>
      <p:sp>
        <p:nvSpPr>
          <p:cNvPr id="670" name="Google Shape;670;p20"/>
          <p:cNvSpPr txBox="1"/>
          <p:nvPr/>
        </p:nvSpPr>
        <p:spPr>
          <a:xfrm>
            <a:off x="3635138" y="40302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t>Old</a:t>
            </a:r>
            <a:endParaRPr b="1" sz="700"/>
          </a:p>
          <a:p>
            <a:pPr indent="0" lvl="0" marL="0" rtl="0" algn="ctr">
              <a:spcBef>
                <a:spcPts val="0"/>
              </a:spcBef>
              <a:spcAft>
                <a:spcPts val="0"/>
              </a:spcAft>
              <a:buNone/>
            </a:pPr>
            <a:r>
              <a:t/>
            </a:r>
            <a:endParaRPr sz="700"/>
          </a:p>
          <a:p>
            <a:pPr indent="0" lvl="0" marL="0" rtl="0" algn="ctr">
              <a:spcBef>
                <a:spcPts val="0"/>
              </a:spcBef>
              <a:spcAft>
                <a:spcPts val="0"/>
              </a:spcAft>
              <a:buNone/>
            </a:pPr>
            <a:r>
              <a:rPr b="1" lang="it" sz="700"/>
              <a:t>Technology</a:t>
            </a:r>
            <a:r>
              <a:rPr lang="it" sz="700"/>
              <a:t> </a:t>
            </a:r>
            <a:r>
              <a:rPr b="1" lang="it" sz="700"/>
              <a:t>Indifferent</a:t>
            </a:r>
            <a:endParaRPr b="1" sz="700"/>
          </a:p>
        </p:txBody>
      </p:sp>
      <p:pic>
        <p:nvPicPr>
          <p:cNvPr id="671" name="Google Shape;671;p20"/>
          <p:cNvPicPr preferRelativeResize="0"/>
          <p:nvPr/>
        </p:nvPicPr>
        <p:blipFill>
          <a:blip r:embed="rId4">
            <a:alphaModFix/>
          </a:blip>
          <a:stretch>
            <a:fillRect/>
          </a:stretch>
        </p:blipFill>
        <p:spPr>
          <a:xfrm>
            <a:off x="2232263" y="4009125"/>
            <a:ext cx="460800" cy="460800"/>
          </a:xfrm>
          <a:prstGeom prst="rect">
            <a:avLst/>
          </a:prstGeom>
          <a:noFill/>
          <a:ln>
            <a:noFill/>
          </a:ln>
        </p:spPr>
      </p:pic>
      <p:sp>
        <p:nvSpPr>
          <p:cNvPr id="672" name="Google Shape;672;p20"/>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Introduction</a:t>
            </a:r>
            <a:endParaRPr sz="1900"/>
          </a:p>
        </p:txBody>
      </p:sp>
      <p:sp>
        <p:nvSpPr>
          <p:cNvPr id="673" name="Google Shape;673;p20"/>
          <p:cNvSpPr txBox="1"/>
          <p:nvPr>
            <p:ph idx="1" type="body"/>
          </p:nvPr>
        </p:nvSpPr>
        <p:spPr>
          <a:xfrm>
            <a:off x="457200" y="1047750"/>
            <a:ext cx="8323800" cy="768900"/>
          </a:xfrm>
          <a:prstGeom prst="rect">
            <a:avLst/>
          </a:prstGeom>
          <a:noFill/>
          <a:ln>
            <a:noFill/>
          </a:ln>
        </p:spPr>
        <p:txBody>
          <a:bodyPr anchorCtr="0" anchor="t" bIns="45700" lIns="91425" spcFirstLastPara="1" rIns="91425" wrap="square" tIns="45700">
            <a:normAutofit/>
          </a:bodyPr>
          <a:lstStyle/>
          <a:p>
            <a:pPr indent="0" lvl="0" marL="0" rtl="0" algn="l">
              <a:spcBef>
                <a:spcPts val="0"/>
              </a:spcBef>
              <a:spcAft>
                <a:spcPts val="0"/>
              </a:spcAft>
              <a:buClr>
                <a:schemeClr val="dk1"/>
              </a:buClr>
              <a:buSzPts val="2200"/>
              <a:buNone/>
            </a:pPr>
            <a:r>
              <a:rPr lang="it" sz="1400"/>
              <a:t>The research team of the company is looking forward to launch an </a:t>
            </a:r>
            <a:r>
              <a:rPr b="1" lang="it" sz="1400"/>
              <a:t>advertising campaign</a:t>
            </a:r>
            <a:r>
              <a:rPr lang="it" sz="1400"/>
              <a:t> and has determined to </a:t>
            </a:r>
            <a:r>
              <a:rPr b="1" lang="it" sz="1400"/>
              <a:t>categorize users</a:t>
            </a:r>
            <a:r>
              <a:rPr lang="it" sz="1400"/>
              <a:t> into </a:t>
            </a:r>
            <a:r>
              <a:rPr b="1" lang="it" sz="1400"/>
              <a:t>three</a:t>
            </a:r>
            <a:r>
              <a:rPr lang="it" sz="1400"/>
              <a:t> distinct </a:t>
            </a:r>
            <a:r>
              <a:rPr b="1" lang="it" sz="1400"/>
              <a:t>classes</a:t>
            </a:r>
            <a:r>
              <a:rPr lang="it" sz="1400"/>
              <a:t> (</a:t>
            </a:r>
            <a:r>
              <a:rPr b="1" lang="it" sz="1400"/>
              <a:t>C1</a:t>
            </a:r>
            <a:r>
              <a:rPr lang="it" sz="1400"/>
              <a:t>, </a:t>
            </a:r>
            <a:r>
              <a:rPr b="1" lang="it" sz="1400"/>
              <a:t>C2</a:t>
            </a:r>
            <a:r>
              <a:rPr lang="it" sz="1400"/>
              <a:t>, </a:t>
            </a:r>
            <a:r>
              <a:rPr b="1" lang="it" sz="1400"/>
              <a:t>C3</a:t>
            </a:r>
            <a:r>
              <a:rPr lang="it" sz="1400"/>
              <a:t>) that differ in terms of both </a:t>
            </a:r>
            <a:r>
              <a:rPr b="1" lang="it" sz="1400"/>
              <a:t>click frequency</a:t>
            </a:r>
            <a:r>
              <a:rPr lang="it" sz="1400"/>
              <a:t> and </a:t>
            </a:r>
            <a:r>
              <a:rPr b="1" lang="it" sz="1400"/>
              <a:t>cumulative daily costs</a:t>
            </a:r>
            <a:r>
              <a:rPr lang="it" sz="1400"/>
              <a:t> as the bid varies.</a:t>
            </a:r>
            <a:endParaRPr sz="1400"/>
          </a:p>
        </p:txBody>
      </p:sp>
      <p:sp>
        <p:nvSpPr>
          <p:cNvPr id="674" name="Google Shape;674;p20"/>
          <p:cNvSpPr txBox="1"/>
          <p:nvPr>
            <p:ph idx="1" type="body"/>
          </p:nvPr>
        </p:nvSpPr>
        <p:spPr>
          <a:xfrm>
            <a:off x="457200" y="1809750"/>
            <a:ext cx="8323800" cy="9117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dk1"/>
              </a:buClr>
              <a:buSzPts val="2200"/>
              <a:buNone/>
            </a:pPr>
            <a:r>
              <a:rPr lang="it" sz="1400"/>
              <a:t>In its first version, the advertising platform is able to </a:t>
            </a:r>
            <a:r>
              <a:rPr b="1" lang="it" sz="1400"/>
              <a:t>characterize</a:t>
            </a:r>
            <a:r>
              <a:rPr lang="it" sz="1400"/>
              <a:t> </a:t>
            </a:r>
            <a:r>
              <a:rPr b="1" lang="it" sz="1400"/>
              <a:t>users</a:t>
            </a:r>
            <a:r>
              <a:rPr lang="it" sz="1400"/>
              <a:t> by exploiting two </a:t>
            </a:r>
            <a:r>
              <a:rPr b="1" lang="it" sz="1400"/>
              <a:t>binary</a:t>
            </a:r>
            <a:r>
              <a:rPr lang="it" sz="1400"/>
              <a:t> </a:t>
            </a:r>
            <a:r>
              <a:rPr b="1" lang="it" sz="1400"/>
              <a:t>features</a:t>
            </a:r>
            <a:r>
              <a:rPr lang="it" sz="1400"/>
              <a:t> </a:t>
            </a:r>
            <a:r>
              <a:rPr b="1" lang="it" sz="1400"/>
              <a:t>F1</a:t>
            </a:r>
            <a:r>
              <a:rPr lang="it" sz="1400"/>
              <a:t> and </a:t>
            </a:r>
            <a:r>
              <a:rPr b="1" lang="it" sz="1400"/>
              <a:t>F2</a:t>
            </a:r>
            <a:r>
              <a:rPr lang="it" sz="1400"/>
              <a:t>. </a:t>
            </a:r>
            <a:r>
              <a:rPr b="1" lang="it" sz="1400"/>
              <a:t>F1</a:t>
            </a:r>
            <a:r>
              <a:rPr lang="it" sz="1400"/>
              <a:t> represents the </a:t>
            </a:r>
            <a:r>
              <a:rPr b="1" lang="it" sz="1400"/>
              <a:t>age of the user</a:t>
            </a:r>
            <a:r>
              <a:rPr lang="it" sz="1400"/>
              <a:t>, i.e. it explains whether the consumer is </a:t>
            </a:r>
            <a:r>
              <a:rPr b="1" lang="it" sz="1400"/>
              <a:t>old</a:t>
            </a:r>
            <a:r>
              <a:rPr lang="it" sz="1400"/>
              <a:t> (value 1) </a:t>
            </a:r>
            <a:r>
              <a:rPr b="1" lang="it" sz="1400"/>
              <a:t>or</a:t>
            </a:r>
            <a:r>
              <a:rPr lang="it" sz="1400"/>
              <a:t> </a:t>
            </a:r>
            <a:r>
              <a:rPr b="1" lang="it" sz="1400"/>
              <a:t>young</a:t>
            </a:r>
            <a:r>
              <a:rPr lang="it" sz="1400"/>
              <a:t> (value 0). </a:t>
            </a:r>
            <a:r>
              <a:rPr b="1" lang="it" sz="1400"/>
              <a:t>F2</a:t>
            </a:r>
            <a:r>
              <a:rPr lang="it" sz="1400"/>
              <a:t>, instead, indicates whether the </a:t>
            </a:r>
            <a:r>
              <a:rPr b="1" lang="it" sz="1400"/>
              <a:t>customer</a:t>
            </a:r>
            <a:r>
              <a:rPr lang="it" sz="1400"/>
              <a:t> has </a:t>
            </a:r>
            <a:r>
              <a:rPr b="1" lang="it" sz="1400"/>
              <a:t>recently</a:t>
            </a:r>
            <a:r>
              <a:rPr lang="it" sz="1400"/>
              <a:t> </a:t>
            </a:r>
            <a:r>
              <a:rPr b="1" lang="it" sz="1400"/>
              <a:t>looked</a:t>
            </a:r>
            <a:r>
              <a:rPr lang="it" sz="1400"/>
              <a:t> </a:t>
            </a:r>
            <a:r>
              <a:rPr b="1" lang="it" sz="1400"/>
              <a:t>for</a:t>
            </a:r>
            <a:r>
              <a:rPr lang="it" sz="1400"/>
              <a:t> a </a:t>
            </a:r>
            <a:r>
              <a:rPr b="1" lang="it" sz="1400"/>
              <a:t>technology-related</a:t>
            </a:r>
            <a:r>
              <a:rPr lang="it" sz="1400"/>
              <a:t> </a:t>
            </a:r>
            <a:r>
              <a:rPr b="1" lang="it" sz="1400"/>
              <a:t>item</a:t>
            </a:r>
            <a:r>
              <a:rPr lang="it" sz="1400"/>
              <a:t> on his/her browser (value 1) or not (value 0).</a:t>
            </a:r>
            <a:endParaRPr sz="1400"/>
          </a:p>
        </p:txBody>
      </p:sp>
      <p:pic>
        <p:nvPicPr>
          <p:cNvPr id="675" name="Google Shape;675;p20"/>
          <p:cNvPicPr preferRelativeResize="0"/>
          <p:nvPr/>
        </p:nvPicPr>
        <p:blipFill>
          <a:blip r:embed="rId5">
            <a:alphaModFix/>
          </a:blip>
          <a:stretch>
            <a:fillRect/>
          </a:stretch>
        </p:blipFill>
        <p:spPr>
          <a:xfrm>
            <a:off x="3018688" y="2860400"/>
            <a:ext cx="389075" cy="389075"/>
          </a:xfrm>
          <a:prstGeom prst="rect">
            <a:avLst/>
          </a:prstGeom>
          <a:noFill/>
          <a:ln>
            <a:noFill/>
          </a:ln>
        </p:spPr>
      </p:pic>
      <p:grpSp>
        <p:nvGrpSpPr>
          <p:cNvPr id="676" name="Google Shape;676;p20"/>
          <p:cNvGrpSpPr/>
          <p:nvPr/>
        </p:nvGrpSpPr>
        <p:grpSpPr>
          <a:xfrm>
            <a:off x="3871694" y="2860397"/>
            <a:ext cx="406245" cy="389081"/>
            <a:chOff x="5925525" y="3667000"/>
            <a:chExt cx="638750" cy="611762"/>
          </a:xfrm>
        </p:grpSpPr>
        <p:pic>
          <p:nvPicPr>
            <p:cNvPr id="677" name="Google Shape;677;p20"/>
            <p:cNvPicPr preferRelativeResize="0"/>
            <p:nvPr/>
          </p:nvPicPr>
          <p:blipFill>
            <a:blip r:embed="rId5">
              <a:alphaModFix/>
            </a:blip>
            <a:stretch>
              <a:fillRect/>
            </a:stretch>
          </p:blipFill>
          <p:spPr>
            <a:xfrm>
              <a:off x="5925525" y="3695462"/>
              <a:ext cx="583300" cy="583300"/>
            </a:xfrm>
            <a:prstGeom prst="rect">
              <a:avLst/>
            </a:prstGeom>
            <a:noFill/>
            <a:ln>
              <a:noFill/>
            </a:ln>
          </p:spPr>
        </p:pic>
        <p:sp>
          <p:nvSpPr>
            <p:cNvPr id="678" name="Google Shape;678;p20"/>
            <p:cNvSpPr/>
            <p:nvPr/>
          </p:nvSpPr>
          <p:spPr>
            <a:xfrm>
              <a:off x="6047375" y="3667000"/>
              <a:ext cx="516900" cy="4608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679" name="Google Shape;679;p20"/>
          <p:cNvCxnSpPr/>
          <p:nvPr/>
        </p:nvCxnSpPr>
        <p:spPr>
          <a:xfrm>
            <a:off x="2796938" y="2881150"/>
            <a:ext cx="0" cy="1676700"/>
          </a:xfrm>
          <a:prstGeom prst="straightConnector1">
            <a:avLst/>
          </a:prstGeom>
          <a:noFill/>
          <a:ln cap="flat" cmpd="sng" w="9525">
            <a:solidFill>
              <a:schemeClr val="dk2"/>
            </a:solidFill>
            <a:prstDash val="solid"/>
            <a:round/>
            <a:headEnd len="med" w="med" type="none"/>
            <a:tailEnd len="med" w="med" type="none"/>
          </a:ln>
        </p:spPr>
      </p:cxnSp>
      <p:cxnSp>
        <p:nvCxnSpPr>
          <p:cNvPr id="680" name="Google Shape;680;p20"/>
          <p:cNvCxnSpPr/>
          <p:nvPr/>
        </p:nvCxnSpPr>
        <p:spPr>
          <a:xfrm>
            <a:off x="3635138" y="2881150"/>
            <a:ext cx="0" cy="1676700"/>
          </a:xfrm>
          <a:prstGeom prst="straightConnector1">
            <a:avLst/>
          </a:prstGeom>
          <a:noFill/>
          <a:ln cap="flat" cmpd="sng" w="9525">
            <a:solidFill>
              <a:schemeClr val="dk2"/>
            </a:solidFill>
            <a:prstDash val="solid"/>
            <a:round/>
            <a:headEnd len="med" w="med" type="none"/>
            <a:tailEnd len="med" w="med" type="none"/>
          </a:ln>
        </p:spPr>
      </p:cxnSp>
      <p:cxnSp>
        <p:nvCxnSpPr>
          <p:cNvPr id="681" name="Google Shape;681;p20"/>
          <p:cNvCxnSpPr/>
          <p:nvPr/>
        </p:nvCxnSpPr>
        <p:spPr>
          <a:xfrm rot="10800000">
            <a:off x="2232313" y="3934725"/>
            <a:ext cx="2158200" cy="0"/>
          </a:xfrm>
          <a:prstGeom prst="straightConnector1">
            <a:avLst/>
          </a:prstGeom>
          <a:noFill/>
          <a:ln cap="flat" cmpd="sng" w="9525">
            <a:solidFill>
              <a:schemeClr val="dk2"/>
            </a:solidFill>
            <a:prstDash val="solid"/>
            <a:round/>
            <a:headEnd len="med" w="med" type="none"/>
            <a:tailEnd len="med" w="med" type="none"/>
          </a:ln>
        </p:spPr>
      </p:cxnSp>
      <p:cxnSp>
        <p:nvCxnSpPr>
          <p:cNvPr id="682" name="Google Shape;682;p20"/>
          <p:cNvCxnSpPr/>
          <p:nvPr/>
        </p:nvCxnSpPr>
        <p:spPr>
          <a:xfrm rot="10800000">
            <a:off x="2232288" y="3325125"/>
            <a:ext cx="2178300" cy="0"/>
          </a:xfrm>
          <a:prstGeom prst="straightConnector1">
            <a:avLst/>
          </a:prstGeom>
          <a:noFill/>
          <a:ln cap="flat" cmpd="sng" w="9525">
            <a:solidFill>
              <a:schemeClr val="dk2"/>
            </a:solidFill>
            <a:prstDash val="solid"/>
            <a:round/>
            <a:headEnd len="med" w="med" type="none"/>
            <a:tailEnd len="med" w="med" type="none"/>
          </a:ln>
        </p:spPr>
      </p:cxnSp>
      <p:cxnSp>
        <p:nvCxnSpPr>
          <p:cNvPr id="683" name="Google Shape;683;p20"/>
          <p:cNvCxnSpPr/>
          <p:nvPr/>
        </p:nvCxnSpPr>
        <p:spPr>
          <a:xfrm rot="10800000">
            <a:off x="2232288" y="3934725"/>
            <a:ext cx="2178300" cy="0"/>
          </a:xfrm>
          <a:prstGeom prst="straightConnector1">
            <a:avLst/>
          </a:prstGeom>
          <a:noFill/>
          <a:ln cap="flat" cmpd="sng" w="9525">
            <a:solidFill>
              <a:schemeClr val="dk2"/>
            </a:solidFill>
            <a:prstDash val="solid"/>
            <a:round/>
            <a:headEnd len="med" w="med" type="none"/>
            <a:tailEnd len="med" w="med" type="none"/>
          </a:ln>
        </p:spPr>
      </p:cxnSp>
      <p:sp>
        <p:nvSpPr>
          <p:cNvPr id="684" name="Google Shape;684;p20"/>
          <p:cNvSpPr txBox="1"/>
          <p:nvPr/>
        </p:nvSpPr>
        <p:spPr>
          <a:xfrm>
            <a:off x="2796938" y="4030225"/>
            <a:ext cx="838200" cy="4608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t>Old</a:t>
            </a:r>
            <a:endParaRPr b="1" sz="700"/>
          </a:p>
          <a:p>
            <a:pPr indent="0" lvl="0" marL="0" rtl="0" algn="ctr">
              <a:spcBef>
                <a:spcPts val="0"/>
              </a:spcBef>
              <a:spcAft>
                <a:spcPts val="0"/>
              </a:spcAft>
              <a:buNone/>
            </a:pPr>
            <a:r>
              <a:t/>
            </a:r>
            <a:endParaRPr sz="700"/>
          </a:p>
          <a:p>
            <a:pPr indent="0" lvl="0" marL="0" rtl="0" algn="ctr">
              <a:spcBef>
                <a:spcPts val="0"/>
              </a:spcBef>
              <a:spcAft>
                <a:spcPts val="0"/>
              </a:spcAft>
              <a:buNone/>
            </a:pPr>
            <a:r>
              <a:rPr b="1" lang="it" sz="700"/>
              <a:t>Technology</a:t>
            </a:r>
            <a:r>
              <a:rPr lang="it" sz="700"/>
              <a:t> </a:t>
            </a:r>
            <a:r>
              <a:rPr b="1" lang="it" sz="700"/>
              <a:t>Interested</a:t>
            </a:r>
            <a:endParaRPr b="1" sz="700"/>
          </a:p>
        </p:txBody>
      </p:sp>
      <p:pic>
        <p:nvPicPr>
          <p:cNvPr id="685" name="Google Shape;685;p20"/>
          <p:cNvPicPr preferRelativeResize="0"/>
          <p:nvPr/>
        </p:nvPicPr>
        <p:blipFill>
          <a:blip r:embed="rId5">
            <a:alphaModFix/>
          </a:blip>
          <a:stretch>
            <a:fillRect/>
          </a:stretch>
        </p:blipFill>
        <p:spPr>
          <a:xfrm>
            <a:off x="5457088" y="2860400"/>
            <a:ext cx="389075" cy="389075"/>
          </a:xfrm>
          <a:prstGeom prst="rect">
            <a:avLst/>
          </a:prstGeom>
          <a:noFill/>
          <a:ln>
            <a:noFill/>
          </a:ln>
        </p:spPr>
      </p:pic>
      <p:grpSp>
        <p:nvGrpSpPr>
          <p:cNvPr id="686" name="Google Shape;686;p20"/>
          <p:cNvGrpSpPr/>
          <p:nvPr/>
        </p:nvGrpSpPr>
        <p:grpSpPr>
          <a:xfrm>
            <a:off x="6310094" y="2860397"/>
            <a:ext cx="406245" cy="389081"/>
            <a:chOff x="5925525" y="3667000"/>
            <a:chExt cx="638750" cy="611762"/>
          </a:xfrm>
        </p:grpSpPr>
        <p:pic>
          <p:nvPicPr>
            <p:cNvPr id="687" name="Google Shape;687;p20"/>
            <p:cNvPicPr preferRelativeResize="0"/>
            <p:nvPr/>
          </p:nvPicPr>
          <p:blipFill>
            <a:blip r:embed="rId5">
              <a:alphaModFix/>
            </a:blip>
            <a:stretch>
              <a:fillRect/>
            </a:stretch>
          </p:blipFill>
          <p:spPr>
            <a:xfrm>
              <a:off x="5925525" y="3695462"/>
              <a:ext cx="583300" cy="583300"/>
            </a:xfrm>
            <a:prstGeom prst="rect">
              <a:avLst/>
            </a:prstGeom>
            <a:noFill/>
            <a:ln>
              <a:noFill/>
            </a:ln>
          </p:spPr>
        </p:pic>
        <p:sp>
          <p:nvSpPr>
            <p:cNvPr id="688" name="Google Shape;688;p20"/>
            <p:cNvSpPr/>
            <p:nvPr/>
          </p:nvSpPr>
          <p:spPr>
            <a:xfrm>
              <a:off x="6047375" y="3667000"/>
              <a:ext cx="516900" cy="4608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grpSp>
      <p:cxnSp>
        <p:nvCxnSpPr>
          <p:cNvPr id="689" name="Google Shape;689;p20"/>
          <p:cNvCxnSpPr/>
          <p:nvPr/>
        </p:nvCxnSpPr>
        <p:spPr>
          <a:xfrm>
            <a:off x="5235338" y="2881150"/>
            <a:ext cx="0" cy="1676700"/>
          </a:xfrm>
          <a:prstGeom prst="straightConnector1">
            <a:avLst/>
          </a:prstGeom>
          <a:noFill/>
          <a:ln cap="flat" cmpd="sng" w="9525">
            <a:solidFill>
              <a:schemeClr val="dk2"/>
            </a:solidFill>
            <a:prstDash val="solid"/>
            <a:round/>
            <a:headEnd len="med" w="med" type="none"/>
            <a:tailEnd len="med" w="med" type="none"/>
          </a:ln>
        </p:spPr>
      </p:cxnSp>
      <p:cxnSp>
        <p:nvCxnSpPr>
          <p:cNvPr id="690" name="Google Shape;690;p20"/>
          <p:cNvCxnSpPr/>
          <p:nvPr/>
        </p:nvCxnSpPr>
        <p:spPr>
          <a:xfrm>
            <a:off x="6073538" y="2881150"/>
            <a:ext cx="0" cy="1676700"/>
          </a:xfrm>
          <a:prstGeom prst="straightConnector1">
            <a:avLst/>
          </a:prstGeom>
          <a:noFill/>
          <a:ln cap="flat" cmpd="sng" w="9525">
            <a:solidFill>
              <a:schemeClr val="dk2"/>
            </a:solidFill>
            <a:prstDash val="solid"/>
            <a:round/>
            <a:headEnd len="med" w="med" type="none"/>
            <a:tailEnd len="med" w="med" type="none"/>
          </a:ln>
        </p:spPr>
      </p:cxnSp>
      <p:cxnSp>
        <p:nvCxnSpPr>
          <p:cNvPr id="691" name="Google Shape;691;p20"/>
          <p:cNvCxnSpPr/>
          <p:nvPr/>
        </p:nvCxnSpPr>
        <p:spPr>
          <a:xfrm rot="10800000">
            <a:off x="4670713" y="3934725"/>
            <a:ext cx="2158200" cy="0"/>
          </a:xfrm>
          <a:prstGeom prst="straightConnector1">
            <a:avLst/>
          </a:prstGeom>
          <a:noFill/>
          <a:ln cap="flat" cmpd="sng" w="9525">
            <a:solidFill>
              <a:schemeClr val="dk2"/>
            </a:solidFill>
            <a:prstDash val="solid"/>
            <a:round/>
            <a:headEnd len="med" w="med" type="none"/>
            <a:tailEnd len="med" w="med" type="none"/>
          </a:ln>
        </p:spPr>
      </p:cxnSp>
      <p:cxnSp>
        <p:nvCxnSpPr>
          <p:cNvPr id="692" name="Google Shape;692;p20"/>
          <p:cNvCxnSpPr/>
          <p:nvPr/>
        </p:nvCxnSpPr>
        <p:spPr>
          <a:xfrm rot="10800000">
            <a:off x="4670688" y="3325125"/>
            <a:ext cx="2178300" cy="0"/>
          </a:xfrm>
          <a:prstGeom prst="straightConnector1">
            <a:avLst/>
          </a:prstGeom>
          <a:noFill/>
          <a:ln cap="flat" cmpd="sng" w="9525">
            <a:solidFill>
              <a:schemeClr val="dk2"/>
            </a:solidFill>
            <a:prstDash val="solid"/>
            <a:round/>
            <a:headEnd len="med" w="med" type="none"/>
            <a:tailEnd len="med" w="med" type="none"/>
          </a:ln>
        </p:spPr>
      </p:cxnSp>
      <p:cxnSp>
        <p:nvCxnSpPr>
          <p:cNvPr id="693" name="Google Shape;693;p20"/>
          <p:cNvCxnSpPr/>
          <p:nvPr/>
        </p:nvCxnSpPr>
        <p:spPr>
          <a:xfrm rot="10800000">
            <a:off x="4670688" y="3934725"/>
            <a:ext cx="2178300" cy="0"/>
          </a:xfrm>
          <a:prstGeom prst="straightConnector1">
            <a:avLst/>
          </a:prstGeom>
          <a:noFill/>
          <a:ln cap="flat" cmpd="sng" w="9525">
            <a:solidFill>
              <a:schemeClr val="dk2"/>
            </a:solidFill>
            <a:prstDash val="solid"/>
            <a:round/>
            <a:headEnd len="med" w="med" type="none"/>
            <a:tailEnd len="med" w="med" type="none"/>
          </a:ln>
        </p:spPr>
      </p:cxn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3" name="Shape 1433"/>
        <p:cNvGrpSpPr/>
        <p:nvPr/>
      </p:nvGrpSpPr>
      <p:grpSpPr>
        <a:xfrm>
          <a:off x="0" y="0"/>
          <a:ext cx="0" cy="0"/>
          <a:chOff x="0" y="0"/>
          <a:chExt cx="0" cy="0"/>
        </a:xfrm>
      </p:grpSpPr>
      <p:sp>
        <p:nvSpPr>
          <p:cNvPr id="1434" name="Google Shape;1434;p74"/>
          <p:cNvSpPr/>
          <p:nvPr/>
        </p:nvSpPr>
        <p:spPr>
          <a:xfrm>
            <a:off x="5530629" y="1064250"/>
            <a:ext cx="2852700" cy="34218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435" name="Google Shape;1435;p7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Approach - Case 3</a:t>
            </a:r>
            <a:endParaRPr/>
          </a:p>
        </p:txBody>
      </p:sp>
      <p:sp>
        <p:nvSpPr>
          <p:cNvPr id="1436" name="Google Shape;1436;p74"/>
          <p:cNvSpPr/>
          <p:nvPr/>
        </p:nvSpPr>
        <p:spPr>
          <a:xfrm>
            <a:off x="1254488" y="1064250"/>
            <a:ext cx="2186700" cy="3421800"/>
          </a:xfrm>
          <a:prstGeom prst="rect">
            <a:avLst/>
          </a:prstGeom>
          <a:noFill/>
          <a:ln cap="flat" cmpd="sng" w="762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pic>
        <p:nvPicPr>
          <p:cNvPr id="1437" name="Google Shape;1437;p74"/>
          <p:cNvPicPr preferRelativeResize="0"/>
          <p:nvPr/>
        </p:nvPicPr>
        <p:blipFill>
          <a:blip r:embed="rId3">
            <a:alphaModFix/>
          </a:blip>
          <a:stretch>
            <a:fillRect/>
          </a:stretch>
        </p:blipFill>
        <p:spPr>
          <a:xfrm>
            <a:off x="5925525" y="1542812"/>
            <a:ext cx="583300" cy="583300"/>
          </a:xfrm>
          <a:prstGeom prst="rect">
            <a:avLst/>
          </a:prstGeom>
          <a:noFill/>
          <a:ln>
            <a:noFill/>
          </a:ln>
        </p:spPr>
      </p:pic>
      <p:pic>
        <p:nvPicPr>
          <p:cNvPr id="1438" name="Google Shape;1438;p74"/>
          <p:cNvPicPr preferRelativeResize="0"/>
          <p:nvPr/>
        </p:nvPicPr>
        <p:blipFill>
          <a:blip r:embed="rId4">
            <a:alphaModFix/>
          </a:blip>
          <a:stretch>
            <a:fillRect/>
          </a:stretch>
        </p:blipFill>
        <p:spPr>
          <a:xfrm>
            <a:off x="6636875" y="1514348"/>
            <a:ext cx="640200" cy="640200"/>
          </a:xfrm>
          <a:prstGeom prst="rect">
            <a:avLst/>
          </a:prstGeom>
          <a:noFill/>
          <a:ln>
            <a:noFill/>
          </a:ln>
        </p:spPr>
      </p:pic>
      <p:pic>
        <p:nvPicPr>
          <p:cNvPr id="1439" name="Google Shape;1439;p74"/>
          <p:cNvPicPr preferRelativeResize="0"/>
          <p:nvPr/>
        </p:nvPicPr>
        <p:blipFill>
          <a:blip r:embed="rId3">
            <a:alphaModFix/>
          </a:blip>
          <a:stretch>
            <a:fillRect/>
          </a:stretch>
        </p:blipFill>
        <p:spPr>
          <a:xfrm>
            <a:off x="5925525" y="2619137"/>
            <a:ext cx="583300" cy="583300"/>
          </a:xfrm>
          <a:prstGeom prst="rect">
            <a:avLst/>
          </a:prstGeom>
          <a:noFill/>
          <a:ln>
            <a:noFill/>
          </a:ln>
        </p:spPr>
      </p:pic>
      <p:pic>
        <p:nvPicPr>
          <p:cNvPr id="1440" name="Google Shape;1440;p74"/>
          <p:cNvPicPr preferRelativeResize="0"/>
          <p:nvPr/>
        </p:nvPicPr>
        <p:blipFill>
          <a:blip r:embed="rId3">
            <a:alphaModFix/>
          </a:blip>
          <a:stretch>
            <a:fillRect/>
          </a:stretch>
        </p:blipFill>
        <p:spPr>
          <a:xfrm>
            <a:off x="5925525" y="3695462"/>
            <a:ext cx="583300" cy="583300"/>
          </a:xfrm>
          <a:prstGeom prst="rect">
            <a:avLst/>
          </a:prstGeom>
          <a:noFill/>
          <a:ln>
            <a:noFill/>
          </a:ln>
        </p:spPr>
      </p:pic>
      <p:pic>
        <p:nvPicPr>
          <p:cNvPr id="1441" name="Google Shape;1441;p74"/>
          <p:cNvPicPr preferRelativeResize="0"/>
          <p:nvPr/>
        </p:nvPicPr>
        <p:blipFill>
          <a:blip r:embed="rId5">
            <a:alphaModFix/>
          </a:blip>
          <a:stretch>
            <a:fillRect/>
          </a:stretch>
        </p:blipFill>
        <p:spPr>
          <a:xfrm>
            <a:off x="6636875" y="2604900"/>
            <a:ext cx="640200" cy="640200"/>
          </a:xfrm>
          <a:prstGeom prst="rect">
            <a:avLst/>
          </a:prstGeom>
          <a:noFill/>
          <a:ln>
            <a:noFill/>
          </a:ln>
        </p:spPr>
      </p:pic>
      <p:pic>
        <p:nvPicPr>
          <p:cNvPr id="1442" name="Google Shape;1442;p74"/>
          <p:cNvPicPr preferRelativeResize="0"/>
          <p:nvPr/>
        </p:nvPicPr>
        <p:blipFill>
          <a:blip r:embed="rId5">
            <a:alphaModFix/>
          </a:blip>
          <a:stretch>
            <a:fillRect/>
          </a:stretch>
        </p:blipFill>
        <p:spPr>
          <a:xfrm>
            <a:off x="7405125" y="3667000"/>
            <a:ext cx="640200" cy="640200"/>
          </a:xfrm>
          <a:prstGeom prst="rect">
            <a:avLst/>
          </a:prstGeom>
          <a:noFill/>
          <a:ln>
            <a:noFill/>
          </a:ln>
        </p:spPr>
      </p:pic>
      <p:pic>
        <p:nvPicPr>
          <p:cNvPr id="1443" name="Google Shape;1443;p74"/>
          <p:cNvPicPr preferRelativeResize="0"/>
          <p:nvPr/>
        </p:nvPicPr>
        <p:blipFill>
          <a:blip r:embed="rId4">
            <a:alphaModFix/>
          </a:blip>
          <a:stretch>
            <a:fillRect/>
          </a:stretch>
        </p:blipFill>
        <p:spPr>
          <a:xfrm>
            <a:off x="6636875" y="3666998"/>
            <a:ext cx="640200" cy="640200"/>
          </a:xfrm>
          <a:prstGeom prst="rect">
            <a:avLst/>
          </a:prstGeom>
          <a:noFill/>
          <a:ln>
            <a:noFill/>
          </a:ln>
        </p:spPr>
      </p:pic>
      <p:pic>
        <p:nvPicPr>
          <p:cNvPr id="1444" name="Google Shape;1444;p74"/>
          <p:cNvPicPr preferRelativeResize="0"/>
          <p:nvPr/>
        </p:nvPicPr>
        <p:blipFill>
          <a:blip r:embed="rId6">
            <a:alphaModFix/>
          </a:blip>
          <a:stretch>
            <a:fillRect/>
          </a:stretch>
        </p:blipFill>
        <p:spPr>
          <a:xfrm>
            <a:off x="1831808" y="2394690"/>
            <a:ext cx="1032125" cy="1032160"/>
          </a:xfrm>
          <a:prstGeom prst="rect">
            <a:avLst/>
          </a:prstGeom>
          <a:noFill/>
          <a:ln>
            <a:noFill/>
          </a:ln>
        </p:spPr>
      </p:pic>
      <p:sp>
        <p:nvSpPr>
          <p:cNvPr id="1445" name="Google Shape;1445;p74"/>
          <p:cNvSpPr txBox="1"/>
          <p:nvPr/>
        </p:nvSpPr>
        <p:spPr>
          <a:xfrm>
            <a:off x="6293375" y="1064250"/>
            <a:ext cx="13272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2"/>
                </a:solidFill>
              </a:rPr>
              <a:t>Environment</a:t>
            </a:r>
            <a:endParaRPr b="1">
              <a:solidFill>
                <a:schemeClr val="dk2"/>
              </a:solidFill>
            </a:endParaRPr>
          </a:p>
        </p:txBody>
      </p:sp>
      <p:sp>
        <p:nvSpPr>
          <p:cNvPr id="1446" name="Google Shape;1446;p74"/>
          <p:cNvSpPr txBox="1"/>
          <p:nvPr/>
        </p:nvSpPr>
        <p:spPr>
          <a:xfrm>
            <a:off x="1687725" y="1064250"/>
            <a:ext cx="1327200" cy="3831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a:solidFill>
                  <a:schemeClr val="dk2"/>
                </a:solidFill>
              </a:rPr>
              <a:t>System</a:t>
            </a:r>
            <a:endParaRPr b="1">
              <a:solidFill>
                <a:schemeClr val="dk2"/>
              </a:solidFill>
            </a:endParaRPr>
          </a:p>
        </p:txBody>
      </p:sp>
      <p:sp>
        <p:nvSpPr>
          <p:cNvPr id="1447" name="Google Shape;1447;p74"/>
          <p:cNvSpPr txBox="1"/>
          <p:nvPr/>
        </p:nvSpPr>
        <p:spPr>
          <a:xfrm>
            <a:off x="3458762" y="263955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Pulled arms (price and bid)</a:t>
            </a:r>
            <a:endParaRPr b="1" sz="1000">
              <a:solidFill>
                <a:schemeClr val="dk2"/>
              </a:solidFill>
            </a:endParaRPr>
          </a:p>
        </p:txBody>
      </p:sp>
      <p:sp>
        <p:nvSpPr>
          <p:cNvPr id="1448" name="Google Shape;1448;p74"/>
          <p:cNvSpPr txBox="1"/>
          <p:nvPr/>
        </p:nvSpPr>
        <p:spPr>
          <a:xfrm>
            <a:off x="3528174" y="315565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Observation of the class</a:t>
            </a:r>
            <a:endParaRPr b="1" sz="1000">
              <a:solidFill>
                <a:schemeClr val="dk2"/>
              </a:solidFill>
            </a:endParaRPr>
          </a:p>
        </p:txBody>
      </p:sp>
      <p:sp>
        <p:nvSpPr>
          <p:cNvPr id="1449" name="Google Shape;1449;p74"/>
          <p:cNvSpPr/>
          <p:nvPr/>
        </p:nvSpPr>
        <p:spPr>
          <a:xfrm>
            <a:off x="6047375" y="3667000"/>
            <a:ext cx="516900" cy="4608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1450" name="Google Shape;1450;p74"/>
          <p:cNvCxnSpPr/>
          <p:nvPr/>
        </p:nvCxnSpPr>
        <p:spPr>
          <a:xfrm rot="10800000">
            <a:off x="3018925" y="2041600"/>
            <a:ext cx="2753700" cy="0"/>
          </a:xfrm>
          <a:prstGeom prst="straightConnector1">
            <a:avLst/>
          </a:prstGeom>
          <a:noFill/>
          <a:ln cap="flat" cmpd="sng" w="9525">
            <a:solidFill>
              <a:schemeClr val="dk2"/>
            </a:solidFill>
            <a:prstDash val="lgDashDot"/>
            <a:round/>
            <a:headEnd len="med" w="med" type="none"/>
            <a:tailEnd len="med" w="med" type="triangle"/>
          </a:ln>
        </p:spPr>
      </p:cxnSp>
      <p:cxnSp>
        <p:nvCxnSpPr>
          <p:cNvPr id="1451" name="Google Shape;1451;p74"/>
          <p:cNvCxnSpPr/>
          <p:nvPr/>
        </p:nvCxnSpPr>
        <p:spPr>
          <a:xfrm rot="10800000">
            <a:off x="3024333" y="3202420"/>
            <a:ext cx="2740800" cy="0"/>
          </a:xfrm>
          <a:prstGeom prst="straightConnector1">
            <a:avLst/>
          </a:prstGeom>
          <a:noFill/>
          <a:ln cap="flat" cmpd="sng" w="9525">
            <a:solidFill>
              <a:schemeClr val="dk2"/>
            </a:solidFill>
            <a:prstDash val="lgDashDot"/>
            <a:round/>
            <a:headEnd len="med" w="med" type="none"/>
            <a:tailEnd len="med" w="med" type="triangle"/>
          </a:ln>
        </p:spPr>
      </p:cxnSp>
      <p:cxnSp>
        <p:nvCxnSpPr>
          <p:cNvPr id="1452" name="Google Shape;1452;p74"/>
          <p:cNvCxnSpPr/>
          <p:nvPr/>
        </p:nvCxnSpPr>
        <p:spPr>
          <a:xfrm rot="10800000">
            <a:off x="3072650" y="4196700"/>
            <a:ext cx="2760900" cy="0"/>
          </a:xfrm>
          <a:prstGeom prst="straightConnector1">
            <a:avLst/>
          </a:prstGeom>
          <a:noFill/>
          <a:ln cap="flat" cmpd="sng" w="9525">
            <a:solidFill>
              <a:schemeClr val="dk2"/>
            </a:solidFill>
            <a:prstDash val="lgDashDot"/>
            <a:round/>
            <a:headEnd len="med" w="med" type="none"/>
            <a:tailEnd len="med" w="med" type="triangle"/>
          </a:ln>
        </p:spPr>
      </p:cxnSp>
      <p:sp>
        <p:nvSpPr>
          <p:cNvPr id="1453" name="Google Shape;1453;p74"/>
          <p:cNvSpPr txBox="1"/>
          <p:nvPr/>
        </p:nvSpPr>
        <p:spPr>
          <a:xfrm>
            <a:off x="3497933" y="2000221"/>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Clr>
                <a:schemeClr val="dk1"/>
              </a:buClr>
              <a:buSzPts val="1100"/>
              <a:buFont typeface="Arial"/>
              <a:buNone/>
            </a:pPr>
            <a:r>
              <a:rPr b="1" lang="it" sz="1000">
                <a:solidFill>
                  <a:schemeClr val="dk2"/>
                </a:solidFill>
              </a:rPr>
              <a:t>Observation of the class</a:t>
            </a:r>
            <a:endParaRPr b="1" sz="1000">
              <a:solidFill>
                <a:schemeClr val="dk2"/>
              </a:solidFill>
            </a:endParaRPr>
          </a:p>
          <a:p>
            <a:pPr indent="0" lvl="0" marL="0" rtl="0" algn="ctr">
              <a:spcBef>
                <a:spcPts val="0"/>
              </a:spcBef>
              <a:spcAft>
                <a:spcPts val="0"/>
              </a:spcAft>
              <a:buNone/>
            </a:pPr>
            <a:r>
              <a:t/>
            </a:r>
            <a:endParaRPr b="1" sz="1000">
              <a:solidFill>
                <a:schemeClr val="dk2"/>
              </a:solidFill>
            </a:endParaRPr>
          </a:p>
        </p:txBody>
      </p:sp>
      <p:sp>
        <p:nvSpPr>
          <p:cNvPr id="1454" name="Google Shape;1454;p74"/>
          <p:cNvSpPr txBox="1"/>
          <p:nvPr/>
        </p:nvSpPr>
        <p:spPr>
          <a:xfrm rot="2154">
            <a:off x="3436981" y="4128400"/>
            <a:ext cx="1915500" cy="2712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it" sz="1000">
                <a:solidFill>
                  <a:schemeClr val="dk2"/>
                </a:solidFill>
              </a:rPr>
              <a:t>Observation of the class</a:t>
            </a:r>
            <a:endParaRPr b="1" sz="1000">
              <a:solidFill>
                <a:schemeClr val="dk2"/>
              </a:solidFill>
            </a:endParaRPr>
          </a:p>
        </p:txBody>
      </p:sp>
      <p:cxnSp>
        <p:nvCxnSpPr>
          <p:cNvPr id="1455" name="Google Shape;1455;p74"/>
          <p:cNvCxnSpPr/>
          <p:nvPr/>
        </p:nvCxnSpPr>
        <p:spPr>
          <a:xfrm>
            <a:off x="3024333" y="2910770"/>
            <a:ext cx="2277300" cy="0"/>
          </a:xfrm>
          <a:prstGeom prst="straightConnector1">
            <a:avLst/>
          </a:prstGeom>
          <a:noFill/>
          <a:ln cap="flat" cmpd="sng" w="9525">
            <a:solidFill>
              <a:schemeClr val="dk2"/>
            </a:solidFill>
            <a:prstDash val="solid"/>
            <a:round/>
            <a:headEnd len="med" w="med" type="none"/>
            <a:tailEnd len="med" w="med" type="none"/>
          </a:ln>
        </p:spPr>
      </p:cxnSp>
      <p:grpSp>
        <p:nvGrpSpPr>
          <p:cNvPr id="1456" name="Google Shape;1456;p74"/>
          <p:cNvGrpSpPr/>
          <p:nvPr/>
        </p:nvGrpSpPr>
        <p:grpSpPr>
          <a:xfrm>
            <a:off x="5306108" y="1772120"/>
            <a:ext cx="537742" cy="2283280"/>
            <a:chOff x="5306108" y="1772120"/>
            <a:chExt cx="537742" cy="2283280"/>
          </a:xfrm>
        </p:grpSpPr>
        <p:cxnSp>
          <p:nvCxnSpPr>
            <p:cNvPr id="1457" name="Google Shape;1457;p74"/>
            <p:cNvCxnSpPr/>
            <p:nvPr/>
          </p:nvCxnSpPr>
          <p:spPr>
            <a:xfrm rot="5400000">
              <a:off x="4167458" y="2910770"/>
              <a:ext cx="2277300" cy="0"/>
            </a:xfrm>
            <a:prstGeom prst="straightConnector1">
              <a:avLst/>
            </a:prstGeom>
            <a:noFill/>
            <a:ln cap="flat" cmpd="sng" w="9525">
              <a:solidFill>
                <a:schemeClr val="dk2"/>
              </a:solidFill>
              <a:prstDash val="solid"/>
              <a:round/>
              <a:headEnd len="med" w="med" type="none"/>
              <a:tailEnd len="med" w="med" type="none"/>
            </a:ln>
          </p:spPr>
        </p:cxnSp>
        <p:cxnSp>
          <p:nvCxnSpPr>
            <p:cNvPr id="1458" name="Google Shape;1458;p74"/>
            <p:cNvCxnSpPr/>
            <p:nvPr/>
          </p:nvCxnSpPr>
          <p:spPr>
            <a:xfrm>
              <a:off x="5308350" y="1780600"/>
              <a:ext cx="535500" cy="0"/>
            </a:xfrm>
            <a:prstGeom prst="straightConnector1">
              <a:avLst/>
            </a:prstGeom>
            <a:noFill/>
            <a:ln cap="flat" cmpd="sng" w="9525">
              <a:solidFill>
                <a:schemeClr val="dk2"/>
              </a:solidFill>
              <a:prstDash val="solid"/>
              <a:round/>
              <a:headEnd len="med" w="med" type="none"/>
              <a:tailEnd len="med" w="med" type="stealth"/>
            </a:ln>
          </p:spPr>
        </p:cxnSp>
        <p:cxnSp>
          <p:nvCxnSpPr>
            <p:cNvPr id="1459" name="Google Shape;1459;p74"/>
            <p:cNvCxnSpPr/>
            <p:nvPr/>
          </p:nvCxnSpPr>
          <p:spPr>
            <a:xfrm>
              <a:off x="5308350" y="2912400"/>
              <a:ext cx="535500" cy="0"/>
            </a:xfrm>
            <a:prstGeom prst="straightConnector1">
              <a:avLst/>
            </a:prstGeom>
            <a:noFill/>
            <a:ln cap="flat" cmpd="sng" w="9525">
              <a:solidFill>
                <a:schemeClr val="dk2"/>
              </a:solidFill>
              <a:prstDash val="solid"/>
              <a:round/>
              <a:headEnd len="med" w="med" type="none"/>
              <a:tailEnd len="med" w="med" type="stealth"/>
            </a:ln>
          </p:spPr>
        </p:cxnSp>
        <p:cxnSp>
          <p:nvCxnSpPr>
            <p:cNvPr id="1460" name="Google Shape;1460;p74"/>
            <p:cNvCxnSpPr/>
            <p:nvPr/>
          </p:nvCxnSpPr>
          <p:spPr>
            <a:xfrm>
              <a:off x="5308350" y="4055400"/>
              <a:ext cx="535500" cy="0"/>
            </a:xfrm>
            <a:prstGeom prst="straightConnector1">
              <a:avLst/>
            </a:prstGeom>
            <a:noFill/>
            <a:ln cap="flat" cmpd="sng" w="9525">
              <a:solidFill>
                <a:schemeClr val="dk2"/>
              </a:solidFill>
              <a:prstDash val="solid"/>
              <a:round/>
              <a:headEnd len="med" w="med" type="none"/>
              <a:tailEnd len="med" w="med" type="stealth"/>
            </a:ln>
          </p:spPr>
        </p:cxnSp>
      </p:gr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4" name="Shape 1464"/>
        <p:cNvGrpSpPr/>
        <p:nvPr/>
      </p:nvGrpSpPr>
      <p:grpSpPr>
        <a:xfrm>
          <a:off x="0" y="0"/>
          <a:ext cx="0" cy="0"/>
          <a:chOff x="0" y="0"/>
          <a:chExt cx="0" cy="0"/>
        </a:xfrm>
      </p:grpSpPr>
      <p:sp>
        <p:nvSpPr>
          <p:cNvPr id="1465" name="Google Shape;1465;p7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Results - Case 3</a:t>
            </a:r>
            <a:endParaRPr/>
          </a:p>
        </p:txBody>
      </p:sp>
      <p:pic>
        <p:nvPicPr>
          <p:cNvPr id="1466" name="Google Shape;1466;p75"/>
          <p:cNvPicPr preferRelativeResize="0"/>
          <p:nvPr/>
        </p:nvPicPr>
        <p:blipFill>
          <a:blip r:embed="rId3">
            <a:alphaModFix/>
          </a:blip>
          <a:stretch>
            <a:fillRect/>
          </a:stretch>
        </p:blipFill>
        <p:spPr>
          <a:xfrm>
            <a:off x="1325900" y="2498400"/>
            <a:ext cx="2739455" cy="2088001"/>
          </a:xfrm>
          <a:prstGeom prst="rect">
            <a:avLst/>
          </a:prstGeom>
          <a:noFill/>
          <a:ln>
            <a:noFill/>
          </a:ln>
        </p:spPr>
      </p:pic>
      <p:pic>
        <p:nvPicPr>
          <p:cNvPr id="1467" name="Google Shape;1467;p75"/>
          <p:cNvPicPr preferRelativeResize="0"/>
          <p:nvPr/>
        </p:nvPicPr>
        <p:blipFill>
          <a:blip r:embed="rId4">
            <a:alphaModFix/>
          </a:blip>
          <a:stretch>
            <a:fillRect/>
          </a:stretch>
        </p:blipFill>
        <p:spPr>
          <a:xfrm>
            <a:off x="4984882" y="2498400"/>
            <a:ext cx="2739455" cy="2088001"/>
          </a:xfrm>
          <a:prstGeom prst="rect">
            <a:avLst/>
          </a:prstGeom>
          <a:noFill/>
          <a:ln>
            <a:noFill/>
          </a:ln>
        </p:spPr>
      </p:pic>
      <p:sp>
        <p:nvSpPr>
          <p:cNvPr id="1468" name="Google Shape;1468;p75"/>
          <p:cNvSpPr txBox="1"/>
          <p:nvPr>
            <p:ph idx="1" type="body"/>
          </p:nvPr>
        </p:nvSpPr>
        <p:spPr>
          <a:xfrm>
            <a:off x="457200" y="918000"/>
            <a:ext cx="8323800" cy="14199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following plots are obtained by averaging the results of </a:t>
            </a:r>
            <a:r>
              <a:rPr b="1" lang="it" sz="1200"/>
              <a:t>100 experiments</a:t>
            </a:r>
            <a:r>
              <a:rPr lang="it" sz="1200"/>
              <a:t>.</a:t>
            </a:r>
            <a:endParaRPr sz="1200"/>
          </a:p>
          <a:p>
            <a:pPr indent="0" lvl="0" marL="0" rtl="0" algn="l">
              <a:lnSpc>
                <a:spcPct val="115000"/>
              </a:lnSpc>
              <a:spcBef>
                <a:spcPts val="360"/>
              </a:spcBef>
              <a:spcAft>
                <a:spcPts val="0"/>
              </a:spcAft>
              <a:buNone/>
            </a:pPr>
            <a:r>
              <a:rPr lang="it" sz="1200"/>
              <a:t>The </a:t>
            </a:r>
            <a:r>
              <a:rPr b="1" lang="it" sz="1200"/>
              <a:t>instantaneous regret does not tend to zero</a:t>
            </a:r>
            <a:r>
              <a:rPr lang="it" sz="1200"/>
              <a:t> as the time grows</a:t>
            </a:r>
            <a:r>
              <a:rPr lang="it" sz="1200"/>
              <a:t>,</a:t>
            </a:r>
            <a:r>
              <a:rPr lang="it" sz="1200"/>
              <a:t> </a:t>
            </a:r>
            <a:r>
              <a:rPr b="1" lang="it" sz="1200"/>
              <a:t>neither for TS nor for UCB1</a:t>
            </a:r>
            <a:r>
              <a:rPr lang="it" sz="1200"/>
              <a:t>. The </a:t>
            </a:r>
            <a:r>
              <a:rPr lang="it" sz="1200"/>
              <a:t>instantaneous</a:t>
            </a:r>
            <a:r>
              <a:rPr lang="it" sz="1200"/>
              <a:t> reward and the </a:t>
            </a:r>
            <a:r>
              <a:rPr lang="it" sz="1200"/>
              <a:t>instantaneous</a:t>
            </a:r>
            <a:r>
              <a:rPr lang="it" sz="1200"/>
              <a:t> regret reaches a point where they are </a:t>
            </a:r>
            <a:r>
              <a:rPr lang="it" sz="1200"/>
              <a:t>almost</a:t>
            </a:r>
            <a:r>
              <a:rPr lang="it" sz="1200"/>
              <a:t> constant, this it the point in which the learner found the best price and bid for the setting. The single learner we are using is learning the best arms for the aggregate context that in general are sub-optimal. The reward cannot reach the instantaneous reward given by the clairvoyant algorithm in the case of disaggregate context since it doesn’t </a:t>
            </a:r>
            <a:r>
              <a:rPr lang="it" sz="1200"/>
              <a:t>distinguish</a:t>
            </a:r>
            <a:r>
              <a:rPr lang="it" sz="1200"/>
              <a:t> between users belonging to different classes.</a:t>
            </a:r>
            <a:endParaRPr sz="1200"/>
          </a:p>
          <a:p>
            <a:pPr indent="0" lvl="0" marL="0" rtl="0" algn="l">
              <a:lnSpc>
                <a:spcPct val="115000"/>
              </a:lnSpc>
              <a:spcBef>
                <a:spcPts val="360"/>
              </a:spcBef>
              <a:spcAft>
                <a:spcPts val="0"/>
              </a:spcAft>
              <a:buNone/>
            </a:pPr>
            <a:r>
              <a:rPr lang="it" sz="1200"/>
              <a:t>Also in this case </a:t>
            </a:r>
            <a:r>
              <a:rPr b="1" lang="it" sz="1200"/>
              <a:t>TS</a:t>
            </a:r>
            <a:r>
              <a:rPr lang="it" sz="1200"/>
              <a:t> algorithm is </a:t>
            </a:r>
            <a:r>
              <a:rPr b="1" lang="it" sz="1200"/>
              <a:t>faster in learning</a:t>
            </a:r>
            <a:r>
              <a:rPr lang="it" sz="1200"/>
              <a:t> with respect to UCB1.</a:t>
            </a:r>
            <a:endParaRPr sz="1200"/>
          </a:p>
          <a:p>
            <a:pPr indent="0" lvl="0" marL="0" rtl="0" algn="l">
              <a:spcBef>
                <a:spcPts val="360"/>
              </a:spcBef>
              <a:spcAft>
                <a:spcPts val="0"/>
              </a:spcAft>
              <a:buNone/>
            </a:pPr>
            <a:r>
              <a:t/>
            </a:r>
            <a:endParaRPr sz="1300"/>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72" name="Shape 1472"/>
        <p:cNvGrpSpPr/>
        <p:nvPr/>
      </p:nvGrpSpPr>
      <p:grpSpPr>
        <a:xfrm>
          <a:off x="0" y="0"/>
          <a:ext cx="0" cy="0"/>
          <a:chOff x="0" y="0"/>
          <a:chExt cx="0" cy="0"/>
        </a:xfrm>
      </p:grpSpPr>
      <p:sp>
        <p:nvSpPr>
          <p:cNvPr id="1473" name="Google Shape;1473;p76"/>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Results - Case 3</a:t>
            </a:r>
            <a:endParaRPr/>
          </a:p>
        </p:txBody>
      </p:sp>
      <p:pic>
        <p:nvPicPr>
          <p:cNvPr id="1474" name="Google Shape;1474;p76"/>
          <p:cNvPicPr preferRelativeResize="0"/>
          <p:nvPr/>
        </p:nvPicPr>
        <p:blipFill>
          <a:blip r:embed="rId3">
            <a:alphaModFix/>
          </a:blip>
          <a:stretch>
            <a:fillRect/>
          </a:stretch>
        </p:blipFill>
        <p:spPr>
          <a:xfrm>
            <a:off x="1655063" y="2492063"/>
            <a:ext cx="2572676" cy="2088001"/>
          </a:xfrm>
          <a:prstGeom prst="rect">
            <a:avLst/>
          </a:prstGeom>
          <a:noFill/>
          <a:ln>
            <a:noFill/>
          </a:ln>
        </p:spPr>
      </p:pic>
      <p:pic>
        <p:nvPicPr>
          <p:cNvPr id="1475" name="Google Shape;1475;p76"/>
          <p:cNvPicPr preferRelativeResize="0"/>
          <p:nvPr/>
        </p:nvPicPr>
        <p:blipFill>
          <a:blip r:embed="rId4">
            <a:alphaModFix/>
          </a:blip>
          <a:stretch>
            <a:fillRect/>
          </a:stretch>
        </p:blipFill>
        <p:spPr>
          <a:xfrm>
            <a:off x="5020698" y="2492063"/>
            <a:ext cx="2468236" cy="2088001"/>
          </a:xfrm>
          <a:prstGeom prst="rect">
            <a:avLst/>
          </a:prstGeom>
          <a:noFill/>
          <a:ln>
            <a:noFill/>
          </a:ln>
        </p:spPr>
      </p:pic>
      <p:sp>
        <p:nvSpPr>
          <p:cNvPr id="1476" name="Google Shape;1476;p76"/>
          <p:cNvSpPr txBox="1"/>
          <p:nvPr>
            <p:ph idx="1" type="body"/>
          </p:nvPr>
        </p:nvSpPr>
        <p:spPr>
          <a:xfrm>
            <a:off x="457200" y="936000"/>
            <a:ext cx="8323800" cy="14274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As expected the </a:t>
            </a:r>
            <a:r>
              <a:rPr b="1" lang="it" sz="1200"/>
              <a:t>cumulative regret is linear</a:t>
            </a:r>
            <a:r>
              <a:rPr lang="it" sz="1200"/>
              <a:t> for both the algorithms. This is due to the fact that the learners are pulling a single price and bid at each time and are using them for all the users of the environment. The learner, in this way, is estimating the best arms for the aggregate model that in general are not equal to all the ones of the user classes. The clairvoyant algorithm gives the optimal cumulative reward of the disaggregate model, that in general is higher than the one from the aggregate setting. It is possible to see indeed that there is a lot of difference in the two rewards. The fact that in the instantaneous regret does not tend to zero is translated in a linear shape of the cumulative regret.</a:t>
            </a:r>
            <a:endParaRPr sz="1200"/>
          </a:p>
          <a:p>
            <a:pPr indent="0" lvl="0" marL="0" rtl="0" algn="l">
              <a:lnSpc>
                <a:spcPct val="115000"/>
              </a:lnSpc>
              <a:spcBef>
                <a:spcPts val="360"/>
              </a:spcBef>
              <a:spcAft>
                <a:spcPts val="0"/>
              </a:spcAft>
              <a:buNone/>
            </a:pPr>
            <a:r>
              <a:rPr lang="it" sz="1200"/>
              <a:t>Also in this case it is possible to see that </a:t>
            </a:r>
            <a:r>
              <a:rPr b="1" lang="it" sz="1200"/>
              <a:t>TS</a:t>
            </a:r>
            <a:r>
              <a:rPr lang="it" sz="1200"/>
              <a:t> algorithm </a:t>
            </a:r>
            <a:r>
              <a:rPr b="1" lang="it" sz="1200"/>
              <a:t>outperforms UCB1</a:t>
            </a:r>
            <a:r>
              <a:rPr lang="it" sz="1200"/>
              <a:t>.</a:t>
            </a:r>
            <a:endParaRPr sz="1300"/>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0" name="Shape 1480"/>
        <p:cNvGrpSpPr/>
        <p:nvPr/>
      </p:nvGrpSpPr>
      <p:grpSpPr>
        <a:xfrm>
          <a:off x="0" y="0"/>
          <a:ext cx="0" cy="0"/>
          <a:chOff x="0" y="0"/>
          <a:chExt cx="0" cy="0"/>
        </a:xfrm>
      </p:grpSpPr>
      <p:sp>
        <p:nvSpPr>
          <p:cNvPr id="1481" name="Google Shape;1481;p77"/>
          <p:cNvSpPr txBox="1"/>
          <p:nvPr>
            <p:ph idx="1" type="body"/>
          </p:nvPr>
        </p:nvSpPr>
        <p:spPr>
          <a:xfrm>
            <a:off x="457200" y="1084200"/>
            <a:ext cx="8323800" cy="13695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200"/>
              <a:t>Here the </a:t>
            </a:r>
            <a:r>
              <a:rPr b="1" lang="it" sz="1200"/>
              <a:t>comparison</a:t>
            </a:r>
            <a:r>
              <a:rPr lang="it" sz="1200"/>
              <a:t> between the learners of the </a:t>
            </a:r>
            <a:r>
              <a:rPr b="1" lang="it" sz="1200"/>
              <a:t>scenario 2</a:t>
            </a:r>
            <a:r>
              <a:rPr lang="it" sz="1200"/>
              <a:t> and </a:t>
            </a:r>
            <a:r>
              <a:rPr b="1" lang="it" sz="1200"/>
              <a:t>3</a:t>
            </a:r>
            <a:r>
              <a:rPr lang="it" sz="1200"/>
              <a:t>.</a:t>
            </a:r>
            <a:endParaRPr sz="1200"/>
          </a:p>
          <a:p>
            <a:pPr indent="0" lvl="0" marL="0" rtl="0" algn="l">
              <a:spcBef>
                <a:spcPts val="360"/>
              </a:spcBef>
              <a:spcAft>
                <a:spcPts val="0"/>
              </a:spcAft>
              <a:buNone/>
            </a:pPr>
            <a:r>
              <a:rPr lang="it" sz="1200"/>
              <a:t>Thanks to price discrimination and bid discrimination strategies the </a:t>
            </a:r>
            <a:r>
              <a:rPr b="1" lang="it" sz="1200"/>
              <a:t>reward</a:t>
            </a:r>
            <a:r>
              <a:rPr lang="it" sz="1200"/>
              <a:t> collected by the </a:t>
            </a:r>
            <a:r>
              <a:rPr b="1" lang="it" sz="1200"/>
              <a:t>system that estimates the context structure</a:t>
            </a:r>
            <a:r>
              <a:rPr lang="it" sz="1200"/>
              <a:t> of the problem is </a:t>
            </a:r>
            <a:r>
              <a:rPr b="1" lang="it" sz="1200"/>
              <a:t>greater than</a:t>
            </a:r>
            <a:r>
              <a:rPr lang="it" sz="1200"/>
              <a:t> the one of the </a:t>
            </a:r>
            <a:r>
              <a:rPr b="1" lang="it" sz="1200"/>
              <a:t>system</a:t>
            </a:r>
            <a:r>
              <a:rPr lang="it" sz="1200"/>
              <a:t> that uses a </a:t>
            </a:r>
            <a:r>
              <a:rPr b="1" lang="it" sz="1200"/>
              <a:t>single learner</a:t>
            </a:r>
            <a:r>
              <a:rPr lang="it" sz="1200"/>
              <a:t>, which is using the fully aggregated context.</a:t>
            </a:r>
            <a:endParaRPr b="1" sz="1200"/>
          </a:p>
          <a:p>
            <a:pPr indent="0" lvl="0" marL="0" rtl="0" algn="l">
              <a:spcBef>
                <a:spcPts val="360"/>
              </a:spcBef>
              <a:spcAft>
                <a:spcPts val="0"/>
              </a:spcAft>
              <a:buNone/>
            </a:pPr>
            <a:r>
              <a:rPr lang="it" sz="1200"/>
              <a:t>Even if the </a:t>
            </a:r>
            <a:r>
              <a:rPr b="1" lang="it" sz="1200"/>
              <a:t>context generation algorithm</a:t>
            </a:r>
            <a:r>
              <a:rPr lang="it" sz="1200"/>
              <a:t> does not always determine the actual context structure, it </a:t>
            </a:r>
            <a:r>
              <a:rPr b="1" lang="it" sz="1200"/>
              <a:t>estimates a better context structure </a:t>
            </a:r>
            <a:r>
              <a:rPr lang="it" sz="1200"/>
              <a:t>with respect to the one that considers </a:t>
            </a:r>
            <a:r>
              <a:rPr b="1" lang="it" sz="1200"/>
              <a:t>all the users in the same context</a:t>
            </a:r>
            <a:r>
              <a:rPr lang="it" sz="1200"/>
              <a:t>.</a:t>
            </a:r>
            <a:endParaRPr sz="1200"/>
          </a:p>
        </p:txBody>
      </p:sp>
      <p:sp>
        <p:nvSpPr>
          <p:cNvPr id="1482" name="Google Shape;1482;p7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4: Context generation</a:t>
            </a:r>
            <a:endParaRPr sz="1900"/>
          </a:p>
          <a:p>
            <a:pPr indent="0" lvl="0" marL="0" rtl="0" algn="l">
              <a:lnSpc>
                <a:spcPct val="115000"/>
              </a:lnSpc>
              <a:spcBef>
                <a:spcPts val="0"/>
              </a:spcBef>
              <a:spcAft>
                <a:spcPts val="0"/>
              </a:spcAft>
              <a:buClr>
                <a:schemeClr val="dk1"/>
              </a:buClr>
              <a:buSzPts val="1100"/>
              <a:buFont typeface="Arial"/>
              <a:buNone/>
            </a:pPr>
            <a:r>
              <a:rPr lang="it" sz="1700"/>
              <a:t>Comparison cases 2 and 3</a:t>
            </a:r>
            <a:endParaRPr sz="1900"/>
          </a:p>
        </p:txBody>
      </p:sp>
      <p:pic>
        <p:nvPicPr>
          <p:cNvPr id="1483" name="Google Shape;1483;p77"/>
          <p:cNvPicPr preferRelativeResize="0"/>
          <p:nvPr/>
        </p:nvPicPr>
        <p:blipFill>
          <a:blip r:embed="rId3">
            <a:alphaModFix/>
          </a:blip>
          <a:stretch>
            <a:fillRect/>
          </a:stretch>
        </p:blipFill>
        <p:spPr>
          <a:xfrm>
            <a:off x="1655132" y="2453700"/>
            <a:ext cx="2572527" cy="2087999"/>
          </a:xfrm>
          <a:prstGeom prst="rect">
            <a:avLst/>
          </a:prstGeom>
          <a:noFill/>
          <a:ln>
            <a:noFill/>
          </a:ln>
        </p:spPr>
      </p:pic>
      <p:pic>
        <p:nvPicPr>
          <p:cNvPr id="1484" name="Google Shape;1484;p77"/>
          <p:cNvPicPr preferRelativeResize="0"/>
          <p:nvPr/>
        </p:nvPicPr>
        <p:blipFill>
          <a:blip r:embed="rId4">
            <a:alphaModFix/>
          </a:blip>
          <a:stretch>
            <a:fillRect/>
          </a:stretch>
        </p:blipFill>
        <p:spPr>
          <a:xfrm>
            <a:off x="5020730" y="2453701"/>
            <a:ext cx="2468123" cy="2087999"/>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8" name="Shape 1488"/>
        <p:cNvGrpSpPr/>
        <p:nvPr/>
      </p:nvGrpSpPr>
      <p:grpSpPr>
        <a:xfrm>
          <a:off x="0" y="0"/>
          <a:ext cx="0" cy="0"/>
          <a:chOff x="0" y="0"/>
          <a:chExt cx="0" cy="0"/>
        </a:xfrm>
      </p:grpSpPr>
      <p:sp>
        <p:nvSpPr>
          <p:cNvPr id="1489" name="Google Shape;1489;p7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1490" name="Google Shape;1490;p78"/>
          <p:cNvCxnSpPr>
            <a:endCxn id="1491" idx="6"/>
          </p:cNvCxnSpPr>
          <p:nvPr/>
        </p:nvCxnSpPr>
        <p:spPr>
          <a:xfrm>
            <a:off x="271275" y="2561550"/>
            <a:ext cx="540900" cy="10200"/>
          </a:xfrm>
          <a:prstGeom prst="straightConnector1">
            <a:avLst/>
          </a:prstGeom>
          <a:noFill/>
          <a:ln cap="flat" cmpd="sng" w="19050">
            <a:solidFill>
              <a:srgbClr val="72A582"/>
            </a:solidFill>
            <a:prstDash val="solid"/>
            <a:round/>
            <a:headEnd len="med" w="med" type="none"/>
            <a:tailEnd len="med" w="med" type="none"/>
          </a:ln>
        </p:spPr>
      </p:cxnSp>
      <p:sp>
        <p:nvSpPr>
          <p:cNvPr id="1491" name="Google Shape;1491;p78"/>
          <p:cNvSpPr/>
          <p:nvPr/>
        </p:nvSpPr>
        <p:spPr>
          <a:xfrm>
            <a:off x="4341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1492" name="Google Shape;1492;p78"/>
          <p:cNvSpPr/>
          <p:nvPr/>
        </p:nvSpPr>
        <p:spPr>
          <a:xfrm>
            <a:off x="175045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1493" name="Google Shape;1493;p78"/>
          <p:cNvSpPr/>
          <p:nvPr/>
        </p:nvSpPr>
        <p:spPr>
          <a:xfrm>
            <a:off x="306672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1494" name="Google Shape;1494;p78"/>
          <p:cNvSpPr/>
          <p:nvPr/>
        </p:nvSpPr>
        <p:spPr>
          <a:xfrm>
            <a:off x="438300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1495" name="Google Shape;1495;p78"/>
          <p:cNvSpPr/>
          <p:nvPr/>
        </p:nvSpPr>
        <p:spPr>
          <a:xfrm>
            <a:off x="56992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1496" name="Google Shape;1496;p78"/>
          <p:cNvSpPr/>
          <p:nvPr/>
        </p:nvSpPr>
        <p:spPr>
          <a:xfrm>
            <a:off x="7015550"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1497" name="Google Shape;1497;p78"/>
          <p:cNvSpPr/>
          <p:nvPr/>
        </p:nvSpPr>
        <p:spPr>
          <a:xfrm>
            <a:off x="8331825" y="2382750"/>
            <a:ext cx="378000" cy="378000"/>
          </a:xfrm>
          <a:prstGeom prst="flowChartConnector">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1498" name="Google Shape;1498;p78"/>
          <p:cNvSpPr/>
          <p:nvPr/>
        </p:nvSpPr>
        <p:spPr>
          <a:xfrm>
            <a:off x="85575" y="1786375"/>
            <a:ext cx="12732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1499" name="Google Shape;1499;p78"/>
          <p:cNvSpPr/>
          <p:nvPr/>
        </p:nvSpPr>
        <p:spPr>
          <a:xfrm>
            <a:off x="1091650" y="2896825"/>
            <a:ext cx="1695600" cy="4464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1500" name="Google Shape;1500;p78"/>
          <p:cNvSpPr/>
          <p:nvPr/>
        </p:nvSpPr>
        <p:spPr>
          <a:xfrm>
            <a:off x="2361100" y="178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1501" name="Google Shape;1501;p78"/>
          <p:cNvSpPr/>
          <p:nvPr/>
        </p:nvSpPr>
        <p:spPr>
          <a:xfrm>
            <a:off x="3742238" y="289682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1502" name="Google Shape;1502;p78"/>
          <p:cNvSpPr/>
          <p:nvPr/>
        </p:nvSpPr>
        <p:spPr>
          <a:xfrm>
            <a:off x="5059025" y="178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1503" name="Google Shape;1503;p78"/>
          <p:cNvSpPr/>
          <p:nvPr/>
        </p:nvSpPr>
        <p:spPr>
          <a:xfrm>
            <a:off x="6392825" y="2896375"/>
            <a:ext cx="1695600" cy="44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1504" name="Google Shape;1504;p78"/>
          <p:cNvSpPr/>
          <p:nvPr/>
        </p:nvSpPr>
        <p:spPr>
          <a:xfrm>
            <a:off x="7756950" y="1786825"/>
            <a:ext cx="1273200" cy="447300"/>
          </a:xfrm>
          <a:prstGeom prst="roundRect">
            <a:avLst>
              <a:gd fmla="val 16667" name="adj"/>
            </a:avLst>
          </a:prstGeom>
          <a:solidFill>
            <a:srgbClr val="728FA5">
              <a:alpha val="3773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1505" name="Google Shape;1505;p78"/>
          <p:cNvCxnSpPr>
            <a:stCxn id="1491" idx="6"/>
            <a:endCxn id="1491"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1506" name="Google Shape;1506;p78"/>
          <p:cNvCxnSpPr>
            <a:stCxn id="1496" idx="6"/>
            <a:endCxn id="1497" idx="2"/>
          </p:cNvCxnSpPr>
          <p:nvPr/>
        </p:nvCxnSpPr>
        <p:spPr>
          <a:xfrm>
            <a:off x="7393550" y="2571750"/>
            <a:ext cx="938400" cy="0"/>
          </a:xfrm>
          <a:prstGeom prst="straightConnector1">
            <a:avLst/>
          </a:prstGeom>
          <a:noFill/>
          <a:ln cap="flat" cmpd="sng" w="19050">
            <a:solidFill>
              <a:srgbClr val="728FA5"/>
            </a:solidFill>
            <a:prstDash val="dot"/>
            <a:round/>
            <a:headEnd len="med" w="med" type="none"/>
            <a:tailEnd len="med" w="med" type="none"/>
          </a:ln>
        </p:spPr>
      </p:cxnSp>
      <p:cxnSp>
        <p:nvCxnSpPr>
          <p:cNvPr id="1507" name="Google Shape;1507;p78"/>
          <p:cNvCxnSpPr>
            <a:stCxn id="1491" idx="6"/>
            <a:endCxn id="1492" idx="2"/>
          </p:cNvCxnSpPr>
          <p:nvPr/>
        </p:nvCxnSpPr>
        <p:spPr>
          <a:xfrm>
            <a:off x="81217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508" name="Google Shape;1508;p78"/>
          <p:cNvCxnSpPr>
            <a:stCxn id="1492" idx="6"/>
            <a:endCxn id="1493" idx="2"/>
          </p:cNvCxnSpPr>
          <p:nvPr/>
        </p:nvCxnSpPr>
        <p:spPr>
          <a:xfrm>
            <a:off x="2128450"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509" name="Google Shape;1509;p78"/>
          <p:cNvCxnSpPr>
            <a:stCxn id="1493" idx="6"/>
            <a:endCxn id="1494" idx="2"/>
          </p:cNvCxnSpPr>
          <p:nvPr/>
        </p:nvCxnSpPr>
        <p:spPr>
          <a:xfrm>
            <a:off x="344472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510" name="Google Shape;1510;p78"/>
          <p:cNvCxnSpPr>
            <a:stCxn id="1494" idx="6"/>
            <a:endCxn id="1495" idx="2"/>
          </p:cNvCxnSpPr>
          <p:nvPr/>
        </p:nvCxnSpPr>
        <p:spPr>
          <a:xfrm>
            <a:off x="4761000"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511" name="Google Shape;1511;p78"/>
          <p:cNvCxnSpPr>
            <a:stCxn id="1495" idx="6"/>
            <a:endCxn id="1496" idx="2"/>
          </p:cNvCxnSpPr>
          <p:nvPr/>
        </p:nvCxnSpPr>
        <p:spPr>
          <a:xfrm>
            <a:off x="6077275" y="2571750"/>
            <a:ext cx="938400" cy="0"/>
          </a:xfrm>
          <a:prstGeom prst="straightConnector1">
            <a:avLst/>
          </a:prstGeom>
          <a:noFill/>
          <a:ln cap="flat" cmpd="sng" w="19050">
            <a:solidFill>
              <a:srgbClr val="728FA5"/>
            </a:solidFill>
            <a:prstDash val="solid"/>
            <a:round/>
            <a:headEnd len="med" w="med" type="none"/>
            <a:tailEnd len="med" w="med" type="none"/>
          </a:ln>
        </p:spPr>
      </p:cxn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15" name="Shape 1515"/>
        <p:cNvGrpSpPr/>
        <p:nvPr/>
      </p:nvGrpSpPr>
      <p:grpSpPr>
        <a:xfrm>
          <a:off x="0" y="0"/>
          <a:ext cx="0" cy="0"/>
          <a:chOff x="0" y="0"/>
          <a:chExt cx="0" cy="0"/>
        </a:xfrm>
      </p:grpSpPr>
      <p:sp>
        <p:nvSpPr>
          <p:cNvPr id="1516" name="Google Shape;1516;p7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5: Non-stationary environments with two abrupt changes</a:t>
            </a:r>
            <a:endParaRPr sz="1900"/>
          </a:p>
          <a:p>
            <a:pPr indent="0" lvl="0" marL="0" rtl="0" algn="l">
              <a:lnSpc>
                <a:spcPct val="115000"/>
              </a:lnSpc>
              <a:spcBef>
                <a:spcPts val="0"/>
              </a:spcBef>
              <a:spcAft>
                <a:spcPts val="0"/>
              </a:spcAft>
              <a:buNone/>
            </a:pPr>
            <a:r>
              <a:rPr lang="it" sz="1700"/>
              <a:t>Setting</a:t>
            </a:r>
            <a:r>
              <a:rPr lang="it" sz="1900"/>
              <a:t> </a:t>
            </a:r>
            <a:endParaRPr sz="1900"/>
          </a:p>
        </p:txBody>
      </p:sp>
      <p:sp>
        <p:nvSpPr>
          <p:cNvPr id="1517" name="Google Shape;1517;p79"/>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 sz="1100"/>
              <a:t>In this step the </a:t>
            </a:r>
            <a:r>
              <a:rPr b="1" lang="it" sz="1100"/>
              <a:t>pricing</a:t>
            </a:r>
            <a:r>
              <a:rPr lang="it" sz="1100"/>
              <a:t> part is </a:t>
            </a:r>
            <a:r>
              <a:rPr b="1" lang="it" sz="1100"/>
              <a:t>unknown</a:t>
            </a:r>
            <a:r>
              <a:rPr lang="it" sz="1100"/>
              <a:t>, instead the </a:t>
            </a:r>
            <a:r>
              <a:rPr b="1" lang="it" sz="1100"/>
              <a:t>advertising</a:t>
            </a:r>
            <a:r>
              <a:rPr lang="it" sz="1100"/>
              <a:t> one is </a:t>
            </a:r>
            <a:r>
              <a:rPr b="1" lang="it" sz="1100"/>
              <a:t>known</a:t>
            </a:r>
            <a:r>
              <a:rPr lang="it" sz="1100"/>
              <a:t>. In this case, the pricing curves are subject to </a:t>
            </a:r>
            <a:r>
              <a:rPr b="1" lang="it" sz="1100"/>
              <a:t>two abrupt changes</a:t>
            </a:r>
            <a:r>
              <a:rPr lang="it" sz="1100"/>
              <a:t>. The objective is to </a:t>
            </a:r>
            <a:r>
              <a:rPr b="1" lang="it" sz="1100"/>
              <a:t>maximize</a:t>
            </a:r>
            <a:r>
              <a:rPr lang="it" sz="1100"/>
              <a:t> the </a:t>
            </a:r>
            <a:r>
              <a:rPr b="1" lang="it" sz="1100"/>
              <a:t>reward</a:t>
            </a:r>
            <a:r>
              <a:rPr lang="it" sz="1100"/>
              <a:t> across all the phases while </a:t>
            </a:r>
            <a:r>
              <a:rPr lang="it" sz="1100"/>
              <a:t>estimating the purchase conversation rates</a:t>
            </a:r>
            <a:r>
              <a:rPr lang="it" sz="1100"/>
              <a:t>, using variations of UCB1 to deal with non-stationary settings.</a:t>
            </a:r>
            <a:endParaRPr sz="1100"/>
          </a:p>
          <a:p>
            <a:pPr indent="0" lvl="0" marL="0" rtl="0" algn="just">
              <a:lnSpc>
                <a:spcPct val="115000"/>
              </a:lnSpc>
              <a:spcBef>
                <a:spcPts val="0"/>
              </a:spcBef>
              <a:spcAft>
                <a:spcPts val="0"/>
              </a:spcAft>
              <a:buClr>
                <a:schemeClr val="dk1"/>
              </a:buClr>
              <a:buSzPts val="1100"/>
              <a:buFont typeface="Arial"/>
              <a:buNone/>
            </a:pPr>
            <a:r>
              <a:t/>
            </a:r>
            <a:endParaRPr sz="1100"/>
          </a:p>
          <a:p>
            <a:pPr indent="0" lvl="0" marL="0" rtl="0" algn="just">
              <a:lnSpc>
                <a:spcPct val="115000"/>
              </a:lnSpc>
              <a:spcBef>
                <a:spcPts val="0"/>
              </a:spcBef>
              <a:spcAft>
                <a:spcPts val="0"/>
              </a:spcAft>
              <a:buClr>
                <a:schemeClr val="dk1"/>
              </a:buClr>
              <a:buSzPts val="1100"/>
              <a:buFont typeface="Arial"/>
              <a:buNone/>
            </a:pPr>
            <a:r>
              <a:rPr b="1" lang="it" sz="1100"/>
              <a:t>Scenario:</a:t>
            </a:r>
            <a:endParaRPr b="1" sz="1100"/>
          </a:p>
          <a:p>
            <a:pPr indent="-298450" lvl="0" marL="457200" rtl="0" algn="just">
              <a:lnSpc>
                <a:spcPct val="115000"/>
              </a:lnSpc>
              <a:spcBef>
                <a:spcPts val="0"/>
              </a:spcBef>
              <a:spcAft>
                <a:spcPts val="0"/>
              </a:spcAft>
              <a:buSzPts val="1100"/>
              <a:buChar char="●"/>
            </a:pPr>
            <a:r>
              <a:rPr lang="it" sz="1100"/>
              <a:t>All the users belong to class </a:t>
            </a:r>
            <a:r>
              <a:rPr b="1" lang="it" sz="1100"/>
              <a:t>C1</a:t>
            </a:r>
            <a:endParaRPr b="1" sz="1100"/>
          </a:p>
          <a:p>
            <a:pPr indent="-298450" lvl="0" marL="457200" rtl="0" algn="just">
              <a:lnSpc>
                <a:spcPct val="115000"/>
              </a:lnSpc>
              <a:spcBef>
                <a:spcPts val="0"/>
              </a:spcBef>
              <a:spcAft>
                <a:spcPts val="0"/>
              </a:spcAft>
              <a:buSzPts val="1100"/>
              <a:buChar char="●"/>
            </a:pPr>
            <a:r>
              <a:rPr lang="it" sz="1100"/>
              <a:t>Curves related to the advertising part are </a:t>
            </a:r>
            <a:r>
              <a:rPr b="1" lang="it" sz="1100">
                <a:solidFill>
                  <a:srgbClr val="38761D"/>
                </a:solidFill>
              </a:rPr>
              <a:t>known</a:t>
            </a:r>
            <a:endParaRPr b="1" sz="1100">
              <a:solidFill>
                <a:srgbClr val="38761D"/>
              </a:solidFill>
            </a:endParaRPr>
          </a:p>
          <a:p>
            <a:pPr indent="-298450" lvl="0" marL="457200" rtl="0" algn="just">
              <a:lnSpc>
                <a:spcPct val="115000"/>
              </a:lnSpc>
              <a:spcBef>
                <a:spcPts val="0"/>
              </a:spcBef>
              <a:spcAft>
                <a:spcPts val="0"/>
              </a:spcAft>
              <a:buSzPts val="1100"/>
              <a:buChar char="●"/>
            </a:pPr>
            <a:r>
              <a:rPr lang="it" sz="1100"/>
              <a:t>Curves related to the pricing part are </a:t>
            </a:r>
            <a:r>
              <a:rPr b="1" lang="it" sz="1100">
                <a:solidFill>
                  <a:srgbClr val="990000"/>
                </a:solidFill>
              </a:rPr>
              <a:t>unknown</a:t>
            </a:r>
            <a:r>
              <a:rPr b="1" lang="it" sz="1100"/>
              <a:t> </a:t>
            </a:r>
            <a:r>
              <a:rPr lang="it" sz="1100"/>
              <a:t>and</a:t>
            </a:r>
            <a:r>
              <a:rPr b="1" lang="it" sz="1100"/>
              <a:t> </a:t>
            </a:r>
            <a:r>
              <a:rPr b="1" lang="it" sz="1100">
                <a:solidFill>
                  <a:srgbClr val="990000"/>
                </a:solidFill>
              </a:rPr>
              <a:t>non-stationary</a:t>
            </a:r>
            <a:r>
              <a:rPr lang="it" sz="1100"/>
              <a:t>, being subject to </a:t>
            </a:r>
            <a:r>
              <a:rPr b="1" lang="it" sz="1100"/>
              <a:t>three different seasonal phases</a:t>
            </a:r>
            <a:r>
              <a:rPr lang="it" sz="1100"/>
              <a:t> </a:t>
            </a:r>
            <a:endParaRPr sz="1100"/>
          </a:p>
          <a:p>
            <a:pPr indent="0" lvl="0" marL="0" rtl="0" algn="just">
              <a:lnSpc>
                <a:spcPct val="115000"/>
              </a:lnSpc>
              <a:spcBef>
                <a:spcPts val="0"/>
              </a:spcBef>
              <a:spcAft>
                <a:spcPts val="0"/>
              </a:spcAft>
              <a:buClr>
                <a:schemeClr val="dk1"/>
              </a:buClr>
              <a:buSzPts val="1100"/>
              <a:buFont typeface="Arial"/>
              <a:buNone/>
            </a:pPr>
            <a:r>
              <a:t/>
            </a:r>
            <a:endParaRPr sz="1100"/>
          </a:p>
          <a:p>
            <a:pPr indent="0" lvl="0" marL="0" rtl="0" algn="just">
              <a:lnSpc>
                <a:spcPct val="115000"/>
              </a:lnSpc>
              <a:spcBef>
                <a:spcPts val="0"/>
              </a:spcBef>
              <a:spcAft>
                <a:spcPts val="0"/>
              </a:spcAft>
              <a:buClr>
                <a:schemeClr val="dk1"/>
              </a:buClr>
              <a:buSzPts val="1100"/>
              <a:buFont typeface="Arial"/>
              <a:buNone/>
            </a:pPr>
            <a:r>
              <a:rPr b="1" lang="it" sz="1100"/>
              <a:t>Task:</a:t>
            </a:r>
            <a:endParaRPr sz="1100"/>
          </a:p>
          <a:p>
            <a:pPr indent="-298450" lvl="0" marL="457200" rtl="0" algn="just">
              <a:lnSpc>
                <a:spcPct val="115000"/>
              </a:lnSpc>
              <a:spcBef>
                <a:spcPts val="0"/>
              </a:spcBef>
              <a:spcAft>
                <a:spcPts val="0"/>
              </a:spcAft>
              <a:buSzPts val="1100"/>
              <a:buChar char="●"/>
            </a:pPr>
            <a:r>
              <a:rPr lang="it" sz="1100"/>
              <a:t>Apply </a:t>
            </a:r>
            <a:r>
              <a:rPr b="1" lang="it" sz="1100"/>
              <a:t>UCB1</a:t>
            </a:r>
            <a:r>
              <a:rPr lang="it" sz="1100"/>
              <a:t>, </a:t>
            </a:r>
            <a:r>
              <a:rPr b="1" lang="it" sz="1100"/>
              <a:t>UCB1 with sliding window</a:t>
            </a:r>
            <a:r>
              <a:rPr lang="it" sz="1100"/>
              <a:t> and </a:t>
            </a:r>
            <a:r>
              <a:rPr b="1" lang="it" sz="1100"/>
              <a:t>UCB1 with change detection test</a:t>
            </a:r>
            <a:r>
              <a:rPr lang="it" sz="1100"/>
              <a:t> to maximize the reward while estimating the conversion probabilities</a:t>
            </a:r>
            <a:endParaRPr sz="1100"/>
          </a:p>
          <a:p>
            <a:pPr indent="-298450" lvl="0" marL="457200" rtl="0" algn="just">
              <a:lnSpc>
                <a:spcPct val="115000"/>
              </a:lnSpc>
              <a:spcBef>
                <a:spcPts val="0"/>
              </a:spcBef>
              <a:spcAft>
                <a:spcPts val="0"/>
              </a:spcAft>
              <a:buSzPts val="1100"/>
              <a:buChar char="●"/>
            </a:pPr>
            <a:r>
              <a:rPr lang="it" sz="1100"/>
              <a:t>Provide a </a:t>
            </a:r>
            <a:r>
              <a:rPr b="1" lang="it" sz="1100"/>
              <a:t>sensitivity analysis</a:t>
            </a:r>
            <a:r>
              <a:rPr lang="it" sz="1100"/>
              <a:t> of the parameters employed in the algorithms</a:t>
            </a:r>
            <a:endParaRPr sz="1100"/>
          </a:p>
          <a:p>
            <a:pPr indent="-298450" lvl="0" marL="457200" rtl="0" algn="just">
              <a:lnSpc>
                <a:spcPct val="115000"/>
              </a:lnSpc>
              <a:spcBef>
                <a:spcPts val="0"/>
              </a:spcBef>
              <a:spcAft>
                <a:spcPts val="0"/>
              </a:spcAft>
              <a:buSzPts val="1100"/>
              <a:buChar char="●"/>
            </a:pPr>
            <a:r>
              <a:rPr lang="it" sz="1100"/>
              <a:t>Plot the average value and standard deviation of the </a:t>
            </a:r>
            <a:r>
              <a:rPr b="1" lang="it" sz="1100"/>
              <a:t>cumulative regret</a:t>
            </a:r>
            <a:r>
              <a:rPr lang="it" sz="1100"/>
              <a:t>,</a:t>
            </a:r>
            <a:r>
              <a:rPr b="1" lang="it" sz="1100"/>
              <a:t> cumulative reward</a:t>
            </a:r>
            <a:r>
              <a:rPr lang="it" sz="1100"/>
              <a:t>,</a:t>
            </a:r>
            <a:r>
              <a:rPr b="1" lang="it" sz="1100"/>
              <a:t> instantaneous regret </a:t>
            </a:r>
            <a:r>
              <a:rPr lang="it" sz="1100"/>
              <a:t>and</a:t>
            </a:r>
            <a:r>
              <a:rPr b="1" lang="it" sz="1100"/>
              <a:t> instantaneous reward</a:t>
            </a:r>
            <a:endParaRPr b="1" sz="1100"/>
          </a:p>
          <a:p>
            <a:pPr indent="-298450" lvl="0" marL="457200" rtl="0" algn="just">
              <a:lnSpc>
                <a:spcPct val="115000"/>
              </a:lnSpc>
              <a:spcBef>
                <a:spcPts val="0"/>
              </a:spcBef>
              <a:spcAft>
                <a:spcPts val="0"/>
              </a:spcAft>
              <a:buSzPts val="1100"/>
              <a:buChar char="●"/>
            </a:pPr>
            <a:r>
              <a:rPr lang="it" sz="1100"/>
              <a:t>Compare the results of the three algorithms</a:t>
            </a:r>
            <a:endParaRPr sz="11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1" name="Shape 1521"/>
        <p:cNvGrpSpPr/>
        <p:nvPr/>
      </p:nvGrpSpPr>
      <p:grpSpPr>
        <a:xfrm>
          <a:off x="0" y="0"/>
          <a:ext cx="0" cy="0"/>
          <a:chOff x="0" y="0"/>
          <a:chExt cx="0" cy="0"/>
        </a:xfrm>
      </p:grpSpPr>
      <p:sp>
        <p:nvSpPr>
          <p:cNvPr id="1522" name="Google Shape;1522;p8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Approach</a:t>
            </a:r>
            <a:endParaRPr/>
          </a:p>
        </p:txBody>
      </p:sp>
      <p:sp>
        <p:nvSpPr>
          <p:cNvPr id="1523" name="Google Shape;1523;p80"/>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300"/>
              <a:t>In this scenario </a:t>
            </a:r>
            <a:r>
              <a:rPr lang="it" sz="1300"/>
              <a:t>the advertising curves are fully known, thus the reward is computed using the real values of the number of clicks and cumulative cost given the bid related to the chosen price. Three different versions of UCB1 are employed to minimize the regret while learning the conversion probabilities. </a:t>
            </a:r>
            <a:endParaRPr sz="1300"/>
          </a:p>
          <a:p>
            <a:pPr indent="0" lvl="0" marL="0" rtl="0" algn="l">
              <a:lnSpc>
                <a:spcPct val="115000"/>
              </a:lnSpc>
              <a:spcBef>
                <a:spcPts val="360"/>
              </a:spcBef>
              <a:spcAft>
                <a:spcPts val="0"/>
              </a:spcAft>
              <a:buNone/>
            </a:pPr>
            <a:r>
              <a:rPr lang="it" sz="1300"/>
              <a:t>The phases are spread over the year as follows:</a:t>
            </a:r>
            <a:endParaRPr sz="1300"/>
          </a:p>
          <a:p>
            <a:pPr indent="-311150" lvl="0" marL="457200" rtl="0" algn="l">
              <a:lnSpc>
                <a:spcPct val="115000"/>
              </a:lnSpc>
              <a:spcBef>
                <a:spcPts val="360"/>
              </a:spcBef>
              <a:spcAft>
                <a:spcPts val="0"/>
              </a:spcAft>
              <a:buSzPts val="1300"/>
              <a:buAutoNum type="arabicPeriod"/>
            </a:pPr>
            <a:r>
              <a:rPr lang="it" sz="1300"/>
              <a:t>the </a:t>
            </a:r>
            <a:r>
              <a:rPr b="1" lang="it" sz="1300"/>
              <a:t>first phase</a:t>
            </a:r>
            <a:r>
              <a:rPr lang="it" sz="1300"/>
              <a:t>, which lasts from February to May, is characterized by the </a:t>
            </a:r>
            <a:r>
              <a:rPr b="1" lang="it" sz="1300"/>
              <a:t>launch of the mobile phone </a:t>
            </a:r>
            <a:r>
              <a:rPr lang="it" sz="1300"/>
              <a:t>when the preferred price is the fourth one (650€) because customers are more eager to spend to obtain the new phone in their hands;</a:t>
            </a:r>
            <a:endParaRPr sz="1300"/>
          </a:p>
          <a:p>
            <a:pPr indent="-311150" lvl="0" marL="457200" rtl="0" algn="l">
              <a:lnSpc>
                <a:spcPct val="115000"/>
              </a:lnSpc>
              <a:spcBef>
                <a:spcPts val="0"/>
              </a:spcBef>
              <a:spcAft>
                <a:spcPts val="0"/>
              </a:spcAft>
              <a:buSzPts val="1300"/>
              <a:buAutoNum type="arabicPeriod"/>
            </a:pPr>
            <a:r>
              <a:rPr lang="it" sz="1300"/>
              <a:t>the </a:t>
            </a:r>
            <a:r>
              <a:rPr b="1" lang="it" sz="1300"/>
              <a:t>second phase</a:t>
            </a:r>
            <a:r>
              <a:rPr lang="it" sz="1300"/>
              <a:t>, that goes from June to around September, is characterized by </a:t>
            </a:r>
            <a:r>
              <a:rPr b="1" lang="it" sz="1300"/>
              <a:t>regular purchasing period</a:t>
            </a:r>
            <a:r>
              <a:rPr lang="it" sz="1300"/>
              <a:t> when the preferred price is the intermediate one (600€), thus there is a slight decrease in price;</a:t>
            </a:r>
            <a:endParaRPr sz="1300"/>
          </a:p>
          <a:p>
            <a:pPr indent="-311150" lvl="0" marL="457200" rtl="0" algn="l">
              <a:lnSpc>
                <a:spcPct val="115000"/>
              </a:lnSpc>
              <a:spcBef>
                <a:spcPts val="0"/>
              </a:spcBef>
              <a:spcAft>
                <a:spcPts val="0"/>
              </a:spcAft>
              <a:buSzPts val="1300"/>
              <a:buAutoNum type="arabicPeriod"/>
            </a:pPr>
            <a:r>
              <a:rPr lang="it" sz="1300"/>
              <a:t>the </a:t>
            </a:r>
            <a:r>
              <a:rPr b="1" lang="it" sz="1300"/>
              <a:t>third phase</a:t>
            </a:r>
            <a:r>
              <a:rPr lang="it" sz="1300"/>
              <a:t> lasts from October to January and it is characterized by </a:t>
            </a:r>
            <a:r>
              <a:rPr b="1" lang="it" sz="1300"/>
              <a:t>discounts sales</a:t>
            </a:r>
            <a:r>
              <a:rPr lang="it" sz="1300"/>
              <a:t> since it is a festive period and the launch of the next generation phone is upcoming. During this period the second price (550€) has a peak in its conversion rate</a:t>
            </a:r>
            <a:r>
              <a:rPr b="1" lang="it" sz="1300"/>
              <a:t>.</a:t>
            </a:r>
            <a:endParaRPr b="1" sz="1300"/>
          </a:p>
          <a:p>
            <a:pPr indent="0" lvl="0" marL="0" rtl="0" algn="l">
              <a:lnSpc>
                <a:spcPct val="115000"/>
              </a:lnSpc>
              <a:spcBef>
                <a:spcPts val="360"/>
              </a:spcBef>
              <a:spcAft>
                <a:spcPts val="0"/>
              </a:spcAft>
              <a:buNone/>
            </a:pPr>
            <a:r>
              <a:t/>
            </a:r>
            <a:endParaRPr sz="1300"/>
          </a:p>
        </p:txBody>
      </p:sp>
      <p:sp>
        <p:nvSpPr>
          <p:cNvPr id="1524" name="Google Shape;1524;p80"/>
          <p:cNvSpPr txBox="1"/>
          <p:nvPr/>
        </p:nvSpPr>
        <p:spPr>
          <a:xfrm>
            <a:off x="550775" y="4116450"/>
            <a:ext cx="38619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u="sng">
                <a:solidFill>
                  <a:schemeClr val="hlink"/>
                </a:solidFill>
                <a:hlinkClick action="ppaction://hlinksldjump" r:id="rId3"/>
              </a:rPr>
              <a:t>[A3] Conversion probabilities for the three phases</a:t>
            </a:r>
            <a:endParaRPr sz="1300"/>
          </a:p>
        </p:txBody>
      </p:sp>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8" name="Shape 1528"/>
        <p:cNvGrpSpPr/>
        <p:nvPr/>
      </p:nvGrpSpPr>
      <p:grpSpPr>
        <a:xfrm>
          <a:off x="0" y="0"/>
          <a:ext cx="0" cy="0"/>
          <a:chOff x="0" y="0"/>
          <a:chExt cx="0" cy="0"/>
        </a:xfrm>
      </p:grpSpPr>
      <p:sp>
        <p:nvSpPr>
          <p:cNvPr id="1529" name="Google Shape;1529;p8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5: Non-stationary environments with two abrupt changes</a:t>
            </a:r>
            <a:endParaRPr sz="1900"/>
          </a:p>
          <a:p>
            <a:pPr indent="0" lvl="0" marL="0" rtl="0" algn="l">
              <a:lnSpc>
                <a:spcPct val="115000"/>
              </a:lnSpc>
              <a:spcBef>
                <a:spcPts val="0"/>
              </a:spcBef>
              <a:spcAft>
                <a:spcPts val="0"/>
              </a:spcAft>
              <a:buNone/>
            </a:pPr>
            <a:r>
              <a:rPr lang="it" sz="1700"/>
              <a:t>Approach</a:t>
            </a:r>
            <a:endParaRPr/>
          </a:p>
          <a:p>
            <a:pPr indent="0" lvl="0" marL="0" rtl="0" algn="l">
              <a:lnSpc>
                <a:spcPct val="115000"/>
              </a:lnSpc>
              <a:spcBef>
                <a:spcPts val="0"/>
              </a:spcBef>
              <a:spcAft>
                <a:spcPts val="0"/>
              </a:spcAft>
              <a:buClr>
                <a:schemeClr val="dk1"/>
              </a:buClr>
              <a:buSzPts val="1100"/>
              <a:buFont typeface="Arial"/>
              <a:buNone/>
            </a:pPr>
            <a:r>
              <a:t/>
            </a:r>
            <a:endParaRPr sz="1900"/>
          </a:p>
        </p:txBody>
      </p:sp>
      <p:sp>
        <p:nvSpPr>
          <p:cNvPr id="1530" name="Google Shape;1530;p81"/>
          <p:cNvSpPr txBox="1"/>
          <p:nvPr>
            <p:ph idx="1" type="body"/>
          </p:nvPr>
        </p:nvSpPr>
        <p:spPr>
          <a:xfrm>
            <a:off x="457200" y="1200150"/>
            <a:ext cx="83238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The interaction between the learners and the environment is the same as step 1, namely for each price the best bid is computed and then the associated number of clicks and daily cost. </a:t>
            </a:r>
            <a:r>
              <a:rPr lang="it" sz="1200"/>
              <a:t>Successively</a:t>
            </a:r>
            <a:r>
              <a:rPr lang="it" sz="1200"/>
              <a:t>, the arm is pulled maximizing the reward using the learners’ estimate of the conversion probabilities. Finally, the learners are updated using the collected data.</a:t>
            </a:r>
            <a:endParaRPr sz="1200"/>
          </a:p>
          <a:p>
            <a:pPr indent="0" lvl="0" marL="0" rtl="0" algn="l">
              <a:lnSpc>
                <a:spcPct val="115000"/>
              </a:lnSpc>
              <a:spcBef>
                <a:spcPts val="360"/>
              </a:spcBef>
              <a:spcAft>
                <a:spcPts val="0"/>
              </a:spcAft>
              <a:buNone/>
            </a:pPr>
            <a:r>
              <a:rPr lang="it" sz="1200"/>
              <a:t>In this step, together with standard UCB1, it is required to use two different versions of UCB1 tailored for non-stationary environments. In particular UCB1 with sliding </a:t>
            </a:r>
            <a:r>
              <a:rPr lang="it" sz="1200"/>
              <a:t>windows</a:t>
            </a:r>
            <a:r>
              <a:rPr lang="it" sz="1200"/>
              <a:t> (</a:t>
            </a:r>
            <a:r>
              <a:rPr b="1" lang="it" sz="1200"/>
              <a:t>SW-UCB</a:t>
            </a:r>
            <a:r>
              <a:rPr lang="it" sz="1200"/>
              <a:t>) and UCB1 with change detection test (</a:t>
            </a:r>
            <a:r>
              <a:rPr b="1" lang="it" sz="1200"/>
              <a:t>CUSUM-UCB</a:t>
            </a:r>
            <a:r>
              <a:rPr lang="it" sz="1200"/>
              <a:t>).</a:t>
            </a:r>
            <a:endParaRPr sz="1200"/>
          </a:p>
          <a:p>
            <a:pPr indent="0" lvl="0" marL="0" rtl="0" algn="l">
              <a:lnSpc>
                <a:spcPct val="115000"/>
              </a:lnSpc>
              <a:spcBef>
                <a:spcPts val="360"/>
              </a:spcBef>
              <a:spcAft>
                <a:spcPts val="0"/>
              </a:spcAft>
              <a:buNone/>
            </a:pPr>
            <a:r>
              <a:rPr lang="it" sz="1200"/>
              <a:t>We followed theoretical recommendations to determine the parameters of the two variants:</a:t>
            </a:r>
            <a:endParaRPr sz="1200"/>
          </a:p>
          <a:p>
            <a:pPr indent="-304800" lvl="0" marL="457200" rtl="0" algn="l">
              <a:lnSpc>
                <a:spcPct val="115000"/>
              </a:lnSpc>
              <a:spcBef>
                <a:spcPts val="360"/>
              </a:spcBef>
              <a:spcAft>
                <a:spcPts val="0"/>
              </a:spcAft>
              <a:buSzPts val="1200"/>
              <a:buChar char="●"/>
            </a:pPr>
            <a:r>
              <a:rPr lang="it" sz="1200"/>
              <a:t>in the case of </a:t>
            </a:r>
            <a:r>
              <a:rPr b="1" lang="it" sz="1200"/>
              <a:t>sliding window</a:t>
            </a:r>
            <a:r>
              <a:rPr lang="it" sz="1200"/>
              <a:t>, the value used for the window size is         = 76 </a:t>
            </a:r>
            <a:endParaRPr sz="1200"/>
          </a:p>
          <a:p>
            <a:pPr indent="-304800" lvl="0" marL="457200" rtl="0" algn="l">
              <a:lnSpc>
                <a:spcPct val="115000"/>
              </a:lnSpc>
              <a:spcBef>
                <a:spcPts val="0"/>
              </a:spcBef>
              <a:spcAft>
                <a:spcPts val="0"/>
              </a:spcAft>
              <a:buSzPts val="1200"/>
              <a:buChar char="●"/>
            </a:pPr>
            <a:r>
              <a:rPr lang="it" sz="1200"/>
              <a:t>in the case of </a:t>
            </a:r>
            <a:r>
              <a:rPr b="1" lang="it" sz="1200"/>
              <a:t>change detection</a:t>
            </a:r>
            <a:r>
              <a:rPr lang="it" sz="1200"/>
              <a:t> the algorithm used is </a:t>
            </a:r>
            <a:r>
              <a:rPr b="1" lang="it" sz="1200"/>
              <a:t>CUSUM</a:t>
            </a:r>
            <a:r>
              <a:rPr lang="it" sz="1200"/>
              <a:t>. The </a:t>
            </a:r>
            <a:r>
              <a:rPr lang="it" sz="1200"/>
              <a:t>chosen</a:t>
            </a:r>
            <a:r>
              <a:rPr lang="it" sz="1200"/>
              <a:t> parameters are:</a:t>
            </a:r>
            <a:endParaRPr sz="1200"/>
          </a:p>
          <a:p>
            <a:pPr indent="0" lvl="0" marL="914400" rtl="0" algn="l">
              <a:spcBef>
                <a:spcPts val="0"/>
              </a:spcBef>
              <a:spcAft>
                <a:spcPts val="0"/>
              </a:spcAft>
              <a:buNone/>
            </a:pPr>
            <a:r>
              <a:t/>
            </a:r>
            <a:endParaRPr sz="1200"/>
          </a:p>
          <a:p>
            <a:pPr indent="0" lvl="0" marL="0" rtl="0" algn="just">
              <a:lnSpc>
                <a:spcPct val="115000"/>
              </a:lnSpc>
              <a:spcBef>
                <a:spcPts val="0"/>
              </a:spcBef>
              <a:spcAft>
                <a:spcPts val="0"/>
              </a:spcAft>
              <a:buClr>
                <a:schemeClr val="dk1"/>
              </a:buClr>
              <a:buSzPts val="1100"/>
              <a:buFont typeface="Arial"/>
              <a:buNone/>
            </a:pPr>
            <a:r>
              <a:t/>
            </a:r>
            <a:endParaRPr sz="1400"/>
          </a:p>
          <a:p>
            <a:pPr indent="0" lvl="0" marL="0" rtl="0" algn="l">
              <a:lnSpc>
                <a:spcPct val="115000"/>
              </a:lnSpc>
              <a:spcBef>
                <a:spcPts val="0"/>
              </a:spcBef>
              <a:spcAft>
                <a:spcPts val="0"/>
              </a:spcAft>
              <a:buClr>
                <a:schemeClr val="dk1"/>
              </a:buClr>
              <a:buSzPts val="1100"/>
              <a:buFont typeface="Arial"/>
              <a:buNone/>
            </a:pPr>
            <a:r>
              <a:rPr lang="it" sz="1400"/>
              <a:t> </a:t>
            </a:r>
            <a:endParaRPr sz="1200"/>
          </a:p>
        </p:txBody>
      </p:sp>
      <p:pic>
        <p:nvPicPr>
          <p:cNvPr id="1531" name="Google Shape;1531;p81" title="[0,0,0,&quot;https://www.codecogs.com/eqnedit.php?latex=%5Cfrac%7B1%7D%7B2%7D%5Clog%7BT%7D#0&quot;]"/>
          <p:cNvPicPr preferRelativeResize="0"/>
          <p:nvPr/>
        </p:nvPicPr>
        <p:blipFill>
          <a:blip r:embed="rId3">
            <a:alphaModFix/>
          </a:blip>
          <a:stretch>
            <a:fillRect/>
          </a:stretch>
        </p:blipFill>
        <p:spPr>
          <a:xfrm>
            <a:off x="5641100" y="3438575"/>
            <a:ext cx="424900" cy="297746"/>
          </a:xfrm>
          <a:prstGeom prst="rect">
            <a:avLst/>
          </a:prstGeom>
          <a:noFill/>
          <a:ln>
            <a:noFill/>
          </a:ln>
        </p:spPr>
      </p:pic>
      <p:pic>
        <p:nvPicPr>
          <p:cNvPr id="1532" name="Google Shape;1532;p81" title="[0,0,0,&quot;https://www.codecogs.com/eqnedit.php?latex=4%5Csqrt%7BT%7D#0&quot;]"/>
          <p:cNvPicPr preferRelativeResize="0"/>
          <p:nvPr/>
        </p:nvPicPr>
        <p:blipFill>
          <a:blip r:embed="rId4">
            <a:alphaModFix/>
          </a:blip>
          <a:stretch>
            <a:fillRect/>
          </a:stretch>
        </p:blipFill>
        <p:spPr>
          <a:xfrm>
            <a:off x="5641100" y="2855275"/>
            <a:ext cx="297321" cy="148167"/>
          </a:xfrm>
          <a:prstGeom prst="rect">
            <a:avLst/>
          </a:prstGeom>
          <a:noFill/>
          <a:ln>
            <a:noFill/>
          </a:ln>
        </p:spPr>
      </p:pic>
      <p:sp>
        <p:nvSpPr>
          <p:cNvPr id="1533" name="Google Shape;1533;p81"/>
          <p:cNvSpPr txBox="1"/>
          <p:nvPr/>
        </p:nvSpPr>
        <p:spPr>
          <a:xfrm>
            <a:off x="1667450" y="3233525"/>
            <a:ext cx="18618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04800" lvl="1" marL="914400" rtl="0" algn="l">
              <a:spcBef>
                <a:spcPts val="0"/>
              </a:spcBef>
              <a:spcAft>
                <a:spcPts val="0"/>
              </a:spcAft>
              <a:buSzPts val="1200"/>
              <a:buChar char="○"/>
            </a:pPr>
            <a:r>
              <a:rPr lang="it" sz="1200"/>
              <a:t>M = 50</a:t>
            </a:r>
            <a:endParaRPr sz="1200"/>
          </a:p>
          <a:p>
            <a:pPr indent="0" lvl="0" marL="914400" rtl="0" algn="l">
              <a:spcBef>
                <a:spcPts val="0"/>
              </a:spcBef>
              <a:spcAft>
                <a:spcPts val="0"/>
              </a:spcAft>
              <a:buNone/>
            </a:pPr>
            <a:r>
              <a:t/>
            </a:r>
            <a:endParaRPr sz="1200"/>
          </a:p>
          <a:p>
            <a:pPr indent="-304800" lvl="1" marL="914400" rtl="0" algn="l">
              <a:spcBef>
                <a:spcPts val="0"/>
              </a:spcBef>
              <a:spcAft>
                <a:spcPts val="0"/>
              </a:spcAft>
              <a:buSzPts val="1200"/>
              <a:buChar char="○"/>
            </a:pPr>
            <a:r>
              <a:rPr lang="it" sz="1200">
                <a:solidFill>
                  <a:schemeClr val="dk1"/>
                </a:solidFill>
              </a:rPr>
              <a:t>𝜀 = 0.1</a:t>
            </a:r>
            <a:endParaRPr sz="1200"/>
          </a:p>
        </p:txBody>
      </p:sp>
      <p:sp>
        <p:nvSpPr>
          <p:cNvPr id="1534" name="Google Shape;1534;p81"/>
          <p:cNvSpPr txBox="1"/>
          <p:nvPr/>
        </p:nvSpPr>
        <p:spPr>
          <a:xfrm>
            <a:off x="4315475" y="3233525"/>
            <a:ext cx="3372000" cy="8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1200"/>
          </a:p>
          <a:p>
            <a:pPr indent="-304800" lvl="1" marL="914400" rtl="0" algn="l">
              <a:spcBef>
                <a:spcPts val="0"/>
              </a:spcBef>
              <a:spcAft>
                <a:spcPts val="0"/>
              </a:spcAft>
              <a:buSzPts val="1200"/>
              <a:buChar char="○"/>
            </a:pPr>
            <a:r>
              <a:rPr lang="it" sz="1200"/>
              <a:t>h =             = 2.95 </a:t>
            </a:r>
            <a:endParaRPr sz="1200"/>
          </a:p>
          <a:p>
            <a:pPr indent="0" lvl="0" marL="914400" rtl="0" algn="l">
              <a:spcBef>
                <a:spcPts val="0"/>
              </a:spcBef>
              <a:spcAft>
                <a:spcPts val="0"/>
              </a:spcAft>
              <a:buNone/>
            </a:pPr>
            <a:r>
              <a:t/>
            </a:r>
            <a:endParaRPr sz="1200"/>
          </a:p>
          <a:p>
            <a:pPr indent="-304800" lvl="1" marL="914400" rtl="0" algn="l">
              <a:spcBef>
                <a:spcPts val="0"/>
              </a:spcBef>
              <a:spcAft>
                <a:spcPts val="0"/>
              </a:spcAft>
              <a:buSzPts val="1200"/>
              <a:buChar char="○"/>
            </a:pPr>
            <a:r>
              <a:rPr lang="it" sz="1200">
                <a:solidFill>
                  <a:schemeClr val="dk1"/>
                </a:solidFill>
              </a:rPr>
              <a:t>𝛼 </a:t>
            </a:r>
            <a:r>
              <a:rPr lang="it" sz="1200">
                <a:solidFill>
                  <a:schemeClr val="dk1"/>
                </a:solidFill>
              </a:rPr>
              <a:t>=           = 0.13</a:t>
            </a:r>
            <a:endParaRPr sz="1200"/>
          </a:p>
        </p:txBody>
      </p:sp>
      <p:pic>
        <p:nvPicPr>
          <p:cNvPr id="1535" name="Google Shape;1535;p81" title="[0,0,0,&quot;https://www.codecogs.com/eqnedit.php?latex=%5Csqrt%7B%5Cfrac%7B%5Clog%7BT%7D%7D%7BT%7D%7D#0&quot;]"/>
          <p:cNvPicPr preferRelativeResize="0"/>
          <p:nvPr/>
        </p:nvPicPr>
        <p:blipFill>
          <a:blip r:embed="rId5">
            <a:alphaModFix/>
          </a:blip>
          <a:stretch>
            <a:fillRect/>
          </a:stretch>
        </p:blipFill>
        <p:spPr>
          <a:xfrm>
            <a:off x="5577313" y="3811413"/>
            <a:ext cx="424901" cy="315825"/>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8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Results</a:t>
            </a:r>
            <a:endParaRPr/>
          </a:p>
          <a:p>
            <a:pPr indent="0" lvl="0" marL="0" rtl="0" algn="l">
              <a:lnSpc>
                <a:spcPct val="115000"/>
              </a:lnSpc>
              <a:spcBef>
                <a:spcPts val="0"/>
              </a:spcBef>
              <a:spcAft>
                <a:spcPts val="0"/>
              </a:spcAft>
              <a:buClr>
                <a:schemeClr val="dk1"/>
              </a:buClr>
              <a:buSzPts val="1100"/>
              <a:buFont typeface="Arial"/>
              <a:buNone/>
            </a:pPr>
            <a:r>
              <a:t/>
            </a:r>
            <a:endParaRPr sz="1900"/>
          </a:p>
          <a:p>
            <a:pPr indent="0" lvl="0" marL="0" rtl="0" algn="l">
              <a:spcBef>
                <a:spcPts val="0"/>
              </a:spcBef>
              <a:spcAft>
                <a:spcPts val="0"/>
              </a:spcAft>
              <a:buNone/>
            </a:pPr>
            <a:r>
              <a:t/>
            </a:r>
            <a:endParaRPr/>
          </a:p>
        </p:txBody>
      </p:sp>
      <p:sp>
        <p:nvSpPr>
          <p:cNvPr id="1541" name="Google Shape;1541;p82"/>
          <p:cNvSpPr txBox="1"/>
          <p:nvPr>
            <p:ph idx="1" type="body"/>
          </p:nvPr>
        </p:nvSpPr>
        <p:spPr>
          <a:xfrm>
            <a:off x="457200" y="1200150"/>
            <a:ext cx="4354500" cy="32880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b="1" lang="it" sz="1100"/>
              <a:t>100 experiments</a:t>
            </a:r>
            <a:r>
              <a:rPr lang="it" sz="1100"/>
              <a:t> were carried out to create the plots.</a:t>
            </a:r>
            <a:endParaRPr sz="1100"/>
          </a:p>
          <a:p>
            <a:pPr indent="0" lvl="0" marL="0" rtl="0" algn="l">
              <a:lnSpc>
                <a:spcPct val="115000"/>
              </a:lnSpc>
              <a:spcBef>
                <a:spcPts val="360"/>
              </a:spcBef>
              <a:spcAft>
                <a:spcPts val="0"/>
              </a:spcAft>
              <a:buNone/>
            </a:pPr>
            <a:r>
              <a:rPr lang="it" sz="1100"/>
              <a:t>As expected the </a:t>
            </a:r>
            <a:r>
              <a:rPr b="1" lang="it" sz="1100"/>
              <a:t>two non-stationary versions</a:t>
            </a:r>
            <a:r>
              <a:rPr lang="it" sz="1100"/>
              <a:t> of UCB perform </a:t>
            </a:r>
            <a:r>
              <a:rPr b="1" lang="it" sz="1100"/>
              <a:t>better</a:t>
            </a:r>
            <a:r>
              <a:rPr lang="it" sz="1100"/>
              <a:t> than the vanilla UCB, with </a:t>
            </a:r>
            <a:r>
              <a:rPr b="1" lang="it" sz="1100"/>
              <a:t>CUSUM-UCB</a:t>
            </a:r>
            <a:r>
              <a:rPr lang="it" sz="1100"/>
              <a:t> being the </a:t>
            </a:r>
            <a:r>
              <a:rPr b="1" lang="it" sz="1100"/>
              <a:t>best one</a:t>
            </a:r>
            <a:r>
              <a:rPr lang="it" sz="1100"/>
              <a:t>.</a:t>
            </a:r>
            <a:endParaRPr sz="1100"/>
          </a:p>
          <a:p>
            <a:pPr indent="0" lvl="0" marL="0" rtl="0" algn="l">
              <a:lnSpc>
                <a:spcPct val="115000"/>
              </a:lnSpc>
              <a:spcBef>
                <a:spcPts val="360"/>
              </a:spcBef>
              <a:spcAft>
                <a:spcPts val="0"/>
              </a:spcAft>
              <a:buNone/>
            </a:pPr>
            <a:r>
              <a:rPr lang="it" sz="1100"/>
              <a:t>In particular, we can observe that </a:t>
            </a:r>
            <a:r>
              <a:rPr b="1" lang="it" sz="1100"/>
              <a:t>SW-UCB</a:t>
            </a:r>
            <a:r>
              <a:rPr lang="it" sz="1100"/>
              <a:t> and </a:t>
            </a:r>
            <a:r>
              <a:rPr b="1" lang="it" sz="1100"/>
              <a:t>CUSUM-UCB</a:t>
            </a:r>
            <a:r>
              <a:rPr lang="it" sz="1100"/>
              <a:t>, in each phase, obtain a </a:t>
            </a:r>
            <a:r>
              <a:rPr b="1" lang="it" sz="1100"/>
              <a:t>sub-linear regret</a:t>
            </a:r>
            <a:r>
              <a:rPr lang="it" sz="1100"/>
              <a:t>, being able to handle</a:t>
            </a:r>
            <a:r>
              <a:rPr lang="it" sz="1100"/>
              <a:t> with </a:t>
            </a:r>
            <a:r>
              <a:rPr lang="it" sz="1100"/>
              <a:t>non-stationary settings. UCB instead cannot, especially during the second phase where it doesn’t detect the change obtaining a linear regret. </a:t>
            </a:r>
            <a:r>
              <a:rPr lang="it" sz="1100"/>
              <a:t>The </a:t>
            </a:r>
            <a:r>
              <a:rPr b="1" lang="it" sz="1100"/>
              <a:t>cumulative</a:t>
            </a:r>
            <a:r>
              <a:rPr lang="it" sz="1100"/>
              <a:t> </a:t>
            </a:r>
            <a:r>
              <a:rPr b="1" lang="it" sz="1100"/>
              <a:t>regret</a:t>
            </a:r>
            <a:r>
              <a:rPr lang="it" sz="1100"/>
              <a:t> of </a:t>
            </a:r>
            <a:r>
              <a:rPr b="1" lang="it" sz="1100"/>
              <a:t>UCB</a:t>
            </a:r>
            <a:r>
              <a:rPr lang="it" sz="1100"/>
              <a:t>  </a:t>
            </a:r>
            <a:r>
              <a:rPr b="1" lang="it" sz="1100"/>
              <a:t>increases</a:t>
            </a:r>
            <a:r>
              <a:rPr lang="it" sz="1100"/>
              <a:t> </a:t>
            </a:r>
            <a:r>
              <a:rPr b="1" lang="it" sz="1100"/>
              <a:t>significantly</a:t>
            </a:r>
            <a:r>
              <a:rPr lang="it" sz="1100"/>
              <a:t> during the second phase, outpacing the regret of the other algorithms.</a:t>
            </a:r>
            <a:endParaRPr sz="1100"/>
          </a:p>
          <a:p>
            <a:pPr indent="0" lvl="0" marL="0" rtl="0" algn="l">
              <a:lnSpc>
                <a:spcPct val="115000"/>
              </a:lnSpc>
              <a:spcBef>
                <a:spcPts val="360"/>
              </a:spcBef>
              <a:spcAft>
                <a:spcPts val="0"/>
              </a:spcAft>
              <a:buNone/>
            </a:pPr>
            <a:r>
              <a:rPr lang="it" sz="1100"/>
              <a:t>In the average case employing SW-UCB in comparison to UCB provides for a loss reduction from around 350k€ to 275k€ (-22%), instead using CUSUM-UCB to 200k€ (-43%).</a:t>
            </a:r>
            <a:endParaRPr sz="1100"/>
          </a:p>
          <a:p>
            <a:pPr indent="0" lvl="0" marL="0" rtl="0" algn="l">
              <a:lnSpc>
                <a:spcPct val="115000"/>
              </a:lnSpc>
              <a:spcBef>
                <a:spcPts val="360"/>
              </a:spcBef>
              <a:spcAft>
                <a:spcPts val="0"/>
              </a:spcAft>
              <a:buNone/>
            </a:pPr>
            <a:r>
              <a:t/>
            </a:r>
            <a:endParaRPr sz="1100"/>
          </a:p>
          <a:p>
            <a:pPr indent="0" lvl="0" marL="0" rtl="0" algn="l">
              <a:lnSpc>
                <a:spcPct val="115000"/>
              </a:lnSpc>
              <a:spcBef>
                <a:spcPts val="360"/>
              </a:spcBef>
              <a:spcAft>
                <a:spcPts val="0"/>
              </a:spcAft>
              <a:buNone/>
            </a:pPr>
            <a:r>
              <a:t/>
            </a:r>
            <a:endParaRPr sz="1100"/>
          </a:p>
          <a:p>
            <a:pPr indent="0" lvl="0" marL="0" rtl="0" algn="l">
              <a:lnSpc>
                <a:spcPct val="115000"/>
              </a:lnSpc>
              <a:spcBef>
                <a:spcPts val="360"/>
              </a:spcBef>
              <a:spcAft>
                <a:spcPts val="0"/>
              </a:spcAft>
              <a:buNone/>
            </a:pPr>
            <a:r>
              <a:t/>
            </a:r>
            <a:endParaRPr sz="1100"/>
          </a:p>
          <a:p>
            <a:pPr indent="0" lvl="0" marL="0" rtl="0" algn="l">
              <a:lnSpc>
                <a:spcPct val="115000"/>
              </a:lnSpc>
              <a:spcBef>
                <a:spcPts val="360"/>
              </a:spcBef>
              <a:spcAft>
                <a:spcPts val="0"/>
              </a:spcAft>
              <a:buNone/>
            </a:pPr>
            <a:r>
              <a:t/>
            </a:r>
            <a:endParaRPr b="1" sz="1100"/>
          </a:p>
        </p:txBody>
      </p:sp>
      <p:pic>
        <p:nvPicPr>
          <p:cNvPr id="1542" name="Google Shape;1542;p82"/>
          <p:cNvPicPr preferRelativeResize="0"/>
          <p:nvPr/>
        </p:nvPicPr>
        <p:blipFill>
          <a:blip r:embed="rId3">
            <a:alphaModFix/>
          </a:blip>
          <a:stretch>
            <a:fillRect/>
          </a:stretch>
        </p:blipFill>
        <p:spPr>
          <a:xfrm>
            <a:off x="5484925" y="966052"/>
            <a:ext cx="2369924" cy="1761051"/>
          </a:xfrm>
          <a:prstGeom prst="rect">
            <a:avLst/>
          </a:prstGeom>
          <a:noFill/>
          <a:ln>
            <a:noFill/>
          </a:ln>
        </p:spPr>
      </p:pic>
      <p:pic>
        <p:nvPicPr>
          <p:cNvPr id="1543" name="Google Shape;1543;p82"/>
          <p:cNvPicPr preferRelativeResize="0"/>
          <p:nvPr/>
        </p:nvPicPr>
        <p:blipFill>
          <a:blip r:embed="rId4">
            <a:alphaModFix/>
          </a:blip>
          <a:stretch>
            <a:fillRect/>
          </a:stretch>
        </p:blipFill>
        <p:spPr>
          <a:xfrm>
            <a:off x="5630757" y="2727099"/>
            <a:ext cx="2224094" cy="1761051"/>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7" name="Shape 1547"/>
        <p:cNvGrpSpPr/>
        <p:nvPr/>
      </p:nvGrpSpPr>
      <p:grpSpPr>
        <a:xfrm>
          <a:off x="0" y="0"/>
          <a:ext cx="0" cy="0"/>
          <a:chOff x="0" y="0"/>
          <a:chExt cx="0" cy="0"/>
        </a:xfrm>
      </p:grpSpPr>
      <p:sp>
        <p:nvSpPr>
          <p:cNvPr id="1548" name="Google Shape;1548;p8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Results</a:t>
            </a:r>
            <a:endParaRPr/>
          </a:p>
          <a:p>
            <a:pPr indent="0" lvl="0" marL="0" rtl="0" algn="l">
              <a:lnSpc>
                <a:spcPct val="115000"/>
              </a:lnSpc>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49" name="Google Shape;1549;p83"/>
          <p:cNvSpPr txBox="1"/>
          <p:nvPr>
            <p:ph idx="1" type="body"/>
          </p:nvPr>
        </p:nvSpPr>
        <p:spPr>
          <a:xfrm>
            <a:off x="457200" y="1200150"/>
            <a:ext cx="4356000" cy="3286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100"/>
              <a:t>These charts show that all three learners do well during the </a:t>
            </a:r>
            <a:r>
              <a:rPr b="1" lang="it" sz="1100"/>
              <a:t>first phase</a:t>
            </a:r>
            <a:r>
              <a:rPr lang="it" sz="1100"/>
              <a:t>, but when the</a:t>
            </a:r>
            <a:r>
              <a:rPr b="1" lang="it" sz="1100"/>
              <a:t> first abrupt change</a:t>
            </a:r>
            <a:r>
              <a:rPr lang="it" sz="1100"/>
              <a:t> occurs, the two non-stationary versions of UCB are able to handle it whereas UCB is unable to. In fact, after 120 days UCB has a good estimate of the conversion probabilities and the bounds are tight so it takes a lot of time to realise that the optimal price has changed. In the </a:t>
            </a:r>
            <a:r>
              <a:rPr b="1" lang="it" sz="1100"/>
              <a:t>third phase</a:t>
            </a:r>
            <a:r>
              <a:rPr lang="it" sz="1100"/>
              <a:t>, CUSUM-UCB and SW-UCB also quickly identify the best arm.</a:t>
            </a:r>
            <a:endParaRPr sz="1100"/>
          </a:p>
          <a:p>
            <a:pPr indent="0" lvl="0" marL="0" rtl="0" algn="l">
              <a:lnSpc>
                <a:spcPct val="115000"/>
              </a:lnSpc>
              <a:spcBef>
                <a:spcPts val="360"/>
              </a:spcBef>
              <a:spcAft>
                <a:spcPts val="0"/>
              </a:spcAft>
              <a:buClr>
                <a:schemeClr val="dk1"/>
              </a:buClr>
              <a:buSzPts val="1100"/>
              <a:buFont typeface="Arial"/>
              <a:buNone/>
            </a:pPr>
            <a:r>
              <a:rPr lang="it" sz="1100"/>
              <a:t>Periodically, with period of the window size, SW-UCB has negative </a:t>
            </a:r>
            <a:r>
              <a:rPr b="1" lang="it" sz="1100"/>
              <a:t>peaks</a:t>
            </a:r>
            <a:r>
              <a:rPr lang="it" sz="1100"/>
              <a:t> in the instantaneous reward (positive peaks in instantaneous regret). This is </a:t>
            </a:r>
            <a:r>
              <a:rPr b="1" lang="it" sz="1100"/>
              <a:t>due to the fact that suboptimal arms leave the window</a:t>
            </a:r>
            <a:r>
              <a:rPr lang="it" sz="1100"/>
              <a:t> since they are never played, causing the corresponding bounds to explode. Therefore the </a:t>
            </a:r>
            <a:r>
              <a:rPr b="1" lang="it" sz="1100"/>
              <a:t>algorithm is forced to play them at least once</a:t>
            </a:r>
            <a:r>
              <a:rPr lang="it" sz="1100"/>
              <a:t>, but by receiving a low reward, it is prone to play again the optimal price.</a:t>
            </a:r>
            <a:endParaRPr sz="1100"/>
          </a:p>
        </p:txBody>
      </p:sp>
      <p:pic>
        <p:nvPicPr>
          <p:cNvPr id="1550" name="Google Shape;1550;p83"/>
          <p:cNvPicPr preferRelativeResize="0"/>
          <p:nvPr/>
        </p:nvPicPr>
        <p:blipFill>
          <a:blip r:embed="rId3">
            <a:alphaModFix/>
          </a:blip>
          <a:stretch>
            <a:fillRect/>
          </a:stretch>
        </p:blipFill>
        <p:spPr>
          <a:xfrm>
            <a:off x="5486400" y="2725847"/>
            <a:ext cx="2329851" cy="1820905"/>
          </a:xfrm>
          <a:prstGeom prst="rect">
            <a:avLst/>
          </a:prstGeom>
          <a:noFill/>
          <a:ln>
            <a:noFill/>
          </a:ln>
        </p:spPr>
      </p:pic>
      <p:pic>
        <p:nvPicPr>
          <p:cNvPr id="1551" name="Google Shape;1551;p83"/>
          <p:cNvPicPr preferRelativeResize="0"/>
          <p:nvPr/>
        </p:nvPicPr>
        <p:blipFill>
          <a:blip r:embed="rId4">
            <a:alphaModFix/>
          </a:blip>
          <a:stretch>
            <a:fillRect/>
          </a:stretch>
        </p:blipFill>
        <p:spPr>
          <a:xfrm>
            <a:off x="5486400" y="964800"/>
            <a:ext cx="2329839" cy="1761051"/>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sp>
        <p:nvSpPr>
          <p:cNvPr id="698" name="Google Shape;698;p21"/>
          <p:cNvSpPr txBox="1"/>
          <p:nvPr/>
        </p:nvSpPr>
        <p:spPr>
          <a:xfrm>
            <a:off x="3936075" y="3396525"/>
            <a:ext cx="5027100" cy="1122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t>With that being said, the </a:t>
            </a:r>
            <a:r>
              <a:rPr b="1" lang="it" sz="1300"/>
              <a:t>conversion rate</a:t>
            </a:r>
            <a:r>
              <a:rPr lang="it" sz="1300"/>
              <a:t> of this class </a:t>
            </a:r>
            <a:r>
              <a:rPr b="1" lang="it" sz="1300"/>
              <a:t>peaks at 600€</a:t>
            </a:r>
            <a:r>
              <a:rPr lang="it" sz="1300"/>
              <a:t>, while the number of clicks is expected to be the highest and to </a:t>
            </a:r>
            <a:r>
              <a:rPr b="1" lang="it" sz="1300"/>
              <a:t>saturate</a:t>
            </a:r>
            <a:r>
              <a:rPr lang="it" sz="1300"/>
              <a:t> at around </a:t>
            </a:r>
            <a:r>
              <a:rPr b="1" lang="it" sz="1300"/>
              <a:t>100</a:t>
            </a:r>
            <a:r>
              <a:rPr lang="it" sz="1300"/>
              <a:t> </a:t>
            </a:r>
            <a:r>
              <a:rPr b="1" lang="it" sz="1300"/>
              <a:t>clicks</a:t>
            </a:r>
            <a:r>
              <a:rPr lang="it" sz="1300"/>
              <a:t>. Since the number of clicks is the highest, the </a:t>
            </a:r>
            <a:r>
              <a:rPr b="1" lang="it" sz="1300"/>
              <a:t>highest effort</a:t>
            </a:r>
            <a:r>
              <a:rPr lang="it" sz="1300"/>
              <a:t> in terms of </a:t>
            </a:r>
            <a:r>
              <a:rPr b="1" lang="it" sz="1300"/>
              <a:t>cumulative daily cost</a:t>
            </a:r>
            <a:r>
              <a:rPr lang="it" sz="1300"/>
              <a:t> is made.</a:t>
            </a:r>
            <a:endParaRPr sz="1300"/>
          </a:p>
          <a:p>
            <a:pPr indent="0" lvl="0" marL="0" rtl="0" algn="l">
              <a:spcBef>
                <a:spcPts val="0"/>
              </a:spcBef>
              <a:spcAft>
                <a:spcPts val="0"/>
              </a:spcAft>
              <a:buNone/>
            </a:pPr>
            <a:r>
              <a:t/>
            </a:r>
            <a:endParaRPr b="1" sz="1300"/>
          </a:p>
        </p:txBody>
      </p:sp>
      <p:sp>
        <p:nvSpPr>
          <p:cNvPr id="699" name="Google Shape;699;p21"/>
          <p:cNvSpPr txBox="1"/>
          <p:nvPr/>
        </p:nvSpPr>
        <p:spPr>
          <a:xfrm>
            <a:off x="2511060" y="3256646"/>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Old</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sp>
        <p:nvSpPr>
          <p:cNvPr id="700" name="Google Shape;700;p21"/>
          <p:cNvSpPr txBox="1"/>
          <p:nvPr/>
        </p:nvSpPr>
        <p:spPr>
          <a:xfrm>
            <a:off x="2511060" y="2302882"/>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Young</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sp>
        <p:nvSpPr>
          <p:cNvPr id="701" name="Google Shape;701;p21"/>
          <p:cNvSpPr txBox="1"/>
          <p:nvPr/>
        </p:nvSpPr>
        <p:spPr>
          <a:xfrm>
            <a:off x="1203114" y="2302882"/>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Young</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sp>
        <p:nvSpPr>
          <p:cNvPr id="702" name="Google Shape;702;p21"/>
          <p:cNvSpPr txBox="1"/>
          <p:nvPr/>
        </p:nvSpPr>
        <p:spPr>
          <a:xfrm>
            <a:off x="1203114" y="3256646"/>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Old</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sp>
        <p:nvSpPr>
          <p:cNvPr id="703" name="Google Shape;703;p21"/>
          <p:cNvSpPr/>
          <p:nvPr/>
        </p:nvSpPr>
        <p:spPr>
          <a:xfrm>
            <a:off x="1248639" y="2262703"/>
            <a:ext cx="1211400" cy="802800"/>
          </a:xfrm>
          <a:prstGeom prst="roundRect">
            <a:avLst>
              <a:gd fmla="val 16667" name="adj"/>
            </a:avLst>
          </a:prstGeom>
          <a:solidFill>
            <a:srgbClr val="38761D">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C1</a:t>
            </a:r>
            <a:endParaRPr>
              <a:solidFill>
                <a:schemeClr val="lt1"/>
              </a:solidFill>
            </a:endParaRPr>
          </a:p>
        </p:txBody>
      </p:sp>
      <p:sp>
        <p:nvSpPr>
          <p:cNvPr id="704" name="Google Shape;704;p21"/>
          <p:cNvSpPr/>
          <p:nvPr/>
        </p:nvSpPr>
        <p:spPr>
          <a:xfrm>
            <a:off x="1248639" y="3213939"/>
            <a:ext cx="1211400" cy="802800"/>
          </a:xfrm>
          <a:prstGeom prst="roundRect">
            <a:avLst>
              <a:gd fmla="val 16667" name="adj"/>
            </a:avLst>
          </a:prstGeom>
          <a:solidFill>
            <a:srgbClr val="000000">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C2</a:t>
            </a:r>
            <a:endParaRPr>
              <a:solidFill>
                <a:schemeClr val="lt1"/>
              </a:solidFill>
            </a:endParaRPr>
          </a:p>
        </p:txBody>
      </p:sp>
      <p:sp>
        <p:nvSpPr>
          <p:cNvPr id="705" name="Google Shape;705;p21"/>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Users' classes - C1: Young Technology Enthusiasts</a:t>
            </a:r>
            <a:endParaRPr sz="1900"/>
          </a:p>
        </p:txBody>
      </p:sp>
      <p:pic>
        <p:nvPicPr>
          <p:cNvPr id="706" name="Google Shape;706;p21"/>
          <p:cNvPicPr preferRelativeResize="0"/>
          <p:nvPr/>
        </p:nvPicPr>
        <p:blipFill>
          <a:blip r:embed="rId3">
            <a:alphaModFix/>
          </a:blip>
          <a:stretch>
            <a:fillRect/>
          </a:stretch>
        </p:blipFill>
        <p:spPr>
          <a:xfrm>
            <a:off x="321982" y="3223721"/>
            <a:ext cx="719043" cy="719044"/>
          </a:xfrm>
          <a:prstGeom prst="rect">
            <a:avLst/>
          </a:prstGeom>
          <a:noFill/>
          <a:ln>
            <a:noFill/>
          </a:ln>
        </p:spPr>
      </p:pic>
      <p:pic>
        <p:nvPicPr>
          <p:cNvPr id="707" name="Google Shape;707;p21"/>
          <p:cNvPicPr preferRelativeResize="0"/>
          <p:nvPr/>
        </p:nvPicPr>
        <p:blipFill>
          <a:blip r:embed="rId4">
            <a:alphaModFix/>
          </a:blip>
          <a:stretch>
            <a:fillRect/>
          </a:stretch>
        </p:blipFill>
        <p:spPr>
          <a:xfrm>
            <a:off x="321982" y="2273819"/>
            <a:ext cx="719043" cy="719044"/>
          </a:xfrm>
          <a:prstGeom prst="rect">
            <a:avLst/>
          </a:prstGeom>
          <a:noFill/>
          <a:ln>
            <a:noFill/>
          </a:ln>
        </p:spPr>
      </p:pic>
      <p:pic>
        <p:nvPicPr>
          <p:cNvPr id="708" name="Google Shape;708;p21"/>
          <p:cNvPicPr preferRelativeResize="0"/>
          <p:nvPr/>
        </p:nvPicPr>
        <p:blipFill>
          <a:blip r:embed="rId5">
            <a:alphaModFix/>
          </a:blip>
          <a:stretch>
            <a:fillRect/>
          </a:stretch>
        </p:blipFill>
        <p:spPr>
          <a:xfrm>
            <a:off x="1549138" y="1468057"/>
            <a:ext cx="607122" cy="607123"/>
          </a:xfrm>
          <a:prstGeom prst="rect">
            <a:avLst/>
          </a:prstGeom>
          <a:noFill/>
          <a:ln>
            <a:noFill/>
          </a:ln>
        </p:spPr>
      </p:pic>
      <p:pic>
        <p:nvPicPr>
          <p:cNvPr id="709" name="Google Shape;709;p21"/>
          <p:cNvPicPr preferRelativeResize="0"/>
          <p:nvPr/>
        </p:nvPicPr>
        <p:blipFill>
          <a:blip r:embed="rId6">
            <a:alphaModFix/>
          </a:blip>
          <a:stretch>
            <a:fillRect/>
          </a:stretch>
        </p:blipFill>
        <p:spPr>
          <a:xfrm>
            <a:off x="2880016" y="1496184"/>
            <a:ext cx="578867" cy="578867"/>
          </a:xfrm>
          <a:prstGeom prst="rect">
            <a:avLst/>
          </a:prstGeom>
          <a:noFill/>
          <a:ln>
            <a:noFill/>
          </a:ln>
        </p:spPr>
      </p:pic>
      <p:sp>
        <p:nvSpPr>
          <p:cNvPr id="710" name="Google Shape;710;p21"/>
          <p:cNvSpPr/>
          <p:nvPr/>
        </p:nvSpPr>
        <p:spPr>
          <a:xfrm>
            <a:off x="3000940" y="1467938"/>
            <a:ext cx="513000" cy="457200"/>
          </a:xfrm>
          <a:prstGeom prst="mathMultiply">
            <a:avLst>
              <a:gd fmla="val 23520" name="adj1"/>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11" name="Google Shape;711;p21"/>
          <p:cNvCxnSpPr/>
          <p:nvPr/>
        </p:nvCxnSpPr>
        <p:spPr>
          <a:xfrm>
            <a:off x="1203114" y="1500435"/>
            <a:ext cx="0" cy="2616300"/>
          </a:xfrm>
          <a:prstGeom prst="straightConnector1">
            <a:avLst/>
          </a:prstGeom>
          <a:noFill/>
          <a:ln cap="flat" cmpd="sng" w="9525">
            <a:solidFill>
              <a:schemeClr val="dk2"/>
            </a:solidFill>
            <a:prstDash val="solid"/>
            <a:round/>
            <a:headEnd len="med" w="med" type="none"/>
            <a:tailEnd len="med" w="med" type="none"/>
          </a:ln>
        </p:spPr>
      </p:cxnSp>
      <p:cxnSp>
        <p:nvCxnSpPr>
          <p:cNvPr id="712" name="Google Shape;712;p21"/>
          <p:cNvCxnSpPr/>
          <p:nvPr/>
        </p:nvCxnSpPr>
        <p:spPr>
          <a:xfrm>
            <a:off x="2511060" y="1500435"/>
            <a:ext cx="0" cy="2616300"/>
          </a:xfrm>
          <a:prstGeom prst="straightConnector1">
            <a:avLst/>
          </a:prstGeom>
          <a:noFill/>
          <a:ln cap="flat" cmpd="sng" w="9525">
            <a:solidFill>
              <a:schemeClr val="dk2"/>
            </a:solidFill>
            <a:prstDash val="solid"/>
            <a:round/>
            <a:headEnd len="med" w="med" type="none"/>
            <a:tailEnd len="med" w="med" type="none"/>
          </a:ln>
        </p:spPr>
      </p:cxnSp>
      <p:cxnSp>
        <p:nvCxnSpPr>
          <p:cNvPr id="713" name="Google Shape;713;p21"/>
          <p:cNvCxnSpPr/>
          <p:nvPr/>
        </p:nvCxnSpPr>
        <p:spPr>
          <a:xfrm rot="10800000">
            <a:off x="321965" y="3144461"/>
            <a:ext cx="3367800" cy="0"/>
          </a:xfrm>
          <a:prstGeom prst="straightConnector1">
            <a:avLst/>
          </a:prstGeom>
          <a:noFill/>
          <a:ln cap="flat" cmpd="sng" w="9525">
            <a:solidFill>
              <a:schemeClr val="dk2"/>
            </a:solidFill>
            <a:prstDash val="solid"/>
            <a:round/>
            <a:headEnd len="med" w="med" type="none"/>
            <a:tailEnd len="med" w="med" type="none"/>
          </a:ln>
        </p:spPr>
      </p:cxnSp>
      <p:cxnSp>
        <p:nvCxnSpPr>
          <p:cNvPr id="714" name="Google Shape;714;p21"/>
          <p:cNvCxnSpPr/>
          <p:nvPr/>
        </p:nvCxnSpPr>
        <p:spPr>
          <a:xfrm rot="10800000">
            <a:off x="322090" y="2193225"/>
            <a:ext cx="3399000" cy="0"/>
          </a:xfrm>
          <a:prstGeom prst="straightConnector1">
            <a:avLst/>
          </a:prstGeom>
          <a:noFill/>
          <a:ln cap="flat" cmpd="sng" w="9525">
            <a:solidFill>
              <a:schemeClr val="dk2"/>
            </a:solidFill>
            <a:prstDash val="solid"/>
            <a:round/>
            <a:headEnd len="med" w="med" type="none"/>
            <a:tailEnd len="med" w="med" type="none"/>
          </a:ln>
        </p:spPr>
      </p:cxnSp>
      <p:cxnSp>
        <p:nvCxnSpPr>
          <p:cNvPr id="715" name="Google Shape;715;p21"/>
          <p:cNvCxnSpPr/>
          <p:nvPr/>
        </p:nvCxnSpPr>
        <p:spPr>
          <a:xfrm rot="10800000">
            <a:off x="322090" y="3144461"/>
            <a:ext cx="3399000" cy="0"/>
          </a:xfrm>
          <a:prstGeom prst="straightConnector1">
            <a:avLst/>
          </a:prstGeom>
          <a:noFill/>
          <a:ln cap="flat" cmpd="sng" w="9525">
            <a:solidFill>
              <a:schemeClr val="dk2"/>
            </a:solidFill>
            <a:prstDash val="solid"/>
            <a:round/>
            <a:headEnd len="med" w="med" type="none"/>
            <a:tailEnd len="med" w="med" type="none"/>
          </a:ln>
        </p:spPr>
      </p:cxnSp>
      <p:sp>
        <p:nvSpPr>
          <p:cNvPr id="716" name="Google Shape;716;p21"/>
          <p:cNvSpPr txBox="1"/>
          <p:nvPr/>
        </p:nvSpPr>
        <p:spPr>
          <a:xfrm>
            <a:off x="3936075" y="1119450"/>
            <a:ext cx="5027100" cy="2349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t>Users of </a:t>
            </a:r>
            <a:r>
              <a:rPr b="1" lang="it" sz="1300"/>
              <a:t>class C1</a:t>
            </a:r>
            <a:r>
              <a:rPr lang="it" sz="1300"/>
              <a:t>, </a:t>
            </a:r>
            <a:r>
              <a:rPr lang="it" sz="1300"/>
              <a:t>primarily </a:t>
            </a:r>
            <a:r>
              <a:rPr b="1" lang="it" sz="1300"/>
              <a:t>comprising younger individuals</a:t>
            </a:r>
            <a:r>
              <a:rPr lang="it" sz="1300"/>
              <a:t> with </a:t>
            </a:r>
            <a:r>
              <a:rPr b="1" lang="it" sz="1300"/>
              <a:t>great interest in technology</a:t>
            </a:r>
            <a:r>
              <a:rPr lang="it" sz="1300"/>
              <a:t>, are expected to possess relatively </a:t>
            </a:r>
            <a:r>
              <a:rPr b="1" lang="it" sz="1300"/>
              <a:t>moderate purchasing power</a:t>
            </a:r>
            <a:r>
              <a:rPr lang="it" sz="1300"/>
              <a:t>. They are likely to allocate a significant portion of their income or savings toward the latest tech products and innovations, making them an attractive target for tech-related advertising campaigns.</a:t>
            </a:r>
            <a:endParaRPr sz="1300"/>
          </a:p>
          <a:p>
            <a:pPr indent="0" lvl="0" marL="0" rtl="0" algn="l">
              <a:spcBef>
                <a:spcPts val="0"/>
              </a:spcBef>
              <a:spcAft>
                <a:spcPts val="0"/>
              </a:spcAft>
              <a:buNone/>
            </a:pPr>
            <a:r>
              <a:rPr lang="it" sz="1300"/>
              <a:t>Moreover, being </a:t>
            </a:r>
            <a:r>
              <a:rPr b="1" lang="it" sz="1300"/>
              <a:t>digitally passionate individuals</a:t>
            </a:r>
            <a:r>
              <a:rPr lang="it" sz="1300"/>
              <a:t>,</a:t>
            </a:r>
            <a:r>
              <a:rPr b="1" lang="it" sz="1300"/>
              <a:t> </a:t>
            </a:r>
            <a:r>
              <a:rPr lang="it" sz="1300"/>
              <a:t>they are </a:t>
            </a:r>
            <a:r>
              <a:rPr b="1" lang="it" sz="1300"/>
              <a:t>more likely to click on ads related to tech products</a:t>
            </a:r>
            <a:r>
              <a:rPr lang="it" sz="1300"/>
              <a:t> that align with their interests and preferences. Therefore, when targeting Class C1, one can </a:t>
            </a:r>
            <a:r>
              <a:rPr b="1" lang="it" sz="1300"/>
              <a:t>expect</a:t>
            </a:r>
            <a:r>
              <a:rPr lang="it" sz="1300"/>
              <a:t> a </a:t>
            </a:r>
            <a:r>
              <a:rPr b="1" lang="it" sz="1300"/>
              <a:t>relatively</a:t>
            </a:r>
            <a:r>
              <a:rPr lang="it" sz="1300"/>
              <a:t> </a:t>
            </a:r>
            <a:r>
              <a:rPr b="1" lang="it" sz="1300"/>
              <a:t>higher</a:t>
            </a:r>
            <a:r>
              <a:rPr lang="it" sz="1300"/>
              <a:t> </a:t>
            </a:r>
            <a:r>
              <a:rPr b="1" lang="it" sz="1300"/>
              <a:t>click-through</a:t>
            </a:r>
            <a:r>
              <a:rPr lang="it" sz="1300"/>
              <a:t> </a:t>
            </a:r>
            <a:r>
              <a:rPr b="1" lang="it" sz="1300"/>
              <a:t>rate</a:t>
            </a:r>
            <a:r>
              <a:rPr lang="it" sz="1300"/>
              <a:t> </a:t>
            </a:r>
            <a:r>
              <a:rPr b="1" lang="it" sz="1300"/>
              <a:t>compared</a:t>
            </a:r>
            <a:r>
              <a:rPr lang="it" sz="1300"/>
              <a:t> </a:t>
            </a:r>
            <a:r>
              <a:rPr b="1" lang="it" sz="1300"/>
              <a:t>to</a:t>
            </a:r>
            <a:r>
              <a:rPr lang="it" sz="1300"/>
              <a:t> </a:t>
            </a:r>
            <a:r>
              <a:rPr b="1" lang="it" sz="1300"/>
              <a:t>other</a:t>
            </a:r>
            <a:r>
              <a:rPr lang="it" sz="1300"/>
              <a:t> </a:t>
            </a:r>
            <a:r>
              <a:rPr b="1" lang="it" sz="1300"/>
              <a:t>user</a:t>
            </a:r>
            <a:r>
              <a:rPr lang="it" sz="1300"/>
              <a:t> </a:t>
            </a:r>
            <a:r>
              <a:rPr b="1" lang="it" sz="1300"/>
              <a:t>segments</a:t>
            </a:r>
            <a:r>
              <a:rPr lang="it" sz="1300"/>
              <a:t>.</a:t>
            </a:r>
            <a:endParaRPr sz="1300"/>
          </a:p>
        </p:txBody>
      </p:sp>
      <p:sp>
        <p:nvSpPr>
          <p:cNvPr id="717" name="Google Shape;717;p21"/>
          <p:cNvSpPr/>
          <p:nvPr/>
        </p:nvSpPr>
        <p:spPr>
          <a:xfrm>
            <a:off x="2556586" y="2262703"/>
            <a:ext cx="1211400" cy="1754100"/>
          </a:xfrm>
          <a:prstGeom prst="roundRect">
            <a:avLst>
              <a:gd fmla="val 16667" name="adj"/>
            </a:avLst>
          </a:prstGeom>
          <a:solidFill>
            <a:srgbClr val="000000">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C3</a:t>
            </a:r>
            <a:endParaRPr>
              <a:solidFill>
                <a:schemeClr val="lt1"/>
              </a:solidFill>
            </a:endParaRPr>
          </a:p>
        </p:txBody>
      </p:sp>
    </p:spTree>
  </p:cSld>
  <p:clrMapOvr>
    <a:masterClrMapping/>
  </p:clrMapOvr>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5" name="Shape 1555"/>
        <p:cNvGrpSpPr/>
        <p:nvPr/>
      </p:nvGrpSpPr>
      <p:grpSpPr>
        <a:xfrm>
          <a:off x="0" y="0"/>
          <a:ext cx="0" cy="0"/>
          <a:chOff x="0" y="0"/>
          <a:chExt cx="0" cy="0"/>
        </a:xfrm>
      </p:grpSpPr>
      <p:sp>
        <p:nvSpPr>
          <p:cNvPr id="1556" name="Google Shape;1556;p8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Sensitivity Analysis - UCB-SW</a:t>
            </a:r>
            <a:endParaRPr/>
          </a:p>
          <a:p>
            <a:pPr indent="0" lvl="0" marL="0" rtl="0" algn="l">
              <a:lnSpc>
                <a:spcPct val="115000"/>
              </a:lnSpc>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57" name="Google Shape;1557;p84"/>
          <p:cNvSpPr txBox="1"/>
          <p:nvPr>
            <p:ph idx="1" type="body"/>
          </p:nvPr>
        </p:nvSpPr>
        <p:spPr>
          <a:xfrm>
            <a:off x="174500" y="967675"/>
            <a:ext cx="5040300" cy="35661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100"/>
              <a:t>We tried five different </a:t>
            </a:r>
            <a:r>
              <a:rPr b="1" lang="it" sz="1100"/>
              <a:t>window size</a:t>
            </a:r>
            <a:r>
              <a:rPr lang="it" sz="1100"/>
              <a:t> values for the UCB sliding window, all of them were proportional to      .</a:t>
            </a:r>
            <a:endParaRPr sz="1100"/>
          </a:p>
          <a:p>
            <a:pPr indent="0" lvl="0" marL="0" rtl="0" algn="l">
              <a:lnSpc>
                <a:spcPct val="115000"/>
              </a:lnSpc>
              <a:spcBef>
                <a:spcPts val="360"/>
              </a:spcBef>
              <a:spcAft>
                <a:spcPts val="0"/>
              </a:spcAft>
              <a:buNone/>
            </a:pPr>
            <a:r>
              <a:rPr lang="it" sz="1100"/>
              <a:t>Furthermore, we tested the following theoretical value (</a:t>
            </a:r>
            <a:r>
              <a:rPr i="1" lang="it" sz="1100"/>
              <a:t>Garivier</a:t>
            </a:r>
            <a:r>
              <a:rPr i="1" lang="it" sz="1100"/>
              <a:t> et al.</a:t>
            </a:r>
            <a:r>
              <a:rPr baseline="30000" i="1" lang="it" sz="1100" u="sng">
                <a:solidFill>
                  <a:schemeClr val="hlink"/>
                </a:solidFill>
                <a:hlinkClick action="ppaction://hlinksldjump" r:id="rId3"/>
              </a:rPr>
              <a:t>[2]</a:t>
            </a:r>
            <a:r>
              <a:rPr lang="it" sz="1100"/>
              <a:t>): if the horizon T and the growth rate of the number of </a:t>
            </a:r>
            <a:r>
              <a:rPr lang="it" sz="1100"/>
              <a:t>breakpoints</a:t>
            </a:r>
            <a:r>
              <a:rPr lang="it" sz="1100"/>
              <a:t> are known in advance we can set the window size to                          .</a:t>
            </a:r>
            <a:endParaRPr sz="1100"/>
          </a:p>
          <a:p>
            <a:pPr indent="0" lvl="0" marL="0" rtl="0" algn="l">
              <a:lnSpc>
                <a:spcPct val="115000"/>
              </a:lnSpc>
              <a:spcBef>
                <a:spcPts val="360"/>
              </a:spcBef>
              <a:spcAft>
                <a:spcPts val="0"/>
              </a:spcAft>
              <a:buNone/>
            </a:pPr>
            <a:r>
              <a:t/>
            </a:r>
            <a:endParaRPr sz="1100"/>
          </a:p>
          <a:p>
            <a:pPr indent="0" lvl="0" marL="0" rtl="0" algn="l">
              <a:lnSpc>
                <a:spcPct val="115000"/>
              </a:lnSpc>
              <a:spcBef>
                <a:spcPts val="360"/>
              </a:spcBef>
              <a:spcAft>
                <a:spcPts val="0"/>
              </a:spcAft>
              <a:buNone/>
            </a:pPr>
            <a:r>
              <a:rPr lang="it" sz="1100"/>
              <a:t>The lower is the window size, the higher is the number of times that the algorithm has to retry all the arms. In this case, by </a:t>
            </a:r>
            <a:r>
              <a:rPr lang="it" sz="1100"/>
              <a:t>applying </a:t>
            </a:r>
            <a:r>
              <a:rPr b="1" lang="it" sz="1100"/>
              <a:t>small</a:t>
            </a:r>
            <a:r>
              <a:rPr lang="it" sz="1100"/>
              <a:t> </a:t>
            </a:r>
            <a:r>
              <a:rPr b="1" lang="it" sz="1100"/>
              <a:t>multiplicative</a:t>
            </a:r>
            <a:r>
              <a:rPr lang="it" sz="1100"/>
              <a:t> </a:t>
            </a:r>
            <a:r>
              <a:rPr b="1" lang="it" sz="1100"/>
              <a:t>factors</a:t>
            </a:r>
            <a:r>
              <a:rPr lang="it" sz="1100"/>
              <a:t>, like 1 or 2, the </a:t>
            </a:r>
            <a:r>
              <a:rPr b="1" lang="it" sz="1100"/>
              <a:t>performances</a:t>
            </a:r>
            <a:r>
              <a:rPr lang="it" sz="1100"/>
              <a:t> </a:t>
            </a:r>
            <a:r>
              <a:rPr b="1" lang="it" sz="1100"/>
              <a:t>decrease</a:t>
            </a:r>
            <a:r>
              <a:rPr lang="it" sz="1100"/>
              <a:t> because the window is too short with respect to the length of the phases and so the learner frequently needs to play suboptimal arms. </a:t>
            </a:r>
            <a:r>
              <a:rPr lang="it" sz="1100"/>
              <a:t>While </a:t>
            </a:r>
            <a:r>
              <a:rPr b="1" lang="it" sz="1100"/>
              <a:t>the</a:t>
            </a:r>
            <a:r>
              <a:rPr lang="it" sz="1100"/>
              <a:t> </a:t>
            </a:r>
            <a:r>
              <a:rPr b="1" lang="it" sz="1100"/>
              <a:t>larger</a:t>
            </a:r>
            <a:r>
              <a:rPr lang="it" sz="1100"/>
              <a:t> </a:t>
            </a:r>
            <a:r>
              <a:rPr b="1" lang="it" sz="1100"/>
              <a:t>is</a:t>
            </a:r>
            <a:r>
              <a:rPr lang="it" sz="1100"/>
              <a:t> </a:t>
            </a:r>
            <a:r>
              <a:rPr b="1" lang="it" sz="1100"/>
              <a:t>the</a:t>
            </a:r>
            <a:r>
              <a:rPr lang="it" sz="1100"/>
              <a:t> </a:t>
            </a:r>
            <a:r>
              <a:rPr b="1" lang="it" sz="1100"/>
              <a:t>window</a:t>
            </a:r>
            <a:r>
              <a:rPr lang="it" sz="1100"/>
              <a:t> </a:t>
            </a:r>
            <a:r>
              <a:rPr b="1" lang="it" sz="1100"/>
              <a:t>size</a:t>
            </a:r>
            <a:r>
              <a:rPr lang="it" sz="1100"/>
              <a:t>, </a:t>
            </a:r>
            <a:r>
              <a:rPr b="1" lang="it" sz="1100"/>
              <a:t>the lower is the sensitivity of the algorithm</a:t>
            </a:r>
            <a:r>
              <a:rPr lang="it" sz="1100"/>
              <a:t>.</a:t>
            </a:r>
            <a:endParaRPr sz="1100"/>
          </a:p>
          <a:p>
            <a:pPr indent="0" lvl="0" marL="0" rtl="0" algn="l">
              <a:lnSpc>
                <a:spcPct val="115000"/>
              </a:lnSpc>
              <a:spcBef>
                <a:spcPts val="360"/>
              </a:spcBef>
              <a:spcAft>
                <a:spcPts val="0"/>
              </a:spcAft>
              <a:buNone/>
            </a:pPr>
            <a:r>
              <a:rPr lang="it" sz="1100"/>
              <a:t>V</a:t>
            </a:r>
            <a:r>
              <a:rPr lang="it" sz="1100"/>
              <a:t>alues for the window in the range between 50 and 80, for instance using a factor of 4, are good. Using as multiplicative factor 6 or 7 </a:t>
            </a:r>
            <a:r>
              <a:rPr lang="it" sz="1100"/>
              <a:t>would</a:t>
            </a:r>
            <a:r>
              <a:rPr lang="it" sz="1100"/>
              <a:t> be </a:t>
            </a:r>
            <a:r>
              <a:rPr b="1" lang="it" sz="1100"/>
              <a:t>optimal</a:t>
            </a:r>
            <a:r>
              <a:rPr lang="it" sz="1100"/>
              <a:t> in this case because the window size would be similar to the length of the phases. Applying even </a:t>
            </a:r>
            <a:r>
              <a:rPr b="1" lang="it" sz="1100"/>
              <a:t>higher factors</a:t>
            </a:r>
            <a:r>
              <a:rPr lang="it" sz="1100"/>
              <a:t> would decrease the performance leading SW-UCB to don’t explore enough.</a:t>
            </a:r>
            <a:endParaRPr sz="1100"/>
          </a:p>
        </p:txBody>
      </p:sp>
      <p:pic>
        <p:nvPicPr>
          <p:cNvPr id="1558" name="Google Shape;1558;p84" title="[0,0,0,&quot;https://www.codecogs.com/eqnedit.php?latex=%5Csqrt%7BT%7D#0&quot;]"/>
          <p:cNvPicPr preferRelativeResize="0"/>
          <p:nvPr/>
        </p:nvPicPr>
        <p:blipFill>
          <a:blip r:embed="rId4">
            <a:alphaModFix/>
          </a:blip>
          <a:stretch>
            <a:fillRect/>
          </a:stretch>
        </p:blipFill>
        <p:spPr>
          <a:xfrm>
            <a:off x="1879625" y="1202825"/>
            <a:ext cx="218299" cy="148167"/>
          </a:xfrm>
          <a:prstGeom prst="rect">
            <a:avLst/>
          </a:prstGeom>
          <a:noFill/>
          <a:ln>
            <a:noFill/>
          </a:ln>
        </p:spPr>
      </p:pic>
      <p:pic>
        <p:nvPicPr>
          <p:cNvPr id="1559" name="Google Shape;1559;p84" title="[0,0,0,&quot;https://www.codecogs.com/eqnedit.php?latex=2%20%5Csqrt%7B%5Cfrac%7BT%5Clog%7BT%7D%7D%7B%5C%23breakpoints%7D%7D#0&quot;]"/>
          <p:cNvPicPr preferRelativeResize="0"/>
          <p:nvPr/>
        </p:nvPicPr>
        <p:blipFill>
          <a:blip r:embed="rId5">
            <a:alphaModFix/>
          </a:blip>
          <a:stretch>
            <a:fillRect/>
          </a:stretch>
        </p:blipFill>
        <p:spPr>
          <a:xfrm>
            <a:off x="2766728" y="1798000"/>
            <a:ext cx="924081" cy="366700"/>
          </a:xfrm>
          <a:prstGeom prst="rect">
            <a:avLst/>
          </a:prstGeom>
          <a:noFill/>
          <a:ln>
            <a:noFill/>
          </a:ln>
        </p:spPr>
      </p:pic>
      <p:pic>
        <p:nvPicPr>
          <p:cNvPr id="1560" name="Google Shape;1560;p84"/>
          <p:cNvPicPr preferRelativeResize="0"/>
          <p:nvPr/>
        </p:nvPicPr>
        <p:blipFill>
          <a:blip r:embed="rId6">
            <a:alphaModFix/>
          </a:blip>
          <a:stretch>
            <a:fillRect/>
          </a:stretch>
        </p:blipFill>
        <p:spPr>
          <a:xfrm>
            <a:off x="5129400" y="1331025"/>
            <a:ext cx="3873300" cy="2903425"/>
          </a:xfrm>
          <a:prstGeom prst="rect">
            <a:avLst/>
          </a:prstGeom>
          <a:noFill/>
          <a:ln>
            <a:noFill/>
          </a:ln>
        </p:spPr>
      </p:pic>
      <p:sp>
        <p:nvSpPr>
          <p:cNvPr id="1561" name="Google Shape;1561;p84"/>
          <p:cNvSpPr txBox="1"/>
          <p:nvPr/>
        </p:nvSpPr>
        <p:spPr>
          <a:xfrm>
            <a:off x="174500" y="4467000"/>
            <a:ext cx="7092900" cy="1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800" u="sng">
                <a:solidFill>
                  <a:schemeClr val="hlink"/>
                </a:solidFill>
                <a:hlinkClick action="ppaction://hlinksldjump" r:id="rId7"/>
              </a:rPr>
              <a:t>[2] </a:t>
            </a:r>
            <a:r>
              <a:rPr lang="it" sz="800" u="sng">
                <a:solidFill>
                  <a:schemeClr val="hlink"/>
                </a:solidFill>
                <a:hlinkClick action="ppaction://hlinksldjump" r:id="rId8"/>
              </a:rPr>
              <a:t>On Upper-Confidence Bound Policies for Non-Stationary Bandit Problems</a:t>
            </a:r>
            <a:r>
              <a:rPr lang="it" sz="800" u="sng">
                <a:solidFill>
                  <a:schemeClr val="hlink"/>
                </a:solidFill>
                <a:hlinkClick action="ppaction://hlinksldjump" r:id="rId9"/>
              </a:rPr>
              <a:t>,</a:t>
            </a:r>
            <a:r>
              <a:rPr lang="it" sz="800" u="sng">
                <a:solidFill>
                  <a:schemeClr val="hlink"/>
                </a:solidFill>
                <a:hlinkClick action="ppaction://hlinksldjump" r:id="rId10"/>
              </a:rPr>
              <a:t>Garivier, A., &amp; Moulines, E. (2008)</a:t>
            </a:r>
            <a:r>
              <a:rPr lang="it" sz="800" u="sng">
                <a:solidFill>
                  <a:schemeClr val="hlink"/>
                </a:solidFill>
                <a:hlinkClick action="ppaction://hlinksldjump" r:id="rId11"/>
              </a:rPr>
              <a:t>, https://arxiv.org/pdf/0805.3415.pdf</a:t>
            </a:r>
            <a:endParaRPr sz="800"/>
          </a:p>
        </p:txBody>
      </p:sp>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5" name="Shape 1565"/>
        <p:cNvGrpSpPr/>
        <p:nvPr/>
      </p:nvGrpSpPr>
      <p:grpSpPr>
        <a:xfrm>
          <a:off x="0" y="0"/>
          <a:ext cx="0" cy="0"/>
          <a:chOff x="0" y="0"/>
          <a:chExt cx="0" cy="0"/>
        </a:xfrm>
      </p:grpSpPr>
      <p:sp>
        <p:nvSpPr>
          <p:cNvPr id="1566" name="Google Shape;1566;p85"/>
          <p:cNvSpPr txBox="1"/>
          <p:nvPr>
            <p:ph idx="1" type="body"/>
          </p:nvPr>
        </p:nvSpPr>
        <p:spPr>
          <a:xfrm>
            <a:off x="154200" y="939200"/>
            <a:ext cx="5139900" cy="36387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t/>
            </a:r>
            <a:endParaRPr sz="1100"/>
          </a:p>
          <a:p>
            <a:pPr indent="0" lvl="0" marL="0" rtl="0" algn="l">
              <a:lnSpc>
                <a:spcPct val="115000"/>
              </a:lnSpc>
              <a:spcBef>
                <a:spcPts val="360"/>
              </a:spcBef>
              <a:spcAft>
                <a:spcPts val="0"/>
              </a:spcAft>
              <a:buNone/>
            </a:pPr>
            <a:r>
              <a:rPr lang="it" sz="1100"/>
              <a:t>We analyzed five different values for M, that is the number of samples used to compute the </a:t>
            </a:r>
            <a:r>
              <a:rPr b="1" lang="it" sz="1100"/>
              <a:t>reference point</a:t>
            </a:r>
            <a:r>
              <a:rPr lang="it" sz="1100"/>
              <a:t>, namely the </a:t>
            </a:r>
            <a:r>
              <a:rPr b="1" lang="it" sz="1100"/>
              <a:t>empirical</a:t>
            </a:r>
            <a:r>
              <a:rPr lang="it" sz="1100"/>
              <a:t> </a:t>
            </a:r>
            <a:r>
              <a:rPr b="1" lang="it" sz="1100"/>
              <a:t>mean</a:t>
            </a:r>
            <a:r>
              <a:rPr lang="it" sz="1100"/>
              <a:t> </a:t>
            </a:r>
            <a:r>
              <a:rPr b="1" lang="it" sz="1100"/>
              <a:t>of</a:t>
            </a:r>
            <a:r>
              <a:rPr lang="it" sz="1100"/>
              <a:t> </a:t>
            </a:r>
            <a:r>
              <a:rPr b="1" lang="it" sz="1100"/>
              <a:t>the conversions</a:t>
            </a:r>
            <a:r>
              <a:rPr lang="it" sz="1100"/>
              <a:t> for a given price, employed </a:t>
            </a:r>
            <a:r>
              <a:rPr lang="it" sz="1100"/>
              <a:t>to detect changes.</a:t>
            </a:r>
            <a:endParaRPr sz="1100"/>
          </a:p>
          <a:p>
            <a:pPr indent="0" lvl="0" marL="0" rtl="0" algn="l">
              <a:lnSpc>
                <a:spcPct val="115000"/>
              </a:lnSpc>
              <a:spcBef>
                <a:spcPts val="360"/>
              </a:spcBef>
              <a:spcAft>
                <a:spcPts val="0"/>
              </a:spcAft>
              <a:buNone/>
            </a:pPr>
            <a:r>
              <a:rPr lang="it" sz="1100"/>
              <a:t>Because the detection test is not run until M samples have been gathered, in general, if M is </a:t>
            </a:r>
            <a:r>
              <a:rPr b="1" lang="it" sz="1100"/>
              <a:t>too large</a:t>
            </a:r>
            <a:r>
              <a:rPr lang="it" sz="1100"/>
              <a:t>, the </a:t>
            </a:r>
            <a:r>
              <a:rPr b="1" lang="it" sz="1100"/>
              <a:t>majority</a:t>
            </a:r>
            <a:r>
              <a:rPr lang="it" sz="1100"/>
              <a:t> </a:t>
            </a:r>
            <a:r>
              <a:rPr b="1" lang="it" sz="1100"/>
              <a:t>of</a:t>
            </a:r>
            <a:r>
              <a:rPr lang="it" sz="1100"/>
              <a:t> </a:t>
            </a:r>
            <a:r>
              <a:rPr b="1" lang="it" sz="1100"/>
              <a:t>the</a:t>
            </a:r>
            <a:r>
              <a:rPr lang="it" sz="1100"/>
              <a:t> </a:t>
            </a:r>
            <a:r>
              <a:rPr b="1" lang="it" sz="1100"/>
              <a:t>observations</a:t>
            </a:r>
            <a:r>
              <a:rPr lang="it" sz="1100"/>
              <a:t> are </a:t>
            </a:r>
            <a:r>
              <a:rPr b="1" lang="it" sz="1100"/>
              <a:t>utilised</a:t>
            </a:r>
            <a:r>
              <a:rPr lang="it" sz="1100"/>
              <a:t> to </a:t>
            </a:r>
            <a:r>
              <a:rPr b="1" lang="it" sz="1100"/>
              <a:t>compute</a:t>
            </a:r>
            <a:r>
              <a:rPr lang="it" sz="1100"/>
              <a:t> the </a:t>
            </a:r>
            <a:r>
              <a:rPr b="1" lang="it" sz="1100"/>
              <a:t>reference</a:t>
            </a:r>
            <a:r>
              <a:rPr lang="it" sz="1100"/>
              <a:t> </a:t>
            </a:r>
            <a:r>
              <a:rPr b="1" lang="it" sz="1100"/>
              <a:t>point</a:t>
            </a:r>
            <a:r>
              <a:rPr lang="it" sz="1100"/>
              <a:t>, making the algorithm behave similarly to a regular UCB. </a:t>
            </a:r>
            <a:r>
              <a:rPr lang="it" sz="1100"/>
              <a:t>Therefore, with big values of M, </a:t>
            </a:r>
            <a:r>
              <a:rPr lang="it" sz="1100"/>
              <a:t>it's possible that the changes aren’t detected or take a long time to be identified.</a:t>
            </a:r>
            <a:endParaRPr sz="1100"/>
          </a:p>
          <a:p>
            <a:pPr indent="0" lvl="0" marL="0" rtl="0" algn="l">
              <a:lnSpc>
                <a:spcPct val="115000"/>
              </a:lnSpc>
              <a:spcBef>
                <a:spcPts val="360"/>
              </a:spcBef>
              <a:spcAft>
                <a:spcPts val="0"/>
              </a:spcAft>
              <a:buNone/>
            </a:pPr>
            <a:r>
              <a:rPr lang="it" sz="1100"/>
              <a:t>A </a:t>
            </a:r>
            <a:r>
              <a:rPr b="1" lang="it" sz="1100"/>
              <a:t>too small M </a:t>
            </a:r>
            <a:r>
              <a:rPr lang="it" sz="1100"/>
              <a:t>is still </a:t>
            </a:r>
            <a:r>
              <a:rPr b="1" lang="it" sz="1100"/>
              <a:t>suboptimal</a:t>
            </a:r>
            <a:r>
              <a:rPr lang="it" sz="1100"/>
              <a:t> </a:t>
            </a:r>
            <a:r>
              <a:rPr lang="it" sz="1100"/>
              <a:t>since it leads to </a:t>
            </a:r>
            <a:r>
              <a:rPr b="1" lang="it" sz="1100"/>
              <a:t>inaccurate</a:t>
            </a:r>
            <a:r>
              <a:rPr lang="it" sz="1100"/>
              <a:t> </a:t>
            </a:r>
            <a:r>
              <a:rPr b="1" lang="it" sz="1100"/>
              <a:t>estimations</a:t>
            </a:r>
            <a:r>
              <a:rPr lang="it" sz="1100"/>
              <a:t> </a:t>
            </a:r>
            <a:r>
              <a:rPr b="1" lang="it" sz="1100"/>
              <a:t>of</a:t>
            </a:r>
            <a:r>
              <a:rPr lang="it" sz="1100"/>
              <a:t> </a:t>
            </a:r>
            <a:r>
              <a:rPr b="1" lang="it" sz="1100"/>
              <a:t>the</a:t>
            </a:r>
            <a:r>
              <a:rPr lang="it" sz="1100"/>
              <a:t> </a:t>
            </a:r>
            <a:r>
              <a:rPr b="1" lang="it" sz="1100"/>
              <a:t>reference</a:t>
            </a:r>
            <a:r>
              <a:rPr lang="it" sz="1100"/>
              <a:t> </a:t>
            </a:r>
            <a:r>
              <a:rPr b="1" lang="it" sz="1100"/>
              <a:t>point</a:t>
            </a:r>
            <a:r>
              <a:rPr lang="it" sz="1100"/>
              <a:t> and </a:t>
            </a:r>
            <a:r>
              <a:rPr b="1" lang="it" sz="1100"/>
              <a:t>more</a:t>
            </a:r>
            <a:r>
              <a:rPr lang="it" sz="1100"/>
              <a:t> </a:t>
            </a:r>
            <a:r>
              <a:rPr b="1" lang="it" sz="1100"/>
              <a:t>frequent</a:t>
            </a:r>
            <a:r>
              <a:rPr lang="it" sz="1100"/>
              <a:t> </a:t>
            </a:r>
            <a:r>
              <a:rPr b="1" lang="it" sz="1100"/>
              <a:t>change</a:t>
            </a:r>
            <a:r>
              <a:rPr lang="it" sz="1100"/>
              <a:t> </a:t>
            </a:r>
            <a:r>
              <a:rPr b="1" lang="it" sz="1100"/>
              <a:t>detections</a:t>
            </a:r>
            <a:r>
              <a:rPr lang="it" sz="1100"/>
              <a:t>, even when no actual change occured.</a:t>
            </a:r>
            <a:endParaRPr sz="1100"/>
          </a:p>
          <a:p>
            <a:pPr indent="0" lvl="0" marL="0" rtl="0" algn="l">
              <a:lnSpc>
                <a:spcPct val="115000"/>
              </a:lnSpc>
              <a:spcBef>
                <a:spcPts val="0"/>
              </a:spcBef>
              <a:spcAft>
                <a:spcPts val="0"/>
              </a:spcAft>
              <a:buNone/>
            </a:pPr>
            <a:r>
              <a:rPr lang="it" sz="1100"/>
              <a:t>Each arm should be played at least M times between each </a:t>
            </a:r>
            <a:r>
              <a:rPr b="1" lang="it" sz="1100"/>
              <a:t>breakpoint</a:t>
            </a:r>
            <a:r>
              <a:rPr lang="it" sz="1100"/>
              <a:t>, and M should be large enough to allow for an accurate estimation of the reference point. In this instance, placing M between 50 and 100 is sufficient to get a decent estimate of the reference point because each time an arm is chosen, it receives approximately 100 clicks. All of the values taken into consideration perform similarly.</a:t>
            </a:r>
            <a:endParaRPr sz="1100"/>
          </a:p>
        </p:txBody>
      </p:sp>
      <p:sp>
        <p:nvSpPr>
          <p:cNvPr id="1567" name="Google Shape;1567;p8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Sensitivity Analysis - UCB-CUSUM</a:t>
            </a:r>
            <a:endParaRPr/>
          </a:p>
        </p:txBody>
      </p:sp>
      <p:sp>
        <p:nvSpPr>
          <p:cNvPr id="1568" name="Google Shape;1568;p85"/>
          <p:cNvSpPr txBox="1"/>
          <p:nvPr/>
        </p:nvSpPr>
        <p:spPr>
          <a:xfrm>
            <a:off x="1963650" y="891625"/>
            <a:ext cx="19872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100"/>
              <a:t>CUSUM - M analysis</a:t>
            </a:r>
            <a:endParaRPr b="1" sz="1100"/>
          </a:p>
        </p:txBody>
      </p:sp>
      <p:pic>
        <p:nvPicPr>
          <p:cNvPr id="1569" name="Google Shape;1569;p85"/>
          <p:cNvPicPr preferRelativeResize="0"/>
          <p:nvPr/>
        </p:nvPicPr>
        <p:blipFill>
          <a:blip r:embed="rId3">
            <a:alphaModFix/>
          </a:blip>
          <a:stretch>
            <a:fillRect/>
          </a:stretch>
        </p:blipFill>
        <p:spPr>
          <a:xfrm>
            <a:off x="5218325" y="1573712"/>
            <a:ext cx="3873599" cy="2804486"/>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3" name="Shape 1573"/>
        <p:cNvGrpSpPr/>
        <p:nvPr/>
      </p:nvGrpSpPr>
      <p:grpSpPr>
        <a:xfrm>
          <a:off x="0" y="0"/>
          <a:ext cx="0" cy="0"/>
          <a:chOff x="0" y="0"/>
          <a:chExt cx="0" cy="0"/>
        </a:xfrm>
      </p:grpSpPr>
      <p:sp>
        <p:nvSpPr>
          <p:cNvPr id="1574" name="Google Shape;1574;p86"/>
          <p:cNvSpPr txBox="1"/>
          <p:nvPr>
            <p:ph type="title"/>
          </p:nvPr>
        </p:nvSpPr>
        <p:spPr>
          <a:xfrm>
            <a:off x="288525" y="104375"/>
            <a:ext cx="8580900" cy="8532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Sensitivity Analysis - UCB-CUSUM</a:t>
            </a:r>
            <a:endParaRPr/>
          </a:p>
          <a:p>
            <a:pPr indent="0" lvl="0" marL="0" rtl="0" algn="l">
              <a:lnSpc>
                <a:spcPct val="115000"/>
              </a:lnSpc>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75" name="Google Shape;1575;p86"/>
          <p:cNvSpPr txBox="1"/>
          <p:nvPr>
            <p:ph idx="1" type="body"/>
          </p:nvPr>
        </p:nvSpPr>
        <p:spPr>
          <a:xfrm>
            <a:off x="225225" y="1581150"/>
            <a:ext cx="4707300" cy="28044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100"/>
              <a:t>We tested five different values for </a:t>
            </a:r>
            <a:r>
              <a:rPr lang="it" sz="1100"/>
              <a:t>𝜀</a:t>
            </a:r>
            <a:r>
              <a:rPr lang="it" sz="1100"/>
              <a:t>, which is used to have an </a:t>
            </a:r>
            <a:r>
              <a:rPr b="1" lang="it" sz="1100"/>
              <a:t>underestimation</a:t>
            </a:r>
            <a:r>
              <a:rPr lang="it" sz="1100"/>
              <a:t> of the </a:t>
            </a:r>
            <a:r>
              <a:rPr b="1" lang="it" sz="1100"/>
              <a:t>deviation</a:t>
            </a:r>
            <a:r>
              <a:rPr lang="it" sz="1100"/>
              <a:t> from the </a:t>
            </a:r>
            <a:r>
              <a:rPr b="1" lang="it" sz="1100"/>
              <a:t>reference point</a:t>
            </a:r>
            <a:r>
              <a:rPr lang="it" sz="1100"/>
              <a:t>.</a:t>
            </a:r>
            <a:endParaRPr sz="1100"/>
          </a:p>
          <a:p>
            <a:pPr indent="0" lvl="0" marL="0" rtl="0" algn="l">
              <a:lnSpc>
                <a:spcPct val="115000"/>
              </a:lnSpc>
              <a:spcBef>
                <a:spcPts val="360"/>
              </a:spcBef>
              <a:spcAft>
                <a:spcPts val="0"/>
              </a:spcAft>
              <a:buNone/>
            </a:pPr>
            <a:r>
              <a:t/>
            </a:r>
            <a:endParaRPr sz="1100"/>
          </a:p>
          <a:p>
            <a:pPr indent="0" lvl="0" marL="0" rtl="0" algn="l">
              <a:lnSpc>
                <a:spcPct val="115000"/>
              </a:lnSpc>
              <a:spcBef>
                <a:spcPts val="360"/>
              </a:spcBef>
              <a:spcAft>
                <a:spcPts val="0"/>
              </a:spcAft>
              <a:buNone/>
            </a:pPr>
            <a:r>
              <a:rPr lang="it" sz="1100"/>
              <a:t>In general, with </a:t>
            </a:r>
            <a:r>
              <a:rPr b="1" lang="it" sz="1100"/>
              <a:t>low values of </a:t>
            </a:r>
            <a:r>
              <a:rPr b="1" lang="it" sz="1100"/>
              <a:t>𝜀</a:t>
            </a:r>
            <a:r>
              <a:rPr lang="it" sz="1100"/>
              <a:t>, </a:t>
            </a:r>
            <a:r>
              <a:rPr b="1" lang="it" sz="1100"/>
              <a:t>changes are detected even when there aren’t</a:t>
            </a:r>
            <a:r>
              <a:rPr lang="it" sz="1100"/>
              <a:t>. Whereas as </a:t>
            </a:r>
            <a:r>
              <a:rPr b="1" lang="it" sz="1100"/>
              <a:t>𝜀 increases</a:t>
            </a:r>
            <a:r>
              <a:rPr lang="it" sz="1100"/>
              <a:t> the </a:t>
            </a:r>
            <a:r>
              <a:rPr b="1" lang="it" sz="1100"/>
              <a:t>sensitivity</a:t>
            </a:r>
            <a:r>
              <a:rPr lang="it" sz="1100"/>
              <a:t> </a:t>
            </a:r>
            <a:r>
              <a:rPr b="1" lang="it" sz="1100"/>
              <a:t>decreases</a:t>
            </a:r>
            <a:r>
              <a:rPr lang="it" sz="1100"/>
              <a:t>, so more samples of the new distribution are </a:t>
            </a:r>
            <a:r>
              <a:rPr lang="it" sz="1100"/>
              <a:t>necessary</a:t>
            </a:r>
            <a:r>
              <a:rPr lang="it" sz="1100"/>
              <a:t> to flag a change. </a:t>
            </a:r>
            <a:endParaRPr sz="1100"/>
          </a:p>
          <a:p>
            <a:pPr indent="0" lvl="0" marL="0" rtl="0" algn="l">
              <a:lnSpc>
                <a:spcPct val="115000"/>
              </a:lnSpc>
              <a:spcBef>
                <a:spcPts val="360"/>
              </a:spcBef>
              <a:spcAft>
                <a:spcPts val="0"/>
              </a:spcAft>
              <a:buNone/>
            </a:pPr>
            <a:r>
              <a:t/>
            </a:r>
            <a:endParaRPr sz="1100"/>
          </a:p>
          <a:p>
            <a:pPr indent="0" lvl="0" marL="0" rtl="0" algn="l">
              <a:lnSpc>
                <a:spcPct val="115000"/>
              </a:lnSpc>
              <a:spcBef>
                <a:spcPts val="0"/>
              </a:spcBef>
              <a:spcAft>
                <a:spcPts val="0"/>
              </a:spcAft>
              <a:buClr>
                <a:schemeClr val="dk1"/>
              </a:buClr>
              <a:buSzPts val="1100"/>
              <a:buFont typeface="Arial"/>
              <a:buNone/>
            </a:pPr>
            <a:r>
              <a:rPr lang="it" sz="1100"/>
              <a:t>We note that values in the range between 0.01 and 0.1 produce similar performance, while increasing the value of 𝜀 results in a rise of the cumulative regret, because </a:t>
            </a:r>
            <a:r>
              <a:rPr b="1" lang="it" sz="1100"/>
              <a:t>𝜀</a:t>
            </a:r>
            <a:r>
              <a:rPr lang="it" sz="1100"/>
              <a:t> should be of the </a:t>
            </a:r>
            <a:r>
              <a:rPr b="1" lang="it" sz="1100"/>
              <a:t>order of the changes in the distributions</a:t>
            </a:r>
            <a:r>
              <a:rPr lang="it" sz="1100"/>
              <a:t>, which in our case are of the order of 0.1.</a:t>
            </a:r>
            <a:endParaRPr sz="1100"/>
          </a:p>
        </p:txBody>
      </p:sp>
      <p:sp>
        <p:nvSpPr>
          <p:cNvPr id="1576" name="Google Shape;1576;p86"/>
          <p:cNvSpPr txBox="1"/>
          <p:nvPr/>
        </p:nvSpPr>
        <p:spPr>
          <a:xfrm>
            <a:off x="1962000" y="1130463"/>
            <a:ext cx="15726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100"/>
              <a:t>CUSUM - </a:t>
            </a:r>
            <a:r>
              <a:rPr b="1" lang="it" sz="1100">
                <a:solidFill>
                  <a:schemeClr val="dk1"/>
                </a:solidFill>
              </a:rPr>
              <a:t>𝜀</a:t>
            </a:r>
            <a:r>
              <a:rPr b="1" lang="it" sz="1100"/>
              <a:t> analysis</a:t>
            </a:r>
            <a:endParaRPr b="1"/>
          </a:p>
        </p:txBody>
      </p:sp>
      <p:pic>
        <p:nvPicPr>
          <p:cNvPr id="1577" name="Google Shape;1577;p86"/>
          <p:cNvPicPr preferRelativeResize="0"/>
          <p:nvPr/>
        </p:nvPicPr>
        <p:blipFill>
          <a:blip r:embed="rId3">
            <a:alphaModFix/>
          </a:blip>
          <a:stretch>
            <a:fillRect/>
          </a:stretch>
        </p:blipFill>
        <p:spPr>
          <a:xfrm>
            <a:off x="5205600" y="1526400"/>
            <a:ext cx="3910748" cy="2804500"/>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1" name="Shape 1581"/>
        <p:cNvGrpSpPr/>
        <p:nvPr/>
      </p:nvGrpSpPr>
      <p:grpSpPr>
        <a:xfrm>
          <a:off x="0" y="0"/>
          <a:ext cx="0" cy="0"/>
          <a:chOff x="0" y="0"/>
          <a:chExt cx="0" cy="0"/>
        </a:xfrm>
      </p:grpSpPr>
      <p:sp>
        <p:nvSpPr>
          <p:cNvPr id="1582" name="Google Shape;1582;p87"/>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Sensitivity Analysis - UCB-CUSUM</a:t>
            </a:r>
            <a:endParaRPr/>
          </a:p>
          <a:p>
            <a:pPr indent="0" lvl="0" marL="0" rtl="0" algn="l">
              <a:lnSpc>
                <a:spcPct val="115000"/>
              </a:lnSpc>
              <a:spcBef>
                <a:spcPts val="0"/>
              </a:spcBef>
              <a:spcAft>
                <a:spcPts val="0"/>
              </a:spcAft>
              <a:buClr>
                <a:schemeClr val="dk1"/>
              </a:buClr>
              <a:buSzPts val="1100"/>
              <a:buFont typeface="Arial"/>
              <a:buNone/>
            </a:pPr>
            <a:r>
              <a:t/>
            </a:r>
            <a:endParaRPr sz="1900"/>
          </a:p>
          <a:p>
            <a:pPr indent="0" lvl="0" marL="0" rtl="0" algn="l">
              <a:spcBef>
                <a:spcPts val="0"/>
              </a:spcBef>
              <a:spcAft>
                <a:spcPts val="0"/>
              </a:spcAft>
              <a:buClr>
                <a:schemeClr val="dk1"/>
              </a:buClr>
              <a:buSzPts val="1100"/>
              <a:buFont typeface="Arial"/>
              <a:buNone/>
            </a:pPr>
            <a:r>
              <a:rPr lang="it"/>
              <a:t>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583" name="Google Shape;1583;p87"/>
          <p:cNvSpPr txBox="1"/>
          <p:nvPr>
            <p:ph idx="1" type="body"/>
          </p:nvPr>
        </p:nvSpPr>
        <p:spPr>
          <a:xfrm>
            <a:off x="226800" y="1580400"/>
            <a:ext cx="4471500" cy="29220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100"/>
              <a:t>We inspected five different values of h, that is the threshold over which a </a:t>
            </a:r>
            <a:r>
              <a:rPr b="1" lang="it" sz="1100"/>
              <a:t>detection is flagged</a:t>
            </a:r>
            <a:r>
              <a:rPr lang="it" sz="1100"/>
              <a:t>, namely a change in the conversion probabilities. </a:t>
            </a:r>
            <a:r>
              <a:rPr lang="it" sz="1100"/>
              <a:t>As suggested in </a:t>
            </a:r>
            <a:r>
              <a:rPr i="1" lang="it" sz="1100"/>
              <a:t>Liu et al.</a:t>
            </a:r>
            <a:r>
              <a:rPr baseline="30000" i="1" lang="it" sz="1100" u="sng">
                <a:solidFill>
                  <a:schemeClr val="hlink"/>
                </a:solidFill>
                <a:hlinkClick action="ppaction://hlinksldjump" r:id="rId3"/>
              </a:rPr>
              <a:t>[3]</a:t>
            </a:r>
            <a:r>
              <a:rPr lang="it" sz="1100"/>
              <a:t> we tried values proportional</a:t>
            </a:r>
            <a:r>
              <a:rPr lang="it" sz="1100"/>
              <a:t> to </a:t>
            </a:r>
            <a:r>
              <a:rPr i="1" lang="it" sz="1100"/>
              <a:t>         .</a:t>
            </a:r>
            <a:endParaRPr sz="1100"/>
          </a:p>
          <a:p>
            <a:pPr indent="0" lvl="0" marL="0" rtl="0" algn="l">
              <a:lnSpc>
                <a:spcPct val="115000"/>
              </a:lnSpc>
              <a:spcBef>
                <a:spcPts val="360"/>
              </a:spcBef>
              <a:spcAft>
                <a:spcPts val="0"/>
              </a:spcAft>
              <a:buNone/>
            </a:pPr>
            <a:r>
              <a:rPr lang="it" sz="1100"/>
              <a:t>In general, </a:t>
            </a:r>
            <a:r>
              <a:rPr b="1" lang="it" sz="1100"/>
              <a:t>low values of h</a:t>
            </a:r>
            <a:r>
              <a:rPr lang="it" sz="1100"/>
              <a:t> makes the </a:t>
            </a:r>
            <a:r>
              <a:rPr b="1" lang="it" sz="1100"/>
              <a:t>algorithm</a:t>
            </a:r>
            <a:r>
              <a:rPr lang="it" sz="1100"/>
              <a:t> </a:t>
            </a:r>
            <a:r>
              <a:rPr b="1" lang="it" sz="1100"/>
              <a:t>more</a:t>
            </a:r>
            <a:r>
              <a:rPr lang="it" sz="1100"/>
              <a:t> </a:t>
            </a:r>
            <a:r>
              <a:rPr b="1" lang="it" sz="1100"/>
              <a:t>sensitive</a:t>
            </a:r>
            <a:r>
              <a:rPr lang="it" sz="1100"/>
              <a:t>, while </a:t>
            </a:r>
            <a:r>
              <a:rPr b="1" lang="it" sz="1100"/>
              <a:t>high</a:t>
            </a:r>
            <a:r>
              <a:rPr lang="it" sz="1100"/>
              <a:t> </a:t>
            </a:r>
            <a:r>
              <a:rPr b="1" lang="it" sz="1100"/>
              <a:t>values</a:t>
            </a:r>
            <a:r>
              <a:rPr lang="it" sz="1100"/>
              <a:t> makes it </a:t>
            </a:r>
            <a:r>
              <a:rPr b="1" lang="it" sz="1100"/>
              <a:t>less</a:t>
            </a:r>
            <a:r>
              <a:rPr lang="it" sz="1100"/>
              <a:t> </a:t>
            </a:r>
            <a:r>
              <a:rPr b="1" lang="it" sz="1100"/>
              <a:t>sensitive</a:t>
            </a:r>
            <a:r>
              <a:rPr lang="it" sz="1100"/>
              <a:t>.</a:t>
            </a:r>
            <a:endParaRPr sz="1100"/>
          </a:p>
          <a:p>
            <a:pPr indent="0" lvl="0" marL="0" rtl="0" algn="l">
              <a:lnSpc>
                <a:spcPct val="115000"/>
              </a:lnSpc>
              <a:spcBef>
                <a:spcPts val="360"/>
              </a:spcBef>
              <a:spcAft>
                <a:spcPts val="0"/>
              </a:spcAft>
              <a:buNone/>
            </a:pPr>
            <a:r>
              <a:rPr lang="it" sz="1100"/>
              <a:t>With our parameters the </a:t>
            </a:r>
            <a:r>
              <a:rPr b="1" lang="it" sz="1100"/>
              <a:t>best</a:t>
            </a:r>
            <a:r>
              <a:rPr lang="it" sz="1100"/>
              <a:t> </a:t>
            </a:r>
            <a:r>
              <a:rPr b="1" lang="it" sz="1100"/>
              <a:t>performing</a:t>
            </a:r>
            <a:r>
              <a:rPr lang="it" sz="1100"/>
              <a:t> </a:t>
            </a:r>
            <a:r>
              <a:rPr b="1" lang="it" sz="1100"/>
              <a:t>h</a:t>
            </a:r>
            <a:r>
              <a:rPr lang="it" sz="1100"/>
              <a:t> is the one with </a:t>
            </a:r>
            <a:r>
              <a:rPr b="1" lang="it" sz="1100"/>
              <a:t>multiplicative</a:t>
            </a:r>
            <a:r>
              <a:rPr lang="it" sz="1100"/>
              <a:t> </a:t>
            </a:r>
            <a:r>
              <a:rPr b="1" lang="it" sz="1100"/>
              <a:t>factor</a:t>
            </a:r>
            <a:r>
              <a:rPr lang="it" sz="1100"/>
              <a:t> </a:t>
            </a:r>
            <a:r>
              <a:rPr b="1" lang="it" sz="1100"/>
              <a:t>0.5</a:t>
            </a:r>
            <a:r>
              <a:rPr lang="it" sz="1100"/>
              <a:t>. As the </a:t>
            </a:r>
            <a:r>
              <a:rPr b="1" lang="it" sz="1100"/>
              <a:t>factor</a:t>
            </a:r>
            <a:r>
              <a:rPr lang="it" sz="1100"/>
              <a:t> </a:t>
            </a:r>
            <a:r>
              <a:rPr b="1" lang="it" sz="1100"/>
              <a:t>increases</a:t>
            </a:r>
            <a:r>
              <a:rPr lang="it" sz="1100"/>
              <a:t> the </a:t>
            </a:r>
            <a:r>
              <a:rPr b="1" lang="it" sz="1100"/>
              <a:t>cumulative</a:t>
            </a:r>
            <a:r>
              <a:rPr lang="it" sz="1100"/>
              <a:t> </a:t>
            </a:r>
            <a:r>
              <a:rPr b="1" lang="it" sz="1100"/>
              <a:t>regret</a:t>
            </a:r>
            <a:r>
              <a:rPr lang="it" sz="1100"/>
              <a:t> </a:t>
            </a:r>
            <a:r>
              <a:rPr b="1" lang="it" sz="1100"/>
              <a:t>gets</a:t>
            </a:r>
            <a:r>
              <a:rPr lang="it" sz="1100"/>
              <a:t> </a:t>
            </a:r>
            <a:r>
              <a:rPr b="1" lang="it" sz="1100"/>
              <a:t>worse</a:t>
            </a:r>
            <a:r>
              <a:rPr lang="it" sz="1100"/>
              <a:t> since the learner needs more evidence to detect a change in the distribution.</a:t>
            </a:r>
            <a:endParaRPr sz="1100"/>
          </a:p>
          <a:p>
            <a:pPr indent="0" lvl="0" marL="0" rtl="0" algn="l">
              <a:lnSpc>
                <a:spcPct val="115000"/>
              </a:lnSpc>
              <a:spcBef>
                <a:spcPts val="360"/>
              </a:spcBef>
              <a:spcAft>
                <a:spcPts val="0"/>
              </a:spcAft>
              <a:buNone/>
            </a:pPr>
            <a:r>
              <a:rPr lang="it" sz="1100"/>
              <a:t>In case the number of breakpoints is known, </a:t>
            </a:r>
            <a:r>
              <a:rPr i="1" lang="it" sz="1100"/>
              <a:t>Liu et al.</a:t>
            </a:r>
            <a:r>
              <a:rPr baseline="30000" i="1" lang="it" sz="1100" u="sng">
                <a:solidFill>
                  <a:schemeClr val="hlink"/>
                </a:solidFill>
                <a:hlinkClick action="ppaction://hlinksldjump" r:id="rId4"/>
              </a:rPr>
              <a:t>[3]</a:t>
            </a:r>
            <a:r>
              <a:rPr b="1" lang="it" sz="1100"/>
              <a:t> </a:t>
            </a:r>
            <a:r>
              <a:rPr lang="it" sz="1100"/>
              <a:t>propose to use                         , that would be optimal in this case as it is possible to see from the plot.</a:t>
            </a:r>
            <a:endParaRPr sz="1100"/>
          </a:p>
        </p:txBody>
      </p:sp>
      <p:sp>
        <p:nvSpPr>
          <p:cNvPr id="1584" name="Google Shape;1584;p87"/>
          <p:cNvSpPr txBox="1"/>
          <p:nvPr/>
        </p:nvSpPr>
        <p:spPr>
          <a:xfrm>
            <a:off x="1962000" y="1130400"/>
            <a:ext cx="1531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100">
                <a:solidFill>
                  <a:schemeClr val="dk1"/>
                </a:solidFill>
              </a:rPr>
              <a:t>CUSUM - h analysis</a:t>
            </a:r>
            <a:endParaRPr b="1"/>
          </a:p>
        </p:txBody>
      </p:sp>
      <p:sp>
        <p:nvSpPr>
          <p:cNvPr id="1585" name="Google Shape;1585;p87"/>
          <p:cNvSpPr txBox="1"/>
          <p:nvPr/>
        </p:nvSpPr>
        <p:spPr>
          <a:xfrm>
            <a:off x="244025" y="4407100"/>
            <a:ext cx="7116600" cy="1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800" u="sng">
                <a:solidFill>
                  <a:schemeClr val="hlink"/>
                </a:solidFill>
                <a:hlinkClick action="ppaction://hlinksldjump" r:id="rId5"/>
              </a:rPr>
              <a:t>[3] A Change-Detection based Framework for Piecewise-stationary Multi-Armed Bandit Problem, Liu et al., 2017, https://arxiv.org/pdf/1711.03539.pdf</a:t>
            </a:r>
            <a:endParaRPr sz="800"/>
          </a:p>
        </p:txBody>
      </p:sp>
      <p:pic>
        <p:nvPicPr>
          <p:cNvPr id="1586" name="Google Shape;1586;p87" title="[0,0,0,&quot;https://www.codecogs.com/eqnedit.php?latex=%5Clog%7BT%7D#0&quot;]"/>
          <p:cNvPicPr preferRelativeResize="0"/>
          <p:nvPr/>
        </p:nvPicPr>
        <p:blipFill>
          <a:blip r:embed="rId6">
            <a:alphaModFix/>
          </a:blip>
          <a:stretch>
            <a:fillRect/>
          </a:stretch>
        </p:blipFill>
        <p:spPr>
          <a:xfrm>
            <a:off x="470525" y="2229725"/>
            <a:ext cx="344624" cy="148167"/>
          </a:xfrm>
          <a:prstGeom prst="rect">
            <a:avLst/>
          </a:prstGeom>
          <a:noFill/>
          <a:ln>
            <a:noFill/>
          </a:ln>
        </p:spPr>
      </p:pic>
      <p:pic>
        <p:nvPicPr>
          <p:cNvPr id="1587" name="Google Shape;1587;p87" title="[0,0,0,&quot;https://www.codecogs.com/eqnedit.php?latex=%5Clog%7B%5Cfrac%7BT%7D%7B%5C%23breakpoints%7D%7D#0&quot;]"/>
          <p:cNvPicPr preferRelativeResize="0"/>
          <p:nvPr/>
        </p:nvPicPr>
        <p:blipFill>
          <a:blip r:embed="rId7">
            <a:alphaModFix/>
          </a:blip>
          <a:stretch>
            <a:fillRect/>
          </a:stretch>
        </p:blipFill>
        <p:spPr>
          <a:xfrm>
            <a:off x="604800" y="3844800"/>
            <a:ext cx="861149" cy="260375"/>
          </a:xfrm>
          <a:prstGeom prst="rect">
            <a:avLst/>
          </a:prstGeom>
          <a:noFill/>
          <a:ln>
            <a:noFill/>
          </a:ln>
        </p:spPr>
      </p:pic>
      <p:pic>
        <p:nvPicPr>
          <p:cNvPr id="1588" name="Google Shape;1588;p87"/>
          <p:cNvPicPr preferRelativeResize="0"/>
          <p:nvPr/>
        </p:nvPicPr>
        <p:blipFill>
          <a:blip r:embed="rId8">
            <a:alphaModFix/>
          </a:blip>
          <a:stretch>
            <a:fillRect/>
          </a:stretch>
        </p:blipFill>
        <p:spPr>
          <a:xfrm>
            <a:off x="5205600" y="1526400"/>
            <a:ext cx="3862901" cy="2804482"/>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92" name="Shape 1592"/>
        <p:cNvGrpSpPr/>
        <p:nvPr/>
      </p:nvGrpSpPr>
      <p:grpSpPr>
        <a:xfrm>
          <a:off x="0" y="0"/>
          <a:ext cx="0" cy="0"/>
          <a:chOff x="0" y="0"/>
          <a:chExt cx="0" cy="0"/>
        </a:xfrm>
      </p:grpSpPr>
      <p:sp>
        <p:nvSpPr>
          <p:cNvPr id="1593" name="Google Shape;1593;p88"/>
          <p:cNvSpPr txBox="1"/>
          <p:nvPr>
            <p:ph idx="1" type="body"/>
          </p:nvPr>
        </p:nvSpPr>
        <p:spPr>
          <a:xfrm>
            <a:off x="226800" y="1580400"/>
            <a:ext cx="4904400" cy="31134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100"/>
              <a:t>We inspected five different values of 𝛼, that is the </a:t>
            </a:r>
            <a:r>
              <a:rPr b="1" lang="it" sz="1100"/>
              <a:t>pure exploration parameter</a:t>
            </a:r>
            <a:r>
              <a:rPr lang="it" sz="1100"/>
              <a:t>. As suggested in </a:t>
            </a:r>
            <a:r>
              <a:rPr i="1" lang="it" sz="1100"/>
              <a:t>Liu et al.</a:t>
            </a:r>
            <a:r>
              <a:rPr baseline="30000" i="1" lang="it" sz="1100" u="sng">
                <a:solidFill>
                  <a:schemeClr val="hlink"/>
                </a:solidFill>
                <a:hlinkClick action="ppaction://hlinksldjump" r:id="rId3"/>
              </a:rPr>
              <a:t>[3]</a:t>
            </a:r>
            <a:r>
              <a:rPr lang="it" sz="1100"/>
              <a:t> we tried values proportional to</a:t>
            </a:r>
            <a:r>
              <a:rPr i="1" lang="it" sz="1100"/>
              <a:t>        </a:t>
            </a:r>
            <a:r>
              <a:rPr lang="it" sz="1100"/>
              <a:t>                        .        .</a:t>
            </a:r>
            <a:endParaRPr sz="1100"/>
          </a:p>
          <a:p>
            <a:pPr indent="0" lvl="0" marL="0" rtl="0" algn="l">
              <a:lnSpc>
                <a:spcPct val="115000"/>
              </a:lnSpc>
              <a:spcBef>
                <a:spcPts val="360"/>
              </a:spcBef>
              <a:spcAft>
                <a:spcPts val="0"/>
              </a:spcAft>
              <a:buNone/>
            </a:pPr>
            <a:r>
              <a:rPr lang="it" sz="1100"/>
              <a:t>𝛼 is the probability with which a random arm is played rather than the one recommended by UCB.</a:t>
            </a:r>
            <a:endParaRPr sz="1100"/>
          </a:p>
          <a:p>
            <a:pPr indent="0" lvl="0" marL="0" rtl="0" algn="l">
              <a:lnSpc>
                <a:spcPct val="115000"/>
              </a:lnSpc>
              <a:spcBef>
                <a:spcPts val="360"/>
              </a:spcBef>
              <a:spcAft>
                <a:spcPts val="0"/>
              </a:spcAft>
              <a:buNone/>
            </a:pPr>
            <a:r>
              <a:rPr lang="it" sz="1100"/>
              <a:t>If 𝛼 is </a:t>
            </a:r>
            <a:r>
              <a:rPr b="1" lang="it" sz="1100"/>
              <a:t>too low</a:t>
            </a:r>
            <a:r>
              <a:rPr lang="it" sz="1100"/>
              <a:t>, the </a:t>
            </a:r>
            <a:r>
              <a:rPr b="1" lang="it" sz="1100"/>
              <a:t>algorithm</a:t>
            </a:r>
            <a:r>
              <a:rPr lang="it" sz="1100"/>
              <a:t> is </a:t>
            </a:r>
            <a:r>
              <a:rPr b="1" lang="it" sz="1100"/>
              <a:t>suboptimal</a:t>
            </a:r>
            <a:r>
              <a:rPr lang="it" sz="1100"/>
              <a:t> since it </a:t>
            </a:r>
            <a:r>
              <a:rPr b="1" lang="it" sz="1100"/>
              <a:t>exploits too much</a:t>
            </a:r>
            <a:r>
              <a:rPr lang="it" sz="1100"/>
              <a:t>, pulling almost always the suggested arm and rarely trying other arms that could became optimal in a non-stationary environment.</a:t>
            </a:r>
            <a:endParaRPr sz="1100"/>
          </a:p>
          <a:p>
            <a:pPr indent="0" lvl="0" marL="0" rtl="0" algn="l">
              <a:lnSpc>
                <a:spcPct val="115000"/>
              </a:lnSpc>
              <a:spcBef>
                <a:spcPts val="360"/>
              </a:spcBef>
              <a:spcAft>
                <a:spcPts val="0"/>
              </a:spcAft>
              <a:buNone/>
            </a:pPr>
            <a:r>
              <a:rPr lang="it" sz="1100"/>
              <a:t>Instead, if 𝛼 is </a:t>
            </a:r>
            <a:r>
              <a:rPr b="1" lang="it" sz="1100"/>
              <a:t>too large</a:t>
            </a:r>
            <a:r>
              <a:rPr lang="it" sz="1100"/>
              <a:t>, the </a:t>
            </a:r>
            <a:r>
              <a:rPr b="1" lang="it" sz="1100"/>
              <a:t>learner</a:t>
            </a:r>
            <a:r>
              <a:rPr lang="it" sz="1100"/>
              <a:t> </a:t>
            </a:r>
            <a:r>
              <a:rPr b="1" lang="it" sz="1100"/>
              <a:t>explores</a:t>
            </a:r>
            <a:r>
              <a:rPr lang="it" sz="1100"/>
              <a:t> </a:t>
            </a:r>
            <a:r>
              <a:rPr b="1" lang="it" sz="1100"/>
              <a:t>too</a:t>
            </a:r>
            <a:r>
              <a:rPr lang="it" sz="1100"/>
              <a:t> </a:t>
            </a:r>
            <a:r>
              <a:rPr b="1" lang="it" sz="1100"/>
              <a:t>much</a:t>
            </a:r>
            <a:r>
              <a:rPr lang="it" sz="1100"/>
              <a:t>, thus it frequently pulls random arms being able to detect changes, but </a:t>
            </a:r>
            <a:r>
              <a:rPr b="1" lang="it" sz="1100"/>
              <a:t>not</a:t>
            </a:r>
            <a:r>
              <a:rPr lang="it" sz="1100"/>
              <a:t> </a:t>
            </a:r>
            <a:r>
              <a:rPr b="1" lang="it" sz="1100"/>
              <a:t>exploiting</a:t>
            </a:r>
            <a:r>
              <a:rPr lang="it" sz="1100"/>
              <a:t> </a:t>
            </a:r>
            <a:r>
              <a:rPr b="1" lang="it" sz="1100"/>
              <a:t>what</a:t>
            </a:r>
            <a:r>
              <a:rPr lang="it" sz="1100"/>
              <a:t> </a:t>
            </a:r>
            <a:r>
              <a:rPr b="1" lang="it" sz="1100"/>
              <a:t>has</a:t>
            </a:r>
            <a:r>
              <a:rPr lang="it" sz="1100"/>
              <a:t> </a:t>
            </a:r>
            <a:r>
              <a:rPr b="1" lang="it" sz="1100"/>
              <a:t>learned</a:t>
            </a:r>
            <a:r>
              <a:rPr lang="it" sz="1100"/>
              <a:t>.</a:t>
            </a:r>
            <a:endParaRPr sz="1100"/>
          </a:p>
          <a:p>
            <a:pPr indent="0" lvl="0" marL="0" rtl="0" algn="l">
              <a:lnSpc>
                <a:spcPct val="115000"/>
              </a:lnSpc>
              <a:spcBef>
                <a:spcPts val="360"/>
              </a:spcBef>
              <a:spcAft>
                <a:spcPts val="0"/>
              </a:spcAft>
              <a:buNone/>
            </a:pPr>
            <a:r>
              <a:rPr lang="it" sz="1100"/>
              <a:t>From the plot we observe that lower values of 𝛼 give lower regret.</a:t>
            </a:r>
            <a:endParaRPr sz="1100"/>
          </a:p>
        </p:txBody>
      </p:sp>
      <p:sp>
        <p:nvSpPr>
          <p:cNvPr id="1594" name="Google Shape;1594;p8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5: Non-stationary environments with two abrupt changes</a:t>
            </a:r>
            <a:endParaRPr sz="1900"/>
          </a:p>
          <a:p>
            <a:pPr indent="0" lvl="0" marL="0" rtl="0" algn="l">
              <a:lnSpc>
                <a:spcPct val="115000"/>
              </a:lnSpc>
              <a:spcBef>
                <a:spcPts val="0"/>
              </a:spcBef>
              <a:spcAft>
                <a:spcPts val="0"/>
              </a:spcAft>
              <a:buClr>
                <a:schemeClr val="dk1"/>
              </a:buClr>
              <a:buSzPts val="1100"/>
              <a:buFont typeface="Arial"/>
              <a:buNone/>
            </a:pPr>
            <a:r>
              <a:rPr lang="it" sz="1700"/>
              <a:t>Sensitivity Analysis - UCB-CUSUM</a:t>
            </a:r>
            <a:endParaRPr/>
          </a:p>
        </p:txBody>
      </p:sp>
      <p:pic>
        <p:nvPicPr>
          <p:cNvPr id="1595" name="Google Shape;1595;p88"/>
          <p:cNvPicPr preferRelativeResize="0"/>
          <p:nvPr/>
        </p:nvPicPr>
        <p:blipFill>
          <a:blip r:embed="rId4">
            <a:alphaModFix/>
          </a:blip>
          <a:stretch>
            <a:fillRect/>
          </a:stretch>
        </p:blipFill>
        <p:spPr>
          <a:xfrm>
            <a:off x="288525" y="1984100"/>
            <a:ext cx="387275" cy="306600"/>
          </a:xfrm>
          <a:prstGeom prst="rect">
            <a:avLst/>
          </a:prstGeom>
          <a:noFill/>
          <a:ln>
            <a:noFill/>
          </a:ln>
        </p:spPr>
      </p:pic>
      <p:sp>
        <p:nvSpPr>
          <p:cNvPr id="1596" name="Google Shape;1596;p88"/>
          <p:cNvSpPr txBox="1"/>
          <p:nvPr/>
        </p:nvSpPr>
        <p:spPr>
          <a:xfrm>
            <a:off x="1962000" y="1130400"/>
            <a:ext cx="2287800" cy="354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it" sz="1100">
                <a:solidFill>
                  <a:schemeClr val="dk1"/>
                </a:solidFill>
              </a:rPr>
              <a:t>CUSUM - 𝛼 analysis</a:t>
            </a:r>
            <a:endParaRPr b="1"/>
          </a:p>
        </p:txBody>
      </p:sp>
      <p:pic>
        <p:nvPicPr>
          <p:cNvPr id="1597" name="Google Shape;1597;p88"/>
          <p:cNvPicPr preferRelativeResize="0"/>
          <p:nvPr/>
        </p:nvPicPr>
        <p:blipFill>
          <a:blip r:embed="rId5">
            <a:alphaModFix/>
          </a:blip>
          <a:stretch>
            <a:fillRect/>
          </a:stretch>
        </p:blipFill>
        <p:spPr>
          <a:xfrm>
            <a:off x="5205600" y="1526400"/>
            <a:ext cx="3862912" cy="2804500"/>
          </a:xfrm>
          <a:prstGeom prst="rect">
            <a:avLst/>
          </a:prstGeom>
          <a:noFill/>
          <a:ln>
            <a:noFill/>
          </a:ln>
        </p:spPr>
      </p:pic>
      <p:sp>
        <p:nvSpPr>
          <p:cNvPr id="1598" name="Google Shape;1598;p88"/>
          <p:cNvSpPr txBox="1"/>
          <p:nvPr/>
        </p:nvSpPr>
        <p:spPr>
          <a:xfrm>
            <a:off x="244025" y="4407100"/>
            <a:ext cx="7116600" cy="1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800" u="sng">
                <a:solidFill>
                  <a:schemeClr val="hlink"/>
                </a:solidFill>
                <a:hlinkClick action="ppaction://hlinksldjump" r:id="rId6"/>
              </a:rPr>
              <a:t>[3] A Change-Detection based Framework for Piecewise-stationary Multi-Armed Bandit Problem, Liu et al., 2017, https://arxiv.org/pdf/1711.03539.pdf</a:t>
            </a:r>
            <a:endParaRPr sz="800"/>
          </a:p>
        </p:txBody>
      </p:sp>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02" name="Shape 1602"/>
        <p:cNvGrpSpPr/>
        <p:nvPr/>
      </p:nvGrpSpPr>
      <p:grpSpPr>
        <a:xfrm>
          <a:off x="0" y="0"/>
          <a:ext cx="0" cy="0"/>
          <a:chOff x="0" y="0"/>
          <a:chExt cx="0" cy="0"/>
        </a:xfrm>
      </p:grpSpPr>
      <p:sp>
        <p:nvSpPr>
          <p:cNvPr id="1603" name="Google Shape;1603;p8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rPr lang="it" sz="1900"/>
              <a:t>Roadmap</a:t>
            </a:r>
            <a:endParaRPr sz="1900"/>
          </a:p>
        </p:txBody>
      </p:sp>
      <p:cxnSp>
        <p:nvCxnSpPr>
          <p:cNvPr id="1604" name="Google Shape;1604;p89"/>
          <p:cNvCxnSpPr>
            <a:endCxn id="1605" idx="6"/>
          </p:cNvCxnSpPr>
          <p:nvPr/>
        </p:nvCxnSpPr>
        <p:spPr>
          <a:xfrm>
            <a:off x="271275" y="2561550"/>
            <a:ext cx="540900" cy="10200"/>
          </a:xfrm>
          <a:prstGeom prst="straightConnector1">
            <a:avLst/>
          </a:prstGeom>
          <a:noFill/>
          <a:ln cap="flat" cmpd="sng" w="19050">
            <a:solidFill>
              <a:srgbClr val="72A582"/>
            </a:solidFill>
            <a:prstDash val="solid"/>
            <a:round/>
            <a:headEnd len="med" w="med" type="none"/>
            <a:tailEnd len="med" w="med" type="none"/>
          </a:ln>
        </p:spPr>
      </p:cxnSp>
      <p:sp>
        <p:nvSpPr>
          <p:cNvPr id="1605" name="Google Shape;1605;p89"/>
          <p:cNvSpPr/>
          <p:nvPr/>
        </p:nvSpPr>
        <p:spPr>
          <a:xfrm>
            <a:off x="4341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0</a:t>
            </a:r>
            <a:endParaRPr b="1">
              <a:solidFill>
                <a:schemeClr val="lt1"/>
              </a:solidFill>
            </a:endParaRPr>
          </a:p>
        </p:txBody>
      </p:sp>
      <p:sp>
        <p:nvSpPr>
          <p:cNvPr id="1606" name="Google Shape;1606;p89"/>
          <p:cNvSpPr/>
          <p:nvPr/>
        </p:nvSpPr>
        <p:spPr>
          <a:xfrm>
            <a:off x="175045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1</a:t>
            </a:r>
            <a:endParaRPr b="1">
              <a:solidFill>
                <a:schemeClr val="lt1"/>
              </a:solidFill>
            </a:endParaRPr>
          </a:p>
        </p:txBody>
      </p:sp>
      <p:sp>
        <p:nvSpPr>
          <p:cNvPr id="1607" name="Google Shape;1607;p89"/>
          <p:cNvSpPr/>
          <p:nvPr/>
        </p:nvSpPr>
        <p:spPr>
          <a:xfrm>
            <a:off x="306672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rPr b="1" lang="it">
                <a:solidFill>
                  <a:schemeClr val="lt1"/>
                </a:solidFill>
              </a:rPr>
              <a:t>2</a:t>
            </a:r>
            <a:endParaRPr b="1">
              <a:solidFill>
                <a:schemeClr val="lt1"/>
              </a:solidFill>
            </a:endParaRPr>
          </a:p>
        </p:txBody>
      </p:sp>
      <p:sp>
        <p:nvSpPr>
          <p:cNvPr id="1608" name="Google Shape;1608;p89"/>
          <p:cNvSpPr/>
          <p:nvPr/>
        </p:nvSpPr>
        <p:spPr>
          <a:xfrm>
            <a:off x="438300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3</a:t>
            </a:r>
            <a:endParaRPr b="1">
              <a:solidFill>
                <a:schemeClr val="lt1"/>
              </a:solidFill>
            </a:endParaRPr>
          </a:p>
        </p:txBody>
      </p:sp>
      <p:sp>
        <p:nvSpPr>
          <p:cNvPr id="1609" name="Google Shape;1609;p89"/>
          <p:cNvSpPr/>
          <p:nvPr/>
        </p:nvSpPr>
        <p:spPr>
          <a:xfrm>
            <a:off x="5699275"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4</a:t>
            </a:r>
            <a:endParaRPr b="1">
              <a:solidFill>
                <a:schemeClr val="lt1"/>
              </a:solidFill>
            </a:endParaRPr>
          </a:p>
        </p:txBody>
      </p:sp>
      <p:sp>
        <p:nvSpPr>
          <p:cNvPr id="1610" name="Google Shape;1610;p89"/>
          <p:cNvSpPr/>
          <p:nvPr/>
        </p:nvSpPr>
        <p:spPr>
          <a:xfrm>
            <a:off x="7015550" y="2382750"/>
            <a:ext cx="378000" cy="378000"/>
          </a:xfrm>
          <a:prstGeom prst="flowChartConnector">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5</a:t>
            </a:r>
            <a:endParaRPr b="1">
              <a:solidFill>
                <a:schemeClr val="lt1"/>
              </a:solidFill>
            </a:endParaRPr>
          </a:p>
        </p:txBody>
      </p:sp>
      <p:sp>
        <p:nvSpPr>
          <p:cNvPr id="1611" name="Google Shape;1611;p89"/>
          <p:cNvSpPr/>
          <p:nvPr/>
        </p:nvSpPr>
        <p:spPr>
          <a:xfrm>
            <a:off x="8331825" y="2382750"/>
            <a:ext cx="378000" cy="378000"/>
          </a:xfrm>
          <a:prstGeom prst="flowChartConnector">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6</a:t>
            </a:r>
            <a:endParaRPr b="1">
              <a:solidFill>
                <a:schemeClr val="lt1"/>
              </a:solidFill>
            </a:endParaRPr>
          </a:p>
        </p:txBody>
      </p:sp>
      <p:sp>
        <p:nvSpPr>
          <p:cNvPr id="1612" name="Google Shape;1612;p89"/>
          <p:cNvSpPr/>
          <p:nvPr/>
        </p:nvSpPr>
        <p:spPr>
          <a:xfrm>
            <a:off x="85575" y="1786375"/>
            <a:ext cx="12732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Introduction</a:t>
            </a:r>
            <a:endParaRPr b="1">
              <a:solidFill>
                <a:schemeClr val="lt1"/>
              </a:solidFill>
            </a:endParaRPr>
          </a:p>
        </p:txBody>
      </p:sp>
      <p:sp>
        <p:nvSpPr>
          <p:cNvPr id="1613" name="Google Shape;1613;p89"/>
          <p:cNvSpPr/>
          <p:nvPr/>
        </p:nvSpPr>
        <p:spPr>
          <a:xfrm>
            <a:off x="1091650" y="2896825"/>
            <a:ext cx="1695600" cy="4464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Pricing</a:t>
            </a:r>
            <a:endParaRPr b="1">
              <a:solidFill>
                <a:schemeClr val="lt1"/>
              </a:solidFill>
            </a:endParaRPr>
          </a:p>
        </p:txBody>
      </p:sp>
      <p:sp>
        <p:nvSpPr>
          <p:cNvPr id="1614" name="Google Shape;1614;p89"/>
          <p:cNvSpPr/>
          <p:nvPr/>
        </p:nvSpPr>
        <p:spPr>
          <a:xfrm>
            <a:off x="2361100" y="178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Advertising</a:t>
            </a:r>
            <a:endParaRPr b="1">
              <a:solidFill>
                <a:schemeClr val="lt1"/>
              </a:solidFill>
            </a:endParaRPr>
          </a:p>
        </p:txBody>
      </p:sp>
      <p:sp>
        <p:nvSpPr>
          <p:cNvPr id="1615" name="Google Shape;1615;p89"/>
          <p:cNvSpPr/>
          <p:nvPr/>
        </p:nvSpPr>
        <p:spPr>
          <a:xfrm>
            <a:off x="3742238" y="289682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Joint Pricing and Advertising</a:t>
            </a:r>
            <a:endParaRPr b="1">
              <a:solidFill>
                <a:schemeClr val="lt1"/>
              </a:solidFill>
            </a:endParaRPr>
          </a:p>
        </p:txBody>
      </p:sp>
      <p:sp>
        <p:nvSpPr>
          <p:cNvPr id="1616" name="Google Shape;1616;p89"/>
          <p:cNvSpPr/>
          <p:nvPr/>
        </p:nvSpPr>
        <p:spPr>
          <a:xfrm>
            <a:off x="5059025" y="178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Context generation</a:t>
            </a:r>
            <a:endParaRPr b="1">
              <a:solidFill>
                <a:schemeClr val="lt1"/>
              </a:solidFill>
            </a:endParaRPr>
          </a:p>
        </p:txBody>
      </p:sp>
      <p:sp>
        <p:nvSpPr>
          <p:cNvPr id="1617" name="Google Shape;1617;p89"/>
          <p:cNvSpPr/>
          <p:nvPr/>
        </p:nvSpPr>
        <p:spPr>
          <a:xfrm>
            <a:off x="6392825" y="2896375"/>
            <a:ext cx="1695600" cy="447300"/>
          </a:xfrm>
          <a:prstGeom prst="roundRect">
            <a:avLst>
              <a:gd fmla="val 16667" name="adj"/>
            </a:avLst>
          </a:prstGeom>
          <a:solidFill>
            <a:srgbClr val="72A58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Non-stationary</a:t>
            </a:r>
            <a:endParaRPr b="1">
              <a:solidFill>
                <a:schemeClr val="lt1"/>
              </a:solidFill>
            </a:endParaRPr>
          </a:p>
          <a:p>
            <a:pPr indent="0" lvl="0" marL="0" rtl="0" algn="ctr">
              <a:spcBef>
                <a:spcPts val="0"/>
              </a:spcBef>
              <a:spcAft>
                <a:spcPts val="0"/>
              </a:spcAft>
              <a:buNone/>
            </a:pPr>
            <a:r>
              <a:rPr b="1" lang="it">
                <a:solidFill>
                  <a:schemeClr val="lt1"/>
                </a:solidFill>
              </a:rPr>
              <a:t>environment</a:t>
            </a:r>
            <a:endParaRPr b="1">
              <a:solidFill>
                <a:schemeClr val="lt1"/>
              </a:solidFill>
            </a:endParaRPr>
          </a:p>
        </p:txBody>
      </p:sp>
      <p:sp>
        <p:nvSpPr>
          <p:cNvPr id="1618" name="Google Shape;1618;p89"/>
          <p:cNvSpPr/>
          <p:nvPr/>
        </p:nvSpPr>
        <p:spPr>
          <a:xfrm>
            <a:off x="7756950" y="1786825"/>
            <a:ext cx="1273200" cy="447300"/>
          </a:xfrm>
          <a:prstGeom prst="roundRect">
            <a:avLst>
              <a:gd fmla="val 16667" name="adj"/>
            </a:avLst>
          </a:prstGeom>
          <a:solidFill>
            <a:schemeClr val="accen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it">
                <a:solidFill>
                  <a:schemeClr val="lt1"/>
                </a:solidFill>
              </a:rPr>
              <a:t>Frequent changes</a:t>
            </a:r>
            <a:endParaRPr b="1">
              <a:solidFill>
                <a:schemeClr val="lt1"/>
              </a:solidFill>
            </a:endParaRPr>
          </a:p>
        </p:txBody>
      </p:sp>
      <p:cxnSp>
        <p:nvCxnSpPr>
          <p:cNvPr id="1619" name="Google Shape;1619;p89"/>
          <p:cNvCxnSpPr>
            <a:stCxn id="1605" idx="6"/>
            <a:endCxn id="1605" idx="6"/>
          </p:cNvCxnSpPr>
          <p:nvPr/>
        </p:nvCxnSpPr>
        <p:spPr>
          <a:xfrm>
            <a:off x="812175" y="2571750"/>
            <a:ext cx="0" cy="0"/>
          </a:xfrm>
          <a:prstGeom prst="straightConnector1">
            <a:avLst/>
          </a:prstGeom>
          <a:noFill/>
          <a:ln cap="flat" cmpd="sng" w="19050">
            <a:solidFill>
              <a:srgbClr val="728FA5"/>
            </a:solidFill>
            <a:prstDash val="solid"/>
            <a:round/>
            <a:headEnd len="med" w="med" type="none"/>
            <a:tailEnd len="med" w="med" type="none"/>
          </a:ln>
        </p:spPr>
      </p:cxnSp>
      <p:cxnSp>
        <p:nvCxnSpPr>
          <p:cNvPr id="1620" name="Google Shape;1620;p89"/>
          <p:cNvCxnSpPr>
            <a:stCxn id="1605" idx="6"/>
            <a:endCxn id="1606" idx="2"/>
          </p:cNvCxnSpPr>
          <p:nvPr/>
        </p:nvCxnSpPr>
        <p:spPr>
          <a:xfrm>
            <a:off x="81217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621" name="Google Shape;1621;p89"/>
          <p:cNvCxnSpPr>
            <a:stCxn id="1606" idx="6"/>
            <a:endCxn id="1607" idx="2"/>
          </p:cNvCxnSpPr>
          <p:nvPr/>
        </p:nvCxnSpPr>
        <p:spPr>
          <a:xfrm>
            <a:off x="2128450"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622" name="Google Shape;1622;p89"/>
          <p:cNvCxnSpPr>
            <a:stCxn id="1607" idx="6"/>
            <a:endCxn id="1608" idx="2"/>
          </p:cNvCxnSpPr>
          <p:nvPr/>
        </p:nvCxnSpPr>
        <p:spPr>
          <a:xfrm>
            <a:off x="344472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623" name="Google Shape;1623;p89"/>
          <p:cNvCxnSpPr>
            <a:stCxn id="1608" idx="6"/>
            <a:endCxn id="1609" idx="2"/>
          </p:cNvCxnSpPr>
          <p:nvPr/>
        </p:nvCxnSpPr>
        <p:spPr>
          <a:xfrm>
            <a:off x="4761000"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624" name="Google Shape;1624;p89"/>
          <p:cNvCxnSpPr>
            <a:stCxn id="1609" idx="6"/>
            <a:endCxn id="1610" idx="2"/>
          </p:cNvCxnSpPr>
          <p:nvPr/>
        </p:nvCxnSpPr>
        <p:spPr>
          <a:xfrm>
            <a:off x="6077275" y="2571750"/>
            <a:ext cx="938400" cy="0"/>
          </a:xfrm>
          <a:prstGeom prst="straightConnector1">
            <a:avLst/>
          </a:prstGeom>
          <a:noFill/>
          <a:ln cap="flat" cmpd="sng" w="19050">
            <a:solidFill>
              <a:srgbClr val="72A582"/>
            </a:solidFill>
            <a:prstDash val="solid"/>
            <a:round/>
            <a:headEnd len="med" w="med" type="none"/>
            <a:tailEnd len="med" w="med" type="none"/>
          </a:ln>
        </p:spPr>
      </p:cxnSp>
      <p:cxnSp>
        <p:nvCxnSpPr>
          <p:cNvPr id="1625" name="Google Shape;1625;p89"/>
          <p:cNvCxnSpPr>
            <a:stCxn id="1610" idx="6"/>
            <a:endCxn id="1611" idx="2"/>
          </p:cNvCxnSpPr>
          <p:nvPr/>
        </p:nvCxnSpPr>
        <p:spPr>
          <a:xfrm>
            <a:off x="7393550" y="2571750"/>
            <a:ext cx="938400" cy="0"/>
          </a:xfrm>
          <a:prstGeom prst="straightConnector1">
            <a:avLst/>
          </a:prstGeom>
          <a:noFill/>
          <a:ln cap="flat" cmpd="sng" w="19050">
            <a:solidFill>
              <a:srgbClr val="728FA5"/>
            </a:solidFill>
            <a:prstDash val="solid"/>
            <a:round/>
            <a:headEnd len="med" w="med" type="none"/>
            <a:tailEnd len="med" w="med" type="none"/>
          </a:ln>
        </p:spPr>
      </p:cxnSp>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9" name="Shape 1629"/>
        <p:cNvGrpSpPr/>
        <p:nvPr/>
      </p:nvGrpSpPr>
      <p:grpSpPr>
        <a:xfrm>
          <a:off x="0" y="0"/>
          <a:ext cx="0" cy="0"/>
          <a:chOff x="0" y="0"/>
          <a:chExt cx="0" cy="0"/>
        </a:xfrm>
      </p:grpSpPr>
      <p:sp>
        <p:nvSpPr>
          <p:cNvPr id="1630" name="Google Shape;1630;p9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6: Non-stationary environments with many abrupt changes</a:t>
            </a:r>
            <a:r>
              <a:rPr lang="it" sz="1900"/>
              <a:t>  </a:t>
            </a:r>
            <a:endParaRPr sz="1900"/>
          </a:p>
          <a:p>
            <a:pPr indent="0" lvl="0" marL="0" rtl="0" algn="l">
              <a:lnSpc>
                <a:spcPct val="115000"/>
              </a:lnSpc>
              <a:spcBef>
                <a:spcPts val="0"/>
              </a:spcBef>
              <a:spcAft>
                <a:spcPts val="0"/>
              </a:spcAft>
              <a:buClr>
                <a:schemeClr val="lt1"/>
              </a:buClr>
              <a:buSzPts val="2200"/>
              <a:buFont typeface="Arial"/>
              <a:buNone/>
            </a:pPr>
            <a:r>
              <a:rPr lang="it" sz="1700"/>
              <a:t>Setting 1</a:t>
            </a:r>
            <a:endParaRPr sz="1900"/>
          </a:p>
        </p:txBody>
      </p:sp>
      <p:sp>
        <p:nvSpPr>
          <p:cNvPr id="1631" name="Google Shape;1631;p90"/>
          <p:cNvSpPr txBox="1"/>
          <p:nvPr>
            <p:ph idx="1" type="body"/>
          </p:nvPr>
        </p:nvSpPr>
        <p:spPr>
          <a:xfrm>
            <a:off x="457200" y="1047750"/>
            <a:ext cx="8323800" cy="33945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 sz="1200"/>
              <a:t>In this step the </a:t>
            </a:r>
            <a:r>
              <a:rPr b="1" lang="it" sz="1200"/>
              <a:t>pricing</a:t>
            </a:r>
            <a:r>
              <a:rPr lang="it" sz="1200"/>
              <a:t> part is </a:t>
            </a:r>
            <a:r>
              <a:rPr b="1" lang="it" sz="1200"/>
              <a:t>unknown</a:t>
            </a:r>
            <a:r>
              <a:rPr lang="it" sz="1200"/>
              <a:t>, instead the </a:t>
            </a:r>
            <a:r>
              <a:rPr b="1" lang="it" sz="1200"/>
              <a:t>advertising</a:t>
            </a:r>
            <a:r>
              <a:rPr lang="it" sz="1200"/>
              <a:t> one is </a:t>
            </a:r>
            <a:r>
              <a:rPr b="1" lang="it" sz="1200"/>
              <a:t>known</a:t>
            </a:r>
            <a:r>
              <a:rPr lang="it" sz="1200"/>
              <a:t>. In this case, the pricing curves are subject to </a:t>
            </a:r>
            <a:r>
              <a:rPr b="1" lang="it" sz="1200"/>
              <a:t>two abrupt changes</a:t>
            </a:r>
            <a:r>
              <a:rPr lang="it" sz="1200"/>
              <a:t>. The objective is to </a:t>
            </a:r>
            <a:r>
              <a:rPr b="1" lang="it" sz="1200"/>
              <a:t>maximize</a:t>
            </a:r>
            <a:r>
              <a:rPr lang="it" sz="1200"/>
              <a:t> the </a:t>
            </a:r>
            <a:r>
              <a:rPr b="1" lang="it" sz="1200"/>
              <a:t>reward</a:t>
            </a:r>
            <a:r>
              <a:rPr lang="it" sz="1200"/>
              <a:t> across all the phases while estimating the purchase conversation rates, using algorithms to deal with non-stationary settings.</a:t>
            </a:r>
            <a:endParaRPr sz="1200"/>
          </a:p>
          <a:p>
            <a:pPr indent="0" lvl="0" marL="0" rtl="0" algn="just">
              <a:lnSpc>
                <a:spcPct val="115000"/>
              </a:lnSpc>
              <a:spcBef>
                <a:spcPts val="0"/>
              </a:spcBef>
              <a:spcAft>
                <a:spcPts val="0"/>
              </a:spcAft>
              <a:buClr>
                <a:schemeClr val="dk1"/>
              </a:buClr>
              <a:buSzPts val="1100"/>
              <a:buFont typeface="Arial"/>
              <a:buNone/>
            </a:pPr>
            <a:r>
              <a:t/>
            </a:r>
            <a:endParaRPr sz="1200"/>
          </a:p>
          <a:p>
            <a:pPr indent="0" lvl="0" marL="0" rtl="0" algn="just">
              <a:lnSpc>
                <a:spcPct val="115000"/>
              </a:lnSpc>
              <a:spcBef>
                <a:spcPts val="0"/>
              </a:spcBef>
              <a:spcAft>
                <a:spcPts val="0"/>
              </a:spcAft>
              <a:buClr>
                <a:schemeClr val="dk1"/>
              </a:buClr>
              <a:buSzPts val="1100"/>
              <a:buFont typeface="Arial"/>
              <a:buNone/>
            </a:pPr>
            <a:r>
              <a:rPr b="1" lang="it" sz="1200"/>
              <a:t>Scenario:</a:t>
            </a:r>
            <a:endParaRPr sz="1200"/>
          </a:p>
          <a:p>
            <a:pPr indent="-304800" lvl="0" marL="457200" rtl="0" algn="just">
              <a:lnSpc>
                <a:spcPct val="115000"/>
              </a:lnSpc>
              <a:spcBef>
                <a:spcPts val="0"/>
              </a:spcBef>
              <a:spcAft>
                <a:spcPts val="0"/>
              </a:spcAft>
              <a:buSzPts val="1200"/>
              <a:buChar char="●"/>
            </a:pPr>
            <a:r>
              <a:rPr lang="it" sz="1200"/>
              <a:t>All the users belong to class </a:t>
            </a:r>
            <a:r>
              <a:rPr b="1" lang="it" sz="1200"/>
              <a:t>C1</a:t>
            </a:r>
            <a:endParaRPr b="1" sz="1200"/>
          </a:p>
          <a:p>
            <a:pPr indent="-304800" lvl="0" marL="457200" rtl="0" algn="just">
              <a:lnSpc>
                <a:spcPct val="115000"/>
              </a:lnSpc>
              <a:spcBef>
                <a:spcPts val="0"/>
              </a:spcBef>
              <a:spcAft>
                <a:spcPts val="0"/>
              </a:spcAft>
              <a:buSzPts val="1200"/>
              <a:buChar char="●"/>
            </a:pPr>
            <a:r>
              <a:rPr lang="it" sz="1200"/>
              <a:t>Curves related to the advertising part are </a:t>
            </a:r>
            <a:r>
              <a:rPr b="1" lang="it" sz="1200">
                <a:solidFill>
                  <a:srgbClr val="38761D"/>
                </a:solidFill>
              </a:rPr>
              <a:t>known</a:t>
            </a:r>
            <a:r>
              <a:rPr lang="it" sz="1200"/>
              <a:t>, the </a:t>
            </a:r>
            <a:r>
              <a:rPr b="1" lang="it" sz="1200"/>
              <a:t>bid</a:t>
            </a:r>
            <a:r>
              <a:rPr lang="it" sz="1200"/>
              <a:t> is </a:t>
            </a:r>
            <a:r>
              <a:rPr b="1" lang="it" sz="1200">
                <a:solidFill>
                  <a:srgbClr val="38761D"/>
                </a:solidFill>
              </a:rPr>
              <a:t>fixed</a:t>
            </a:r>
            <a:endParaRPr b="1" sz="1200">
              <a:solidFill>
                <a:srgbClr val="38761D"/>
              </a:solidFill>
            </a:endParaRPr>
          </a:p>
          <a:p>
            <a:pPr indent="-304800" lvl="0" marL="457200" rtl="0" algn="just">
              <a:lnSpc>
                <a:spcPct val="115000"/>
              </a:lnSpc>
              <a:spcBef>
                <a:spcPts val="0"/>
              </a:spcBef>
              <a:spcAft>
                <a:spcPts val="0"/>
              </a:spcAft>
              <a:buSzPts val="1200"/>
              <a:buChar char="●"/>
            </a:pPr>
            <a:r>
              <a:rPr lang="it" sz="1200"/>
              <a:t>Curves related to the pricing part are </a:t>
            </a:r>
            <a:r>
              <a:rPr b="1" lang="it" sz="1200">
                <a:solidFill>
                  <a:srgbClr val="990000"/>
                </a:solidFill>
              </a:rPr>
              <a:t>unknown</a:t>
            </a:r>
            <a:r>
              <a:rPr lang="it" sz="1200"/>
              <a:t> and </a:t>
            </a:r>
            <a:r>
              <a:rPr b="1" lang="it" sz="1200">
                <a:solidFill>
                  <a:srgbClr val="990000"/>
                </a:solidFill>
              </a:rPr>
              <a:t>non-stationary</a:t>
            </a:r>
            <a:r>
              <a:rPr lang="it" sz="1200"/>
              <a:t>, being subject to </a:t>
            </a:r>
            <a:r>
              <a:rPr b="1" lang="it" sz="1200"/>
              <a:t>three different seasonal phases</a:t>
            </a:r>
            <a:endParaRPr b="1" sz="1200"/>
          </a:p>
          <a:p>
            <a:pPr indent="0" lvl="0" marL="45720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Clr>
                <a:schemeClr val="dk1"/>
              </a:buClr>
              <a:buSzPts val="1100"/>
              <a:buFont typeface="Arial"/>
              <a:buNone/>
            </a:pPr>
            <a:r>
              <a:rPr b="1" lang="it" sz="1200"/>
              <a:t>Task:</a:t>
            </a:r>
            <a:endParaRPr sz="1200"/>
          </a:p>
          <a:p>
            <a:pPr indent="-304800" lvl="0" marL="457200" rtl="0" algn="just">
              <a:lnSpc>
                <a:spcPct val="115000"/>
              </a:lnSpc>
              <a:spcBef>
                <a:spcPts val="0"/>
              </a:spcBef>
              <a:spcAft>
                <a:spcPts val="0"/>
              </a:spcAft>
              <a:buSzPts val="1200"/>
              <a:buChar char="●"/>
            </a:pPr>
            <a:r>
              <a:rPr lang="it" sz="1200"/>
              <a:t>Apply </a:t>
            </a:r>
            <a:r>
              <a:rPr b="1" lang="it" sz="1200"/>
              <a:t>UCB1</a:t>
            </a:r>
            <a:r>
              <a:rPr lang="it" sz="1200"/>
              <a:t>, </a:t>
            </a:r>
            <a:r>
              <a:rPr b="1" lang="it" sz="1200"/>
              <a:t>UCB1 with sliding window</a:t>
            </a:r>
            <a:r>
              <a:rPr lang="it" sz="1200"/>
              <a:t>, </a:t>
            </a:r>
            <a:r>
              <a:rPr b="1" lang="it" sz="1200"/>
              <a:t>UCB1 with change detection test</a:t>
            </a:r>
            <a:r>
              <a:rPr lang="it" sz="1200"/>
              <a:t> and </a:t>
            </a:r>
            <a:r>
              <a:rPr b="1" lang="it" sz="1200"/>
              <a:t>EXP3</a:t>
            </a:r>
            <a:r>
              <a:rPr lang="it" sz="1200"/>
              <a:t> to maximize the reward while estimating the conversion probabilities</a:t>
            </a:r>
            <a:endParaRPr sz="1200"/>
          </a:p>
          <a:p>
            <a:pPr indent="-304800" lvl="0" marL="457200" rtl="0" algn="just">
              <a:lnSpc>
                <a:spcPct val="115000"/>
              </a:lnSpc>
              <a:spcBef>
                <a:spcPts val="0"/>
              </a:spcBef>
              <a:spcAft>
                <a:spcPts val="0"/>
              </a:spcAft>
              <a:buSzPts val="1200"/>
              <a:buChar char="●"/>
            </a:pPr>
            <a:r>
              <a:rPr lang="it" sz="1200"/>
              <a:t>Plot the average value and standard deviation of the </a:t>
            </a:r>
            <a:r>
              <a:rPr b="1" lang="it" sz="1200"/>
              <a:t>cumulative regret,</a:t>
            </a:r>
            <a:r>
              <a:rPr lang="it" sz="1200"/>
              <a:t> </a:t>
            </a:r>
            <a:r>
              <a:rPr b="1" lang="it" sz="1200"/>
              <a:t>cumulative</a:t>
            </a:r>
            <a:r>
              <a:rPr lang="it" sz="1200"/>
              <a:t> </a:t>
            </a:r>
            <a:r>
              <a:rPr b="1" lang="it" sz="1200"/>
              <a:t>reward</a:t>
            </a:r>
            <a:r>
              <a:rPr lang="it" sz="1200"/>
              <a:t>, </a:t>
            </a:r>
            <a:r>
              <a:rPr b="1" lang="it" sz="1200"/>
              <a:t>instantaneous</a:t>
            </a:r>
            <a:r>
              <a:rPr lang="it" sz="1200"/>
              <a:t> </a:t>
            </a:r>
            <a:r>
              <a:rPr b="1" lang="it" sz="1200"/>
              <a:t>regret</a:t>
            </a:r>
            <a:r>
              <a:rPr lang="it" sz="1200"/>
              <a:t> and </a:t>
            </a:r>
            <a:r>
              <a:rPr b="1" lang="it" sz="1200"/>
              <a:t>instantaneous</a:t>
            </a:r>
            <a:r>
              <a:rPr lang="it" sz="1200"/>
              <a:t> </a:t>
            </a:r>
            <a:r>
              <a:rPr b="1" lang="it" sz="1200"/>
              <a:t>reward</a:t>
            </a:r>
            <a:endParaRPr b="1"/>
          </a:p>
        </p:txBody>
      </p:sp>
      <p:sp>
        <p:nvSpPr>
          <p:cNvPr id="1632" name="Google Shape;1632;p90"/>
          <p:cNvSpPr txBox="1"/>
          <p:nvPr/>
        </p:nvSpPr>
        <p:spPr>
          <a:xfrm>
            <a:off x="550775" y="4254775"/>
            <a:ext cx="3861900" cy="538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u="sng">
                <a:solidFill>
                  <a:schemeClr val="hlink"/>
                </a:solidFill>
                <a:hlinkClick action="ppaction://hlinksldjump" r:id="rId3"/>
              </a:rPr>
              <a:t>[A3] Conversion probabilities for the three phases</a:t>
            </a:r>
            <a:endParaRPr sz="1200"/>
          </a:p>
        </p:txBody>
      </p:sp>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36" name="Shape 1636"/>
        <p:cNvGrpSpPr/>
        <p:nvPr/>
      </p:nvGrpSpPr>
      <p:grpSpPr>
        <a:xfrm>
          <a:off x="0" y="0"/>
          <a:ext cx="0" cy="0"/>
          <a:chOff x="0" y="0"/>
          <a:chExt cx="0" cy="0"/>
        </a:xfrm>
      </p:grpSpPr>
      <p:sp>
        <p:nvSpPr>
          <p:cNvPr id="1637" name="Google Shape;1637;p9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6: Non-stationary environments with many abrupt changes  </a:t>
            </a:r>
            <a:endParaRPr sz="1900"/>
          </a:p>
          <a:p>
            <a:pPr indent="0" lvl="0" marL="0" rtl="0" algn="l">
              <a:lnSpc>
                <a:spcPct val="115000"/>
              </a:lnSpc>
              <a:spcBef>
                <a:spcPts val="0"/>
              </a:spcBef>
              <a:spcAft>
                <a:spcPts val="0"/>
              </a:spcAft>
              <a:buClr>
                <a:schemeClr val="dk1"/>
              </a:buClr>
              <a:buSzPts val="1100"/>
              <a:buFont typeface="Arial"/>
              <a:buNone/>
            </a:pPr>
            <a:r>
              <a:rPr lang="it" sz="1700"/>
              <a:t>Approach</a:t>
            </a:r>
            <a:endParaRPr sz="1900"/>
          </a:p>
          <a:p>
            <a:pPr indent="0" lvl="0" marL="0" rtl="0" algn="l">
              <a:spcBef>
                <a:spcPts val="0"/>
              </a:spcBef>
              <a:spcAft>
                <a:spcPts val="0"/>
              </a:spcAft>
              <a:buNone/>
            </a:pPr>
            <a:r>
              <a:t/>
            </a:r>
            <a:endParaRPr/>
          </a:p>
        </p:txBody>
      </p:sp>
      <p:sp>
        <p:nvSpPr>
          <p:cNvPr id="1638" name="Google Shape;1638;p91"/>
          <p:cNvSpPr txBox="1"/>
          <p:nvPr>
            <p:ph idx="1" type="body"/>
          </p:nvPr>
        </p:nvSpPr>
        <p:spPr>
          <a:xfrm>
            <a:off x="457200" y="1260000"/>
            <a:ext cx="8323200" cy="339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 sz="1200"/>
              <a:t>This scenario is very similar to the one of step 5, the only differences are that also the algorithm </a:t>
            </a:r>
            <a:r>
              <a:rPr b="1" lang="it" sz="1200"/>
              <a:t>EXP3</a:t>
            </a:r>
            <a:r>
              <a:rPr lang="it" sz="1200"/>
              <a:t> is </a:t>
            </a:r>
            <a:r>
              <a:rPr lang="it" sz="1200"/>
              <a:t>implemented to deal with the non-stationary setting </a:t>
            </a:r>
            <a:r>
              <a:rPr lang="it" sz="1200"/>
              <a:t>and that the </a:t>
            </a:r>
            <a:r>
              <a:rPr b="1" lang="it" sz="1200"/>
              <a:t>bid</a:t>
            </a:r>
            <a:r>
              <a:rPr lang="it" sz="1200"/>
              <a:t> is </a:t>
            </a:r>
            <a:r>
              <a:rPr b="1" lang="it" sz="1200"/>
              <a:t>fixed </a:t>
            </a:r>
            <a:r>
              <a:rPr lang="it" sz="1200"/>
              <a:t>(value 2.90€). Therefore it is not necessary to optimize the advertising problem and so the number of clicks and cumulative daily costs are fixed too.</a:t>
            </a:r>
            <a:endParaRPr sz="1200"/>
          </a:p>
          <a:p>
            <a:pPr indent="0" lvl="0" marL="0" rtl="0" algn="l">
              <a:lnSpc>
                <a:spcPct val="115000"/>
              </a:lnSpc>
              <a:spcBef>
                <a:spcPts val="0"/>
              </a:spcBef>
              <a:spcAft>
                <a:spcPts val="0"/>
              </a:spcAft>
              <a:buClr>
                <a:schemeClr val="dk1"/>
              </a:buClr>
              <a:buSzPts val="1100"/>
              <a:buFont typeface="Arial"/>
              <a:buNone/>
            </a:pPr>
            <a:r>
              <a:rPr lang="it" sz="1200"/>
              <a:t> </a:t>
            </a:r>
            <a:endParaRPr sz="1200"/>
          </a:p>
          <a:p>
            <a:pPr indent="0" lvl="0" marL="0" rtl="0" algn="l">
              <a:lnSpc>
                <a:spcPct val="115000"/>
              </a:lnSpc>
              <a:spcBef>
                <a:spcPts val="0"/>
              </a:spcBef>
              <a:spcAft>
                <a:spcPts val="0"/>
              </a:spcAft>
              <a:buNone/>
            </a:pPr>
            <a:r>
              <a:rPr b="1" lang="it" sz="1200"/>
              <a:t>EXP3 </a:t>
            </a:r>
            <a:r>
              <a:rPr lang="it" sz="1200"/>
              <a:t>is an algorithm used for </a:t>
            </a:r>
            <a:r>
              <a:rPr b="1" lang="it" sz="1200"/>
              <a:t>adversarial bandit settings </a:t>
            </a:r>
            <a:r>
              <a:rPr lang="it" sz="1200"/>
              <a:t>or to deal with non-stationary settings when no information about the specific form of non-stationarity is known beforehand. It keeps one </a:t>
            </a:r>
            <a:r>
              <a:rPr b="1" lang="it" sz="1200"/>
              <a:t>weight</a:t>
            </a:r>
            <a:r>
              <a:rPr lang="it" sz="1200"/>
              <a:t> for each arm and selects the next arm to pull at random from the probability distribution provided by the weights. The weights are increased when the reward is good. EXP3 depends on the </a:t>
            </a:r>
            <a:r>
              <a:rPr b="1" lang="it" sz="1200"/>
              <a:t>hyperparameter 𝛄</a:t>
            </a:r>
            <a:r>
              <a:rPr lang="it" sz="1200"/>
              <a:t> ∈ [0, 1] that </a:t>
            </a:r>
            <a:r>
              <a:rPr b="1" lang="it" sz="1200"/>
              <a:t>represents</a:t>
            </a:r>
            <a:r>
              <a:rPr lang="it" sz="1200"/>
              <a:t> </a:t>
            </a:r>
            <a:r>
              <a:rPr b="1" lang="it" sz="1200"/>
              <a:t>the</a:t>
            </a:r>
            <a:r>
              <a:rPr lang="it" sz="1200"/>
              <a:t> </a:t>
            </a:r>
            <a:r>
              <a:rPr b="1" lang="it" sz="1200"/>
              <a:t>probability</a:t>
            </a:r>
            <a:r>
              <a:rPr lang="it" sz="1200"/>
              <a:t> </a:t>
            </a:r>
            <a:r>
              <a:rPr b="1" lang="it" sz="1200"/>
              <a:t>of</a:t>
            </a:r>
            <a:r>
              <a:rPr lang="it" sz="1200"/>
              <a:t> </a:t>
            </a:r>
            <a:r>
              <a:rPr b="1" lang="it" sz="1200"/>
              <a:t>playing</a:t>
            </a:r>
            <a:r>
              <a:rPr lang="it" sz="1200"/>
              <a:t> </a:t>
            </a:r>
            <a:r>
              <a:rPr b="1" lang="it" sz="1200"/>
              <a:t>a</a:t>
            </a:r>
            <a:r>
              <a:rPr lang="it" sz="1200"/>
              <a:t> </a:t>
            </a:r>
            <a:r>
              <a:rPr b="1" lang="it" sz="1200"/>
              <a:t>random</a:t>
            </a:r>
            <a:r>
              <a:rPr lang="it" sz="1200"/>
              <a:t> </a:t>
            </a:r>
            <a:r>
              <a:rPr b="1" lang="it" sz="1200"/>
              <a:t>arm</a:t>
            </a:r>
            <a:r>
              <a:rPr lang="it" sz="1200"/>
              <a:t> rather than the one chosen according to the weights. The </a:t>
            </a:r>
            <a:r>
              <a:rPr b="1" lang="it" sz="1200"/>
              <a:t>closer 𝛄 is to 1, the more the arms tend to be picked uniformly</a:t>
            </a:r>
            <a:r>
              <a:rPr lang="it" sz="1200"/>
              <a:t>. While </a:t>
            </a:r>
            <a:r>
              <a:rPr b="1" lang="it" sz="1200"/>
              <a:t>the closer 𝛄 is to 0, the more the arms are pulled according to the weights</a:t>
            </a:r>
            <a:r>
              <a:rPr lang="it" sz="1200"/>
              <a:t>.</a:t>
            </a:r>
            <a:endParaRPr sz="1200"/>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42" name="Shape 1642"/>
        <p:cNvGrpSpPr/>
        <p:nvPr/>
      </p:nvGrpSpPr>
      <p:grpSpPr>
        <a:xfrm>
          <a:off x="0" y="0"/>
          <a:ext cx="0" cy="0"/>
          <a:chOff x="0" y="0"/>
          <a:chExt cx="0" cy="0"/>
        </a:xfrm>
      </p:grpSpPr>
      <p:sp>
        <p:nvSpPr>
          <p:cNvPr id="1643" name="Google Shape;1643;p9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6: Non-stationary environments with many abrupt changes  </a:t>
            </a:r>
            <a:endParaRPr sz="1900"/>
          </a:p>
          <a:p>
            <a:pPr indent="0" lvl="0" marL="0" rtl="0" algn="l">
              <a:lnSpc>
                <a:spcPct val="115000"/>
              </a:lnSpc>
              <a:spcBef>
                <a:spcPts val="0"/>
              </a:spcBef>
              <a:spcAft>
                <a:spcPts val="0"/>
              </a:spcAft>
              <a:buClr>
                <a:schemeClr val="dk1"/>
              </a:buClr>
              <a:buSzPts val="1100"/>
              <a:buFont typeface="Arial"/>
              <a:buNone/>
            </a:pPr>
            <a:r>
              <a:rPr lang="it" sz="1700"/>
              <a:t>Approach</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44" name="Google Shape;1644;p92"/>
          <p:cNvSpPr txBox="1"/>
          <p:nvPr>
            <p:ph idx="1" type="body"/>
          </p:nvPr>
        </p:nvSpPr>
        <p:spPr>
          <a:xfrm>
            <a:off x="457200" y="1200150"/>
            <a:ext cx="8412300" cy="33945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200"/>
              <a:t> </a:t>
            </a:r>
            <a:r>
              <a:rPr b="1" lang="it" sz="1200"/>
              <a:t>EXP3</a:t>
            </a:r>
            <a:r>
              <a:rPr lang="it" sz="1200"/>
              <a:t> works as follows</a:t>
            </a:r>
            <a:r>
              <a:rPr baseline="30000" i="1" lang="it" sz="1200" u="sng">
                <a:solidFill>
                  <a:schemeClr val="hlink"/>
                </a:solidFill>
                <a:hlinkClick action="ppaction://hlinksldjump" r:id="rId3"/>
              </a:rPr>
              <a:t>[4]</a:t>
            </a:r>
            <a:r>
              <a:rPr lang="it" sz="1200"/>
              <a:t> </a:t>
            </a:r>
            <a:r>
              <a:rPr lang="it" sz="1200"/>
              <a:t>:</a:t>
            </a:r>
            <a:endParaRPr sz="1200"/>
          </a:p>
          <a:p>
            <a:pPr indent="-304800" lvl="0" marL="457200" rtl="0" algn="l">
              <a:lnSpc>
                <a:spcPct val="115000"/>
              </a:lnSpc>
              <a:spcBef>
                <a:spcPts val="360"/>
              </a:spcBef>
              <a:spcAft>
                <a:spcPts val="0"/>
              </a:spcAft>
              <a:buSzPts val="1200"/>
              <a:buAutoNum type="arabicPeriod"/>
            </a:pPr>
            <a:r>
              <a:rPr lang="it" sz="1200"/>
              <a:t>at the beginning the </a:t>
            </a:r>
            <a:r>
              <a:rPr b="1" lang="it" sz="1200"/>
              <a:t>weights</a:t>
            </a:r>
            <a:r>
              <a:rPr lang="it" sz="1200"/>
              <a:t> associated to the arms are </a:t>
            </a:r>
            <a:r>
              <a:rPr b="1" lang="it" sz="1200"/>
              <a:t>all initialized to 1</a:t>
            </a:r>
            <a:r>
              <a:rPr lang="it" sz="1200"/>
              <a:t>;</a:t>
            </a:r>
            <a:endParaRPr sz="1200"/>
          </a:p>
          <a:p>
            <a:pPr indent="-304800" lvl="0" marL="457200" rtl="0" algn="l">
              <a:lnSpc>
                <a:spcPct val="115000"/>
              </a:lnSpc>
              <a:spcBef>
                <a:spcPts val="0"/>
              </a:spcBef>
              <a:spcAft>
                <a:spcPts val="0"/>
              </a:spcAft>
              <a:buSzPts val="1200"/>
              <a:buAutoNum type="arabicPeriod"/>
            </a:pPr>
            <a:r>
              <a:rPr lang="it" sz="1200"/>
              <a:t>in </a:t>
            </a:r>
            <a:r>
              <a:rPr b="1" lang="it" sz="1200"/>
              <a:t>each</a:t>
            </a:r>
            <a:r>
              <a:rPr lang="it" sz="1200"/>
              <a:t> </a:t>
            </a:r>
            <a:r>
              <a:rPr b="1" lang="it" sz="1200"/>
              <a:t>round</a:t>
            </a:r>
            <a:r>
              <a:rPr lang="it" sz="1200"/>
              <a:t> the </a:t>
            </a:r>
            <a:r>
              <a:rPr b="1" lang="it" sz="1200"/>
              <a:t>algorithm</a:t>
            </a:r>
            <a:r>
              <a:rPr lang="it" sz="1200"/>
              <a:t> </a:t>
            </a:r>
            <a:r>
              <a:rPr b="1" lang="it" sz="1200"/>
              <a:t>pulls</a:t>
            </a:r>
            <a:r>
              <a:rPr lang="it" sz="1200"/>
              <a:t> an arm    </a:t>
            </a:r>
            <a:r>
              <a:rPr b="1" lang="it" sz="1200"/>
              <a:t>at</a:t>
            </a:r>
            <a:r>
              <a:rPr lang="it" sz="1200"/>
              <a:t> </a:t>
            </a:r>
            <a:r>
              <a:rPr b="1" lang="it" sz="1200"/>
              <a:t>random</a:t>
            </a:r>
            <a:r>
              <a:rPr lang="it" sz="1200"/>
              <a:t> </a:t>
            </a:r>
            <a:r>
              <a:rPr b="1" lang="it" sz="1200"/>
              <a:t>from the probability distribution provided by the weights</a:t>
            </a:r>
            <a:r>
              <a:rPr lang="it" sz="1200"/>
              <a:t>        . The probability associated to each arm </a:t>
            </a:r>
            <a:r>
              <a:rPr i="1" lang="it" sz="1200"/>
              <a:t>i</a:t>
            </a:r>
            <a:r>
              <a:rPr lang="it" sz="1200"/>
              <a:t> is:</a:t>
            </a:r>
            <a:endParaRPr sz="1200"/>
          </a:p>
          <a:p>
            <a:pPr indent="0" lvl="0" marL="0" rtl="0" algn="l">
              <a:lnSpc>
                <a:spcPct val="115000"/>
              </a:lnSpc>
              <a:spcBef>
                <a:spcPts val="360"/>
              </a:spcBef>
              <a:spcAft>
                <a:spcPts val="0"/>
              </a:spcAft>
              <a:buNone/>
            </a:pPr>
            <a:r>
              <a:t/>
            </a:r>
            <a:endParaRPr sz="1200"/>
          </a:p>
          <a:p>
            <a:pPr indent="0" lvl="0" marL="0" rtl="0" algn="l">
              <a:lnSpc>
                <a:spcPct val="115000"/>
              </a:lnSpc>
              <a:spcBef>
                <a:spcPts val="360"/>
              </a:spcBef>
              <a:spcAft>
                <a:spcPts val="0"/>
              </a:spcAft>
              <a:buNone/>
            </a:pPr>
            <a:r>
              <a:t/>
            </a:r>
            <a:endParaRPr sz="1200"/>
          </a:p>
          <a:p>
            <a:pPr indent="-304800" lvl="0" marL="457200" rtl="0" algn="l">
              <a:lnSpc>
                <a:spcPct val="115000"/>
              </a:lnSpc>
              <a:spcBef>
                <a:spcPts val="360"/>
              </a:spcBef>
              <a:spcAft>
                <a:spcPts val="0"/>
              </a:spcAft>
              <a:buSzPts val="1200"/>
              <a:buAutoNum type="arabicPeriod"/>
            </a:pPr>
            <a:r>
              <a:rPr lang="it" sz="1200"/>
              <a:t>the </a:t>
            </a:r>
            <a:r>
              <a:rPr b="1" lang="it" sz="1200"/>
              <a:t>observed</a:t>
            </a:r>
            <a:r>
              <a:rPr lang="it" sz="1200"/>
              <a:t> </a:t>
            </a:r>
            <a:r>
              <a:rPr b="1" lang="it" sz="1200"/>
              <a:t>reward</a:t>
            </a:r>
            <a:r>
              <a:rPr lang="it" sz="1200"/>
              <a:t> associated to the played arm </a:t>
            </a:r>
            <a:r>
              <a:rPr lang="it" sz="1200"/>
              <a:t>is </a:t>
            </a:r>
            <a:r>
              <a:rPr b="1" lang="it" sz="1200"/>
              <a:t>rescaled</a:t>
            </a:r>
            <a:r>
              <a:rPr lang="it" sz="1200"/>
              <a:t> </a:t>
            </a:r>
            <a:r>
              <a:rPr b="1" lang="it" sz="1200"/>
              <a:t>into the interval [0,1]</a:t>
            </a:r>
            <a:r>
              <a:rPr lang="it" sz="1200"/>
              <a:t> obtaining         ;</a:t>
            </a:r>
            <a:endParaRPr sz="1200"/>
          </a:p>
          <a:p>
            <a:pPr indent="-304800" lvl="0" marL="457200" rtl="0" algn="l">
              <a:lnSpc>
                <a:spcPct val="115000"/>
              </a:lnSpc>
              <a:spcBef>
                <a:spcPts val="0"/>
              </a:spcBef>
              <a:spcAft>
                <a:spcPts val="0"/>
              </a:spcAft>
              <a:buSzPts val="1200"/>
              <a:buAutoNum type="arabicPeriod"/>
            </a:pPr>
            <a:r>
              <a:rPr lang="it" sz="1200"/>
              <a:t>the estimated reward          is defined as         ;</a:t>
            </a:r>
            <a:endParaRPr sz="1200"/>
          </a:p>
          <a:p>
            <a:pPr indent="0" lvl="0" marL="457200" rtl="0" algn="l">
              <a:lnSpc>
                <a:spcPct val="115000"/>
              </a:lnSpc>
              <a:spcBef>
                <a:spcPts val="360"/>
              </a:spcBef>
              <a:spcAft>
                <a:spcPts val="0"/>
              </a:spcAft>
              <a:buNone/>
            </a:pPr>
            <a:r>
              <a:t/>
            </a:r>
            <a:endParaRPr sz="1200"/>
          </a:p>
          <a:p>
            <a:pPr indent="-304800" lvl="0" marL="457200" rtl="0" algn="l">
              <a:lnSpc>
                <a:spcPct val="115000"/>
              </a:lnSpc>
              <a:spcBef>
                <a:spcPts val="360"/>
              </a:spcBef>
              <a:spcAft>
                <a:spcPts val="0"/>
              </a:spcAft>
              <a:buSzPts val="1200"/>
              <a:buAutoNum type="arabicPeriod"/>
            </a:pPr>
            <a:r>
              <a:rPr b="1" lang="it" sz="1200"/>
              <a:t>only the weight associated to the played arm is updated</a:t>
            </a:r>
            <a:r>
              <a:rPr lang="it" sz="1200"/>
              <a:t> according to:</a:t>
            </a:r>
            <a:endParaRPr sz="1200"/>
          </a:p>
          <a:p>
            <a:pPr indent="0" lvl="0" marL="457200" rtl="0" algn="l">
              <a:lnSpc>
                <a:spcPct val="115000"/>
              </a:lnSpc>
              <a:spcBef>
                <a:spcPts val="0"/>
              </a:spcBef>
              <a:spcAft>
                <a:spcPts val="0"/>
              </a:spcAft>
              <a:buNone/>
            </a:pPr>
            <a:r>
              <a:t/>
            </a:r>
            <a:endParaRPr sz="1200"/>
          </a:p>
          <a:p>
            <a:pPr indent="0" lvl="0" marL="0" rtl="0" algn="l">
              <a:lnSpc>
                <a:spcPct val="115000"/>
              </a:lnSpc>
              <a:spcBef>
                <a:spcPts val="360"/>
              </a:spcBef>
              <a:spcAft>
                <a:spcPts val="0"/>
              </a:spcAft>
              <a:buNone/>
            </a:pPr>
            <a:r>
              <a:t/>
            </a:r>
            <a:endParaRPr sz="1200"/>
          </a:p>
        </p:txBody>
      </p:sp>
      <p:pic>
        <p:nvPicPr>
          <p:cNvPr id="1645" name="Google Shape;1645;p92" title="[0,0,0,&quot;https://www.codecogs.com/eqnedit.php?latex=%5Chat%7Bx%7D_%7Bi_%7Bt%7D%7D(t)#0&quot;]"/>
          <p:cNvPicPr preferRelativeResize="0"/>
          <p:nvPr/>
        </p:nvPicPr>
        <p:blipFill>
          <a:blip r:embed="rId4">
            <a:alphaModFix/>
          </a:blip>
          <a:stretch>
            <a:fillRect/>
          </a:stretch>
        </p:blipFill>
        <p:spPr>
          <a:xfrm>
            <a:off x="2479250" y="2926800"/>
            <a:ext cx="312138" cy="148167"/>
          </a:xfrm>
          <a:prstGeom prst="rect">
            <a:avLst/>
          </a:prstGeom>
          <a:noFill/>
          <a:ln>
            <a:noFill/>
          </a:ln>
        </p:spPr>
      </p:pic>
      <p:pic>
        <p:nvPicPr>
          <p:cNvPr id="1646" name="Google Shape;1646;p92" title="[0,0,0,&quot;https://www.codecogs.com/eqnedit.php?latex=x_%7Bi_%7Bt%7D%7D(t)#0&quot;]"/>
          <p:cNvPicPr preferRelativeResize="0"/>
          <p:nvPr/>
        </p:nvPicPr>
        <p:blipFill>
          <a:blip r:embed="rId5">
            <a:alphaModFix/>
          </a:blip>
          <a:stretch>
            <a:fillRect/>
          </a:stretch>
        </p:blipFill>
        <p:spPr>
          <a:xfrm>
            <a:off x="7511400" y="2725200"/>
            <a:ext cx="327600" cy="148167"/>
          </a:xfrm>
          <a:prstGeom prst="rect">
            <a:avLst/>
          </a:prstGeom>
          <a:noFill/>
          <a:ln>
            <a:noFill/>
          </a:ln>
        </p:spPr>
      </p:pic>
      <p:pic>
        <p:nvPicPr>
          <p:cNvPr id="1647" name="Google Shape;1647;p92" title="[0,0,0,&quot;https://www.codecogs.com/eqnedit.php?latex=%5Cfrac%7Bx_%7Bi_%7Bt%7D%7D(t)%7D%7Bp_%7Bi_%7Bt%7D%7D(t)%7D#0&quot;]"/>
          <p:cNvPicPr preferRelativeResize="0"/>
          <p:nvPr/>
        </p:nvPicPr>
        <p:blipFill>
          <a:blip r:embed="rId6">
            <a:alphaModFix/>
          </a:blip>
          <a:stretch>
            <a:fillRect/>
          </a:stretch>
        </p:blipFill>
        <p:spPr>
          <a:xfrm>
            <a:off x="3762000" y="2860850"/>
            <a:ext cx="312150" cy="330836"/>
          </a:xfrm>
          <a:prstGeom prst="rect">
            <a:avLst/>
          </a:prstGeom>
          <a:noFill/>
          <a:ln>
            <a:noFill/>
          </a:ln>
        </p:spPr>
      </p:pic>
      <p:pic>
        <p:nvPicPr>
          <p:cNvPr id="1648" name="Google Shape;1648;p92" title="[0,0,0,&quot;https://www.codecogs.com/eqnedit.php?latex=p_i(t)%3D%20(1-%5Cgamma)%5Cfrac%7Bw_i(t)%7D%7B%5Csum_%7Bj%3D1%7D%5E%7BK%7Dw_j(t)%7D%20%2B%20%5Cfrac%7B%5Cgamma%7D%7BK%7D#0&quot;]"/>
          <p:cNvPicPr preferRelativeResize="0"/>
          <p:nvPr/>
        </p:nvPicPr>
        <p:blipFill>
          <a:blip r:embed="rId7">
            <a:alphaModFix/>
          </a:blip>
          <a:stretch>
            <a:fillRect/>
          </a:stretch>
        </p:blipFill>
        <p:spPr>
          <a:xfrm>
            <a:off x="3525163" y="2157500"/>
            <a:ext cx="2107624" cy="423237"/>
          </a:xfrm>
          <a:prstGeom prst="rect">
            <a:avLst/>
          </a:prstGeom>
          <a:noFill/>
          <a:ln>
            <a:noFill/>
          </a:ln>
        </p:spPr>
      </p:pic>
      <p:pic>
        <p:nvPicPr>
          <p:cNvPr id="1649" name="Google Shape;1649;p92" title="[0,0,0,&quot;https://www.codecogs.com/eqnedit.php?latex=i_t#0&quot;]"/>
          <p:cNvPicPr preferRelativeResize="0"/>
          <p:nvPr/>
        </p:nvPicPr>
        <p:blipFill>
          <a:blip r:embed="rId8">
            <a:alphaModFix/>
          </a:blip>
          <a:stretch>
            <a:fillRect/>
          </a:stretch>
        </p:blipFill>
        <p:spPr>
          <a:xfrm>
            <a:off x="3938400" y="1742400"/>
            <a:ext cx="90000" cy="135000"/>
          </a:xfrm>
          <a:prstGeom prst="rect">
            <a:avLst/>
          </a:prstGeom>
          <a:noFill/>
          <a:ln>
            <a:noFill/>
          </a:ln>
        </p:spPr>
      </p:pic>
      <p:pic>
        <p:nvPicPr>
          <p:cNvPr id="1650" name="Google Shape;1650;p92" title="[0,0,0,&quot;https://www.codecogs.com/eqnedit.php?latex=w_i(t)#0&quot;]"/>
          <p:cNvPicPr preferRelativeResize="0"/>
          <p:nvPr/>
        </p:nvPicPr>
        <p:blipFill>
          <a:blip r:embed="rId9">
            <a:alphaModFix/>
          </a:blip>
          <a:stretch>
            <a:fillRect/>
          </a:stretch>
        </p:blipFill>
        <p:spPr>
          <a:xfrm>
            <a:off x="1597375" y="1943038"/>
            <a:ext cx="306000" cy="148167"/>
          </a:xfrm>
          <a:prstGeom prst="rect">
            <a:avLst/>
          </a:prstGeom>
          <a:noFill/>
          <a:ln>
            <a:noFill/>
          </a:ln>
        </p:spPr>
      </p:pic>
      <p:sp>
        <p:nvSpPr>
          <p:cNvPr id="1651" name="Google Shape;1651;p92"/>
          <p:cNvSpPr txBox="1"/>
          <p:nvPr/>
        </p:nvSpPr>
        <p:spPr>
          <a:xfrm>
            <a:off x="244025" y="4407100"/>
            <a:ext cx="7116600" cy="113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it" sz="800" u="sng">
                <a:solidFill>
                  <a:schemeClr val="hlink"/>
                </a:solidFill>
                <a:hlinkClick action="ppaction://hlinksldjump" r:id="rId10"/>
              </a:rPr>
              <a:t>[4</a:t>
            </a:r>
            <a:r>
              <a:rPr lang="it" sz="800" u="sng">
                <a:solidFill>
                  <a:schemeClr val="hlink"/>
                </a:solidFill>
                <a:hlinkClick action="ppaction://hlinksldjump" r:id="rId11"/>
              </a:rPr>
              <a:t>] </a:t>
            </a:r>
            <a:r>
              <a:rPr lang="it" sz="800" u="sng">
                <a:solidFill>
                  <a:schemeClr val="hlink"/>
                </a:solidFill>
                <a:hlinkClick action="ppaction://hlinksldjump" r:id="rId12"/>
              </a:rPr>
              <a:t>https://jeremykun.com/2013/11/08/adversarial-bandits-and-the-exp3-algorithm/</a:t>
            </a:r>
            <a:endParaRPr sz="800"/>
          </a:p>
        </p:txBody>
      </p:sp>
      <p:pic>
        <p:nvPicPr>
          <p:cNvPr id="1652" name="Google Shape;1652;p92" title="[0,0,0,&quot;https://www.codecogs.com/eqnedit.php?latex=w_%7Bi_%7Bt%7D%7D(t%2B1)%3Dw_%7Bi_%7Bt%7D%7D(t)e%5E%7B%5Cgamma%20%5Chat%7Bx%7D_%7Bi_%7Bt%7D%7D(t)%20%2F%20K%7D#0&quot;]"/>
          <p:cNvPicPr preferRelativeResize="0"/>
          <p:nvPr/>
        </p:nvPicPr>
        <p:blipFill>
          <a:blip r:embed="rId13">
            <a:alphaModFix/>
          </a:blip>
          <a:stretch>
            <a:fillRect/>
          </a:stretch>
        </p:blipFill>
        <p:spPr>
          <a:xfrm>
            <a:off x="3683300" y="3698013"/>
            <a:ext cx="1960102" cy="202750"/>
          </a:xfrm>
          <a:prstGeom prst="rect">
            <a:avLst/>
          </a:prstGeom>
          <a:noFill/>
          <a:ln>
            <a:noFill/>
          </a:ln>
        </p:spPr>
      </p:pic>
      <p:sp>
        <p:nvSpPr>
          <p:cNvPr id="1653" name="Google Shape;1653;p92"/>
          <p:cNvSpPr txBox="1"/>
          <p:nvPr/>
        </p:nvSpPr>
        <p:spPr>
          <a:xfrm>
            <a:off x="6109325" y="2160000"/>
            <a:ext cx="2261100" cy="4233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360"/>
              </a:spcBef>
              <a:spcAft>
                <a:spcPts val="0"/>
              </a:spcAft>
              <a:buNone/>
            </a:pPr>
            <a:r>
              <a:rPr i="1" lang="it" sz="1200">
                <a:solidFill>
                  <a:schemeClr val="dk1"/>
                </a:solidFill>
              </a:rPr>
              <a:t>K is the number of arms</a:t>
            </a:r>
            <a:endParaRPr i="1"/>
          </a:p>
        </p:txBody>
      </p:sp>
    </p:spTree>
  </p:cSld>
  <p:clrMapOvr>
    <a:masterClrMapping/>
  </p:clrMapOvr>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7" name="Shape 1657"/>
        <p:cNvGrpSpPr/>
        <p:nvPr/>
      </p:nvGrpSpPr>
      <p:grpSpPr>
        <a:xfrm>
          <a:off x="0" y="0"/>
          <a:ext cx="0" cy="0"/>
          <a:chOff x="0" y="0"/>
          <a:chExt cx="0" cy="0"/>
        </a:xfrm>
      </p:grpSpPr>
      <p:sp>
        <p:nvSpPr>
          <p:cNvPr id="1658" name="Google Shape;1658;p93"/>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6: Non-stationary environments with many abrupt changes  </a:t>
            </a:r>
            <a:endParaRPr sz="1900"/>
          </a:p>
          <a:p>
            <a:pPr indent="0" lvl="0" marL="0" rtl="0" algn="l">
              <a:lnSpc>
                <a:spcPct val="115000"/>
              </a:lnSpc>
              <a:spcBef>
                <a:spcPts val="0"/>
              </a:spcBef>
              <a:spcAft>
                <a:spcPts val="0"/>
              </a:spcAft>
              <a:buClr>
                <a:schemeClr val="dk1"/>
              </a:buClr>
              <a:buSzPts val="1100"/>
              <a:buFont typeface="Arial"/>
              <a:buNone/>
            </a:pPr>
            <a:r>
              <a:rPr lang="it" sz="1700"/>
              <a:t>Results - Setting 1</a:t>
            </a:r>
            <a:endParaRPr/>
          </a:p>
        </p:txBody>
      </p:sp>
      <p:sp>
        <p:nvSpPr>
          <p:cNvPr id="1659" name="Google Shape;1659;p93"/>
          <p:cNvSpPr txBox="1"/>
          <p:nvPr>
            <p:ph idx="1" type="body"/>
          </p:nvPr>
        </p:nvSpPr>
        <p:spPr>
          <a:xfrm>
            <a:off x="457200" y="1122600"/>
            <a:ext cx="4248000" cy="3286800"/>
          </a:xfrm>
          <a:prstGeom prst="rect">
            <a:avLst/>
          </a:prstGeom>
        </p:spPr>
        <p:txBody>
          <a:bodyPr anchorCtr="0" anchor="t" bIns="45700" lIns="91425" spcFirstLastPara="1" rIns="91425" wrap="square" tIns="45700">
            <a:noAutofit/>
          </a:bodyPr>
          <a:lstStyle/>
          <a:p>
            <a:pPr indent="0" lvl="0" marL="0" rtl="0" algn="l">
              <a:lnSpc>
                <a:spcPct val="115000"/>
              </a:lnSpc>
              <a:spcBef>
                <a:spcPts val="360"/>
              </a:spcBef>
              <a:spcAft>
                <a:spcPts val="0"/>
              </a:spcAft>
              <a:buNone/>
            </a:pPr>
            <a:r>
              <a:rPr lang="it" sz="1200"/>
              <a:t>In this setting we want to compare the performances of EXP3 with UCB and its variations in the case of two abrupt changes, running </a:t>
            </a:r>
            <a:r>
              <a:rPr b="1" lang="it" sz="1200"/>
              <a:t>100 experiments</a:t>
            </a:r>
            <a:r>
              <a:rPr lang="it" sz="1200"/>
              <a:t>.</a:t>
            </a:r>
            <a:endParaRPr sz="1200"/>
          </a:p>
          <a:p>
            <a:pPr indent="0" lvl="0" marL="0" rtl="0" algn="l">
              <a:lnSpc>
                <a:spcPct val="115000"/>
              </a:lnSpc>
              <a:spcBef>
                <a:spcPts val="360"/>
              </a:spcBef>
              <a:spcAft>
                <a:spcPts val="0"/>
              </a:spcAft>
              <a:buNone/>
            </a:pPr>
            <a:r>
              <a:rPr lang="it" sz="1200"/>
              <a:t>As expected, the </a:t>
            </a:r>
            <a:r>
              <a:rPr b="1" lang="it" sz="1200"/>
              <a:t>algorithm doesn’t perform well</a:t>
            </a:r>
            <a:r>
              <a:rPr lang="it" sz="1200"/>
              <a:t> in a context where the </a:t>
            </a:r>
            <a:r>
              <a:rPr b="1" lang="it" sz="1200"/>
              <a:t>number</a:t>
            </a:r>
            <a:r>
              <a:rPr lang="it" sz="1200"/>
              <a:t> of </a:t>
            </a:r>
            <a:r>
              <a:rPr b="1" lang="it" sz="1200"/>
              <a:t>abrupt changes</a:t>
            </a:r>
            <a:r>
              <a:rPr lang="it" sz="1200"/>
              <a:t> is </a:t>
            </a:r>
            <a:r>
              <a:rPr b="1" lang="it" sz="1200"/>
              <a:t>low</a:t>
            </a:r>
            <a:r>
              <a:rPr lang="it" sz="1200"/>
              <a:t>. </a:t>
            </a:r>
            <a:endParaRPr sz="1200"/>
          </a:p>
          <a:p>
            <a:pPr indent="0" lvl="0" marL="0" rtl="0" algn="l">
              <a:lnSpc>
                <a:spcPct val="115000"/>
              </a:lnSpc>
              <a:spcBef>
                <a:spcPts val="360"/>
              </a:spcBef>
              <a:spcAft>
                <a:spcPts val="0"/>
              </a:spcAft>
              <a:buNone/>
            </a:pPr>
            <a:r>
              <a:rPr lang="it" sz="1200"/>
              <a:t>The plot of cumulative regret shows that the </a:t>
            </a:r>
            <a:r>
              <a:rPr b="1" lang="it" sz="1200"/>
              <a:t>regret is sub-linear only in the first phase</a:t>
            </a:r>
            <a:r>
              <a:rPr lang="it" sz="1200"/>
              <a:t> and slightly during the third one, but in both phases the </a:t>
            </a:r>
            <a:r>
              <a:rPr b="1" lang="it" sz="1200"/>
              <a:t>learning occurs slowly</a:t>
            </a:r>
            <a:r>
              <a:rPr lang="it" sz="1200"/>
              <a:t> as we see from the plots of instantaneous regret and reward.</a:t>
            </a:r>
            <a:endParaRPr sz="1200"/>
          </a:p>
          <a:p>
            <a:pPr indent="0" lvl="0" marL="0" rtl="0" algn="l">
              <a:lnSpc>
                <a:spcPct val="115000"/>
              </a:lnSpc>
              <a:spcBef>
                <a:spcPts val="360"/>
              </a:spcBef>
              <a:spcAft>
                <a:spcPts val="0"/>
              </a:spcAft>
              <a:buNone/>
            </a:pPr>
            <a:r>
              <a:rPr lang="it" sz="1200"/>
              <a:t>It's worth noticing that t</a:t>
            </a:r>
            <a:r>
              <a:rPr lang="it" sz="1200"/>
              <a:t>he cumulative regret of EXP3 is more than double than the regret of SW-UCB and CUSUM-UCB.</a:t>
            </a:r>
            <a:endParaRPr sz="1200"/>
          </a:p>
          <a:p>
            <a:pPr indent="0" lvl="0" marL="0" rtl="0" algn="l">
              <a:lnSpc>
                <a:spcPct val="115000"/>
              </a:lnSpc>
              <a:spcBef>
                <a:spcPts val="360"/>
              </a:spcBef>
              <a:spcAft>
                <a:spcPts val="0"/>
              </a:spcAft>
              <a:buClr>
                <a:schemeClr val="dk1"/>
              </a:buClr>
              <a:buSzPts val="1100"/>
              <a:buFont typeface="Arial"/>
              <a:buNone/>
            </a:pPr>
            <a:r>
              <a:rPr lang="it" sz="1200"/>
              <a:t>Overall, we can say that </a:t>
            </a:r>
            <a:r>
              <a:rPr b="1" lang="it" sz="1200"/>
              <a:t>EXP3</a:t>
            </a:r>
            <a:r>
              <a:rPr lang="it" sz="1200"/>
              <a:t> </a:t>
            </a:r>
            <a:r>
              <a:rPr b="1" lang="it" sz="1200"/>
              <a:t>performs poorly</a:t>
            </a:r>
            <a:r>
              <a:rPr lang="it" sz="1200"/>
              <a:t> with respect the other algorithms tested.</a:t>
            </a:r>
            <a:endParaRPr sz="1200"/>
          </a:p>
        </p:txBody>
      </p:sp>
      <p:pic>
        <p:nvPicPr>
          <p:cNvPr id="1660" name="Google Shape;1660;p93"/>
          <p:cNvPicPr preferRelativeResize="0"/>
          <p:nvPr/>
        </p:nvPicPr>
        <p:blipFill>
          <a:blip r:embed="rId3">
            <a:alphaModFix/>
          </a:blip>
          <a:stretch>
            <a:fillRect/>
          </a:stretch>
        </p:blipFill>
        <p:spPr>
          <a:xfrm>
            <a:off x="4705202" y="956725"/>
            <a:ext cx="3927601" cy="359165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21" name="Shape 721"/>
        <p:cNvGrpSpPr/>
        <p:nvPr/>
      </p:nvGrpSpPr>
      <p:grpSpPr>
        <a:xfrm>
          <a:off x="0" y="0"/>
          <a:ext cx="0" cy="0"/>
          <a:chOff x="0" y="0"/>
          <a:chExt cx="0" cy="0"/>
        </a:xfrm>
      </p:grpSpPr>
      <p:sp>
        <p:nvSpPr>
          <p:cNvPr id="722" name="Google Shape;722;p22"/>
          <p:cNvSpPr txBox="1"/>
          <p:nvPr/>
        </p:nvSpPr>
        <p:spPr>
          <a:xfrm>
            <a:off x="1203114" y="2302882"/>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Young</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sp>
        <p:nvSpPr>
          <p:cNvPr id="723" name="Google Shape;723;p22"/>
          <p:cNvSpPr/>
          <p:nvPr/>
        </p:nvSpPr>
        <p:spPr>
          <a:xfrm>
            <a:off x="1248639" y="2262703"/>
            <a:ext cx="1211400" cy="802800"/>
          </a:xfrm>
          <a:prstGeom prst="roundRect">
            <a:avLst>
              <a:gd fmla="val 16667" name="adj"/>
            </a:avLst>
          </a:prstGeom>
          <a:solidFill>
            <a:srgbClr val="000000">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C1</a:t>
            </a:r>
            <a:endParaRPr>
              <a:solidFill>
                <a:schemeClr val="lt1"/>
              </a:solidFill>
            </a:endParaRPr>
          </a:p>
        </p:txBody>
      </p:sp>
      <p:sp>
        <p:nvSpPr>
          <p:cNvPr id="724" name="Google Shape;724;p22"/>
          <p:cNvSpPr txBox="1"/>
          <p:nvPr/>
        </p:nvSpPr>
        <p:spPr>
          <a:xfrm>
            <a:off x="1203114" y="3256646"/>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Old</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pic>
        <p:nvPicPr>
          <p:cNvPr id="725" name="Google Shape;725;p22"/>
          <p:cNvPicPr preferRelativeResize="0"/>
          <p:nvPr/>
        </p:nvPicPr>
        <p:blipFill>
          <a:blip r:embed="rId3">
            <a:alphaModFix/>
          </a:blip>
          <a:stretch>
            <a:fillRect/>
          </a:stretch>
        </p:blipFill>
        <p:spPr>
          <a:xfrm>
            <a:off x="321982" y="2273819"/>
            <a:ext cx="719043" cy="719044"/>
          </a:xfrm>
          <a:prstGeom prst="rect">
            <a:avLst/>
          </a:prstGeom>
          <a:noFill/>
          <a:ln>
            <a:noFill/>
          </a:ln>
        </p:spPr>
      </p:pic>
      <p:sp>
        <p:nvSpPr>
          <p:cNvPr id="726" name="Google Shape;726;p22"/>
          <p:cNvSpPr txBox="1"/>
          <p:nvPr/>
        </p:nvSpPr>
        <p:spPr>
          <a:xfrm>
            <a:off x="2511060" y="2302882"/>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Young</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sp>
        <p:nvSpPr>
          <p:cNvPr id="727" name="Google Shape;727;p22"/>
          <p:cNvSpPr/>
          <p:nvPr/>
        </p:nvSpPr>
        <p:spPr>
          <a:xfrm>
            <a:off x="1248639" y="3213939"/>
            <a:ext cx="1211400" cy="802800"/>
          </a:xfrm>
          <a:prstGeom prst="roundRect">
            <a:avLst>
              <a:gd fmla="val 16667" name="adj"/>
            </a:avLst>
          </a:prstGeom>
          <a:solidFill>
            <a:srgbClr val="1D7663">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C2</a:t>
            </a:r>
            <a:endParaRPr>
              <a:solidFill>
                <a:schemeClr val="lt1"/>
              </a:solidFill>
            </a:endParaRPr>
          </a:p>
        </p:txBody>
      </p:sp>
      <p:sp>
        <p:nvSpPr>
          <p:cNvPr id="728" name="Google Shape;728;p22"/>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Users' classes - C2: Old Technology Enthusiasts</a:t>
            </a:r>
            <a:endParaRPr sz="1900"/>
          </a:p>
        </p:txBody>
      </p:sp>
      <p:sp>
        <p:nvSpPr>
          <p:cNvPr id="729" name="Google Shape;729;p22"/>
          <p:cNvSpPr txBox="1"/>
          <p:nvPr/>
        </p:nvSpPr>
        <p:spPr>
          <a:xfrm>
            <a:off x="2511060" y="3256646"/>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Old</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pic>
        <p:nvPicPr>
          <p:cNvPr id="730" name="Google Shape;730;p22"/>
          <p:cNvPicPr preferRelativeResize="0"/>
          <p:nvPr/>
        </p:nvPicPr>
        <p:blipFill>
          <a:blip r:embed="rId4">
            <a:alphaModFix/>
          </a:blip>
          <a:stretch>
            <a:fillRect/>
          </a:stretch>
        </p:blipFill>
        <p:spPr>
          <a:xfrm>
            <a:off x="321982" y="3223721"/>
            <a:ext cx="719043" cy="719044"/>
          </a:xfrm>
          <a:prstGeom prst="rect">
            <a:avLst/>
          </a:prstGeom>
          <a:noFill/>
          <a:ln>
            <a:noFill/>
          </a:ln>
        </p:spPr>
      </p:pic>
      <p:pic>
        <p:nvPicPr>
          <p:cNvPr id="731" name="Google Shape;731;p22"/>
          <p:cNvPicPr preferRelativeResize="0"/>
          <p:nvPr/>
        </p:nvPicPr>
        <p:blipFill>
          <a:blip r:embed="rId5">
            <a:alphaModFix/>
          </a:blip>
          <a:stretch>
            <a:fillRect/>
          </a:stretch>
        </p:blipFill>
        <p:spPr>
          <a:xfrm>
            <a:off x="1549138" y="1468057"/>
            <a:ext cx="607122" cy="607123"/>
          </a:xfrm>
          <a:prstGeom prst="rect">
            <a:avLst/>
          </a:prstGeom>
          <a:noFill/>
          <a:ln>
            <a:noFill/>
          </a:ln>
        </p:spPr>
      </p:pic>
      <p:pic>
        <p:nvPicPr>
          <p:cNvPr id="732" name="Google Shape;732;p22"/>
          <p:cNvPicPr preferRelativeResize="0"/>
          <p:nvPr/>
        </p:nvPicPr>
        <p:blipFill>
          <a:blip r:embed="rId6">
            <a:alphaModFix/>
          </a:blip>
          <a:stretch>
            <a:fillRect/>
          </a:stretch>
        </p:blipFill>
        <p:spPr>
          <a:xfrm>
            <a:off x="2880016" y="1496184"/>
            <a:ext cx="578867" cy="578867"/>
          </a:xfrm>
          <a:prstGeom prst="rect">
            <a:avLst/>
          </a:prstGeom>
          <a:noFill/>
          <a:ln>
            <a:noFill/>
          </a:ln>
        </p:spPr>
      </p:pic>
      <p:sp>
        <p:nvSpPr>
          <p:cNvPr id="733" name="Google Shape;733;p22"/>
          <p:cNvSpPr/>
          <p:nvPr/>
        </p:nvSpPr>
        <p:spPr>
          <a:xfrm>
            <a:off x="3000940" y="1467938"/>
            <a:ext cx="513000" cy="457200"/>
          </a:xfrm>
          <a:prstGeom prst="mathMultiply">
            <a:avLst>
              <a:gd fmla="val 23520" name="adj1"/>
            </a:avLst>
          </a:prstGeom>
          <a:solidFill>
            <a:srgbClr val="B7B7B7"/>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34" name="Google Shape;734;p22"/>
          <p:cNvCxnSpPr/>
          <p:nvPr/>
        </p:nvCxnSpPr>
        <p:spPr>
          <a:xfrm>
            <a:off x="1203114" y="1500435"/>
            <a:ext cx="0" cy="2616300"/>
          </a:xfrm>
          <a:prstGeom prst="straightConnector1">
            <a:avLst/>
          </a:prstGeom>
          <a:noFill/>
          <a:ln cap="flat" cmpd="sng" w="9525">
            <a:solidFill>
              <a:schemeClr val="dk2"/>
            </a:solidFill>
            <a:prstDash val="solid"/>
            <a:round/>
            <a:headEnd len="med" w="med" type="none"/>
            <a:tailEnd len="med" w="med" type="none"/>
          </a:ln>
        </p:spPr>
      </p:cxnSp>
      <p:cxnSp>
        <p:nvCxnSpPr>
          <p:cNvPr id="735" name="Google Shape;735;p22"/>
          <p:cNvCxnSpPr/>
          <p:nvPr/>
        </p:nvCxnSpPr>
        <p:spPr>
          <a:xfrm>
            <a:off x="2511060" y="1500435"/>
            <a:ext cx="0" cy="2616300"/>
          </a:xfrm>
          <a:prstGeom prst="straightConnector1">
            <a:avLst/>
          </a:prstGeom>
          <a:noFill/>
          <a:ln cap="flat" cmpd="sng" w="9525">
            <a:solidFill>
              <a:schemeClr val="dk2"/>
            </a:solidFill>
            <a:prstDash val="solid"/>
            <a:round/>
            <a:headEnd len="med" w="med" type="none"/>
            <a:tailEnd len="med" w="med" type="none"/>
          </a:ln>
        </p:spPr>
      </p:cxnSp>
      <p:cxnSp>
        <p:nvCxnSpPr>
          <p:cNvPr id="736" name="Google Shape;736;p22"/>
          <p:cNvCxnSpPr/>
          <p:nvPr/>
        </p:nvCxnSpPr>
        <p:spPr>
          <a:xfrm rot="10800000">
            <a:off x="321965" y="3144461"/>
            <a:ext cx="3367800" cy="0"/>
          </a:xfrm>
          <a:prstGeom prst="straightConnector1">
            <a:avLst/>
          </a:prstGeom>
          <a:noFill/>
          <a:ln cap="flat" cmpd="sng" w="9525">
            <a:solidFill>
              <a:schemeClr val="dk2"/>
            </a:solidFill>
            <a:prstDash val="solid"/>
            <a:round/>
            <a:headEnd len="med" w="med" type="none"/>
            <a:tailEnd len="med" w="med" type="none"/>
          </a:ln>
        </p:spPr>
      </p:cxnSp>
      <p:cxnSp>
        <p:nvCxnSpPr>
          <p:cNvPr id="737" name="Google Shape;737;p22"/>
          <p:cNvCxnSpPr/>
          <p:nvPr/>
        </p:nvCxnSpPr>
        <p:spPr>
          <a:xfrm rot="10800000">
            <a:off x="322090" y="2193225"/>
            <a:ext cx="3399000" cy="0"/>
          </a:xfrm>
          <a:prstGeom prst="straightConnector1">
            <a:avLst/>
          </a:prstGeom>
          <a:noFill/>
          <a:ln cap="flat" cmpd="sng" w="9525">
            <a:solidFill>
              <a:schemeClr val="dk2"/>
            </a:solidFill>
            <a:prstDash val="solid"/>
            <a:round/>
            <a:headEnd len="med" w="med" type="none"/>
            <a:tailEnd len="med" w="med" type="none"/>
          </a:ln>
        </p:spPr>
      </p:cxnSp>
      <p:cxnSp>
        <p:nvCxnSpPr>
          <p:cNvPr id="738" name="Google Shape;738;p22"/>
          <p:cNvCxnSpPr/>
          <p:nvPr/>
        </p:nvCxnSpPr>
        <p:spPr>
          <a:xfrm rot="10800000">
            <a:off x="322090" y="3144461"/>
            <a:ext cx="3399000" cy="0"/>
          </a:xfrm>
          <a:prstGeom prst="straightConnector1">
            <a:avLst/>
          </a:prstGeom>
          <a:noFill/>
          <a:ln cap="flat" cmpd="sng" w="9525">
            <a:solidFill>
              <a:schemeClr val="dk2"/>
            </a:solidFill>
            <a:prstDash val="solid"/>
            <a:round/>
            <a:headEnd len="med" w="med" type="none"/>
            <a:tailEnd len="med" w="med" type="none"/>
          </a:ln>
        </p:spPr>
      </p:cxnSp>
      <p:sp>
        <p:nvSpPr>
          <p:cNvPr id="739" name="Google Shape;739;p22"/>
          <p:cNvSpPr txBox="1"/>
          <p:nvPr/>
        </p:nvSpPr>
        <p:spPr>
          <a:xfrm>
            <a:off x="3936075" y="1195650"/>
            <a:ext cx="5027100" cy="19083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sz="1300"/>
              <a:t>C2</a:t>
            </a:r>
            <a:r>
              <a:rPr lang="it" sz="1300"/>
              <a:t> </a:t>
            </a:r>
            <a:r>
              <a:rPr b="1" lang="it" sz="1300"/>
              <a:t>users</a:t>
            </a:r>
            <a:r>
              <a:rPr lang="it" sz="1300"/>
              <a:t>, who fall into the </a:t>
            </a:r>
            <a:r>
              <a:rPr b="1" lang="it" sz="1300"/>
              <a:t>older</a:t>
            </a:r>
            <a:r>
              <a:rPr lang="it" sz="1300"/>
              <a:t> </a:t>
            </a:r>
            <a:r>
              <a:rPr b="1" lang="it" sz="1300"/>
              <a:t>age</a:t>
            </a:r>
            <a:r>
              <a:rPr lang="it" sz="1300"/>
              <a:t> </a:t>
            </a:r>
            <a:r>
              <a:rPr b="1" lang="it" sz="1300"/>
              <a:t>group</a:t>
            </a:r>
            <a:r>
              <a:rPr lang="it" sz="1300"/>
              <a:t> and share an </a:t>
            </a:r>
            <a:r>
              <a:rPr b="1" lang="it" sz="1300"/>
              <a:t>enthusiasm</a:t>
            </a:r>
            <a:r>
              <a:rPr lang="it" sz="1300"/>
              <a:t> </a:t>
            </a:r>
            <a:r>
              <a:rPr b="1" lang="it" sz="1300"/>
              <a:t>for</a:t>
            </a:r>
            <a:r>
              <a:rPr lang="it" sz="1300"/>
              <a:t> </a:t>
            </a:r>
            <a:r>
              <a:rPr b="1" lang="it" sz="1300"/>
              <a:t>technology</a:t>
            </a:r>
            <a:r>
              <a:rPr lang="it" sz="1300"/>
              <a:t>, typically </a:t>
            </a:r>
            <a:r>
              <a:rPr b="1" lang="it" sz="1300"/>
              <a:t>exhibit</a:t>
            </a:r>
            <a:r>
              <a:rPr lang="it" sz="1300"/>
              <a:t> </a:t>
            </a:r>
            <a:r>
              <a:rPr b="1" lang="it" sz="1300"/>
              <a:t>stable</a:t>
            </a:r>
            <a:r>
              <a:rPr lang="it" sz="1300"/>
              <a:t> and </a:t>
            </a:r>
            <a:r>
              <a:rPr b="1" lang="it" sz="1300"/>
              <a:t>higher</a:t>
            </a:r>
            <a:r>
              <a:rPr lang="it" sz="1300"/>
              <a:t> </a:t>
            </a:r>
            <a:r>
              <a:rPr b="1" lang="it" sz="1300"/>
              <a:t>purchasing</a:t>
            </a:r>
            <a:r>
              <a:rPr lang="it" sz="1300"/>
              <a:t> </a:t>
            </a:r>
            <a:r>
              <a:rPr b="1" lang="it" sz="1300"/>
              <a:t>power</a:t>
            </a:r>
            <a:r>
              <a:rPr lang="it" sz="1300"/>
              <a:t> with respect to other classes. They are generally more discerning consumers who prioritize quality and reliability in their tech purchases. </a:t>
            </a:r>
            <a:endParaRPr sz="1300"/>
          </a:p>
          <a:p>
            <a:pPr indent="0" lvl="0" marL="0" rtl="0" algn="l">
              <a:spcBef>
                <a:spcPts val="0"/>
              </a:spcBef>
              <a:spcAft>
                <a:spcPts val="0"/>
              </a:spcAft>
              <a:buNone/>
            </a:pPr>
            <a:r>
              <a:rPr lang="it" sz="1300"/>
              <a:t>Customers of this class may click on tech-related ads that align with their interests and preferences. However, the </a:t>
            </a:r>
            <a:r>
              <a:rPr b="1" lang="it" sz="1300"/>
              <a:t>number</a:t>
            </a:r>
            <a:r>
              <a:rPr lang="it" sz="1300"/>
              <a:t> </a:t>
            </a:r>
            <a:r>
              <a:rPr b="1" lang="it" sz="1300"/>
              <a:t>of</a:t>
            </a:r>
            <a:r>
              <a:rPr lang="it" sz="1300"/>
              <a:t> </a:t>
            </a:r>
            <a:r>
              <a:rPr b="1" lang="it" sz="1300"/>
              <a:t>clicks</a:t>
            </a:r>
            <a:r>
              <a:rPr lang="it" sz="1300"/>
              <a:t> from </a:t>
            </a:r>
            <a:r>
              <a:rPr b="1" lang="it" sz="1300"/>
              <a:t>Class</a:t>
            </a:r>
            <a:r>
              <a:rPr lang="it" sz="1300"/>
              <a:t> </a:t>
            </a:r>
            <a:r>
              <a:rPr b="1" lang="it" sz="1300"/>
              <a:t>C2</a:t>
            </a:r>
            <a:r>
              <a:rPr lang="it" sz="1300"/>
              <a:t> users is </a:t>
            </a:r>
            <a:r>
              <a:rPr b="1" lang="it" sz="1300"/>
              <a:t>generally</a:t>
            </a:r>
            <a:r>
              <a:rPr lang="it" sz="1300"/>
              <a:t> </a:t>
            </a:r>
            <a:r>
              <a:rPr b="1" lang="it" sz="1300"/>
              <a:t>moderate</a:t>
            </a:r>
            <a:r>
              <a:rPr lang="it" sz="1300"/>
              <a:t>, and usually </a:t>
            </a:r>
            <a:r>
              <a:rPr b="1" lang="it" sz="1300"/>
              <a:t>smaller</a:t>
            </a:r>
            <a:r>
              <a:rPr lang="it" sz="1300"/>
              <a:t> </a:t>
            </a:r>
            <a:r>
              <a:rPr b="1" lang="it" sz="1300"/>
              <a:t>compared</a:t>
            </a:r>
            <a:r>
              <a:rPr lang="it" sz="1300"/>
              <a:t> to the </a:t>
            </a:r>
            <a:r>
              <a:rPr b="1" lang="it" sz="1300"/>
              <a:t>young</a:t>
            </a:r>
            <a:r>
              <a:rPr lang="it" sz="1300"/>
              <a:t> more tech-oriented </a:t>
            </a:r>
            <a:r>
              <a:rPr b="1" lang="it" sz="1300"/>
              <a:t>individuals</a:t>
            </a:r>
            <a:r>
              <a:rPr lang="it" sz="1300"/>
              <a:t>.</a:t>
            </a:r>
            <a:endParaRPr sz="1300"/>
          </a:p>
        </p:txBody>
      </p:sp>
      <p:sp>
        <p:nvSpPr>
          <p:cNvPr id="740" name="Google Shape;740;p22"/>
          <p:cNvSpPr/>
          <p:nvPr/>
        </p:nvSpPr>
        <p:spPr>
          <a:xfrm>
            <a:off x="2556586" y="2262703"/>
            <a:ext cx="1211400" cy="1754100"/>
          </a:xfrm>
          <a:prstGeom prst="roundRect">
            <a:avLst>
              <a:gd fmla="val 16667" name="adj"/>
            </a:avLst>
          </a:prstGeom>
          <a:solidFill>
            <a:srgbClr val="000000">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C3</a:t>
            </a:r>
            <a:endParaRPr>
              <a:solidFill>
                <a:schemeClr val="lt1"/>
              </a:solidFill>
            </a:endParaRPr>
          </a:p>
        </p:txBody>
      </p:sp>
      <p:sp>
        <p:nvSpPr>
          <p:cNvPr id="741" name="Google Shape;741;p22"/>
          <p:cNvSpPr txBox="1"/>
          <p:nvPr/>
        </p:nvSpPr>
        <p:spPr>
          <a:xfrm>
            <a:off x="3936075" y="3100650"/>
            <a:ext cx="5027100" cy="1265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300"/>
              <a:t>Their </a:t>
            </a:r>
            <a:r>
              <a:rPr b="1" lang="it" sz="1300"/>
              <a:t>conversion</a:t>
            </a:r>
            <a:r>
              <a:rPr lang="it" sz="1300"/>
              <a:t> </a:t>
            </a:r>
            <a:r>
              <a:rPr b="1" lang="it" sz="1300"/>
              <a:t>rate</a:t>
            </a:r>
            <a:r>
              <a:rPr lang="it" sz="1300"/>
              <a:t> </a:t>
            </a:r>
            <a:r>
              <a:rPr b="1" lang="it" sz="1300"/>
              <a:t>peaks</a:t>
            </a:r>
            <a:r>
              <a:rPr lang="it" sz="1300"/>
              <a:t> at </a:t>
            </a:r>
            <a:r>
              <a:rPr b="1" lang="it" sz="1300"/>
              <a:t>700€</a:t>
            </a:r>
            <a:r>
              <a:rPr lang="it" sz="1300"/>
              <a:t>, while maintaining a quite high number of clicks as the bid varies; value that </a:t>
            </a:r>
            <a:r>
              <a:rPr b="1" lang="it" sz="1300"/>
              <a:t>saturates</a:t>
            </a:r>
            <a:r>
              <a:rPr lang="it" sz="1300"/>
              <a:t> at around </a:t>
            </a:r>
            <a:r>
              <a:rPr b="1" lang="it" sz="1300"/>
              <a:t>90</a:t>
            </a:r>
            <a:r>
              <a:rPr lang="it" sz="1300"/>
              <a:t> </a:t>
            </a:r>
            <a:r>
              <a:rPr b="1" lang="it" sz="1300"/>
              <a:t>clicks</a:t>
            </a:r>
            <a:r>
              <a:rPr lang="it" sz="1300"/>
              <a:t>.</a:t>
            </a:r>
            <a:endParaRPr sz="1300"/>
          </a:p>
          <a:p>
            <a:pPr indent="0" lvl="0" marL="0" rtl="0" algn="l">
              <a:spcBef>
                <a:spcPts val="0"/>
              </a:spcBef>
              <a:spcAft>
                <a:spcPts val="0"/>
              </a:spcAft>
              <a:buNone/>
            </a:pPr>
            <a:r>
              <a:rPr lang="it" sz="1300"/>
              <a:t>The research team thinks that it is still worthy investing in reaching Class C2 due to their high purchasing power and the potential for meaningful engagement.</a:t>
            </a:r>
            <a:endParaRPr sz="1300"/>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64" name="Shape 1664"/>
        <p:cNvGrpSpPr/>
        <p:nvPr/>
      </p:nvGrpSpPr>
      <p:grpSpPr>
        <a:xfrm>
          <a:off x="0" y="0"/>
          <a:ext cx="0" cy="0"/>
          <a:chOff x="0" y="0"/>
          <a:chExt cx="0" cy="0"/>
        </a:xfrm>
      </p:grpSpPr>
      <p:sp>
        <p:nvSpPr>
          <p:cNvPr id="1665" name="Google Shape;1665;p94"/>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Step 6: Non-stationary environments with many abrupt changes  </a:t>
            </a:r>
            <a:endParaRPr sz="1900"/>
          </a:p>
          <a:p>
            <a:pPr indent="0" lvl="0" marL="0" rtl="0" algn="l">
              <a:lnSpc>
                <a:spcPct val="115000"/>
              </a:lnSpc>
              <a:spcBef>
                <a:spcPts val="0"/>
              </a:spcBef>
              <a:spcAft>
                <a:spcPts val="0"/>
              </a:spcAft>
              <a:buNone/>
            </a:pPr>
            <a:r>
              <a:rPr lang="it" sz="1700"/>
              <a:t>Setting 2</a:t>
            </a:r>
            <a:endParaRPr sz="1900"/>
          </a:p>
        </p:txBody>
      </p:sp>
      <p:sp>
        <p:nvSpPr>
          <p:cNvPr id="1666" name="Google Shape;1666;p94"/>
          <p:cNvSpPr txBox="1"/>
          <p:nvPr>
            <p:ph idx="1" type="body"/>
          </p:nvPr>
        </p:nvSpPr>
        <p:spPr>
          <a:xfrm>
            <a:off x="457200" y="1047750"/>
            <a:ext cx="8323800" cy="32148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None/>
            </a:pPr>
            <a:r>
              <a:rPr lang="it" sz="1200"/>
              <a:t>In this step the </a:t>
            </a:r>
            <a:r>
              <a:rPr b="1" lang="it" sz="1200"/>
              <a:t>pricing</a:t>
            </a:r>
            <a:r>
              <a:rPr lang="it" sz="1200"/>
              <a:t> part is </a:t>
            </a:r>
            <a:r>
              <a:rPr b="1" lang="it" sz="1200"/>
              <a:t>unknown</a:t>
            </a:r>
            <a:r>
              <a:rPr lang="it" sz="1200"/>
              <a:t>, instead the </a:t>
            </a:r>
            <a:r>
              <a:rPr b="1" lang="it" sz="1200"/>
              <a:t>advertising</a:t>
            </a:r>
            <a:r>
              <a:rPr lang="it" sz="1200"/>
              <a:t> one is </a:t>
            </a:r>
            <a:r>
              <a:rPr b="1" lang="it" sz="1200"/>
              <a:t>known</a:t>
            </a:r>
            <a:r>
              <a:rPr lang="it" sz="1200"/>
              <a:t>. In this case, the pricing curves are subject to </a:t>
            </a:r>
            <a:r>
              <a:rPr b="1" lang="it" sz="1200"/>
              <a:t>many abrupt changes</a:t>
            </a:r>
            <a:r>
              <a:rPr lang="it" sz="1200"/>
              <a:t>. </a:t>
            </a:r>
            <a:r>
              <a:rPr lang="it" sz="1200"/>
              <a:t>The objective is to </a:t>
            </a:r>
            <a:r>
              <a:rPr b="1" lang="it" sz="1200"/>
              <a:t>maximize</a:t>
            </a:r>
            <a:r>
              <a:rPr lang="it" sz="1200"/>
              <a:t> the </a:t>
            </a:r>
            <a:r>
              <a:rPr b="1" lang="it" sz="1200"/>
              <a:t>reward</a:t>
            </a:r>
            <a:r>
              <a:rPr lang="it" sz="1200"/>
              <a:t> across all the phases while estimating the purchase conversation rates, using algorithms to deal with non-stationary settings.</a:t>
            </a:r>
            <a:endParaRPr sz="1200"/>
          </a:p>
          <a:p>
            <a:pPr indent="0" lvl="0" marL="0" rtl="0" algn="just">
              <a:lnSpc>
                <a:spcPct val="115000"/>
              </a:lnSpc>
              <a:spcBef>
                <a:spcPts val="0"/>
              </a:spcBef>
              <a:spcAft>
                <a:spcPts val="0"/>
              </a:spcAft>
              <a:buNone/>
            </a:pPr>
            <a:r>
              <a:t/>
            </a:r>
            <a:endParaRPr sz="1200"/>
          </a:p>
          <a:p>
            <a:pPr indent="0" lvl="0" marL="0" rtl="0" algn="just">
              <a:lnSpc>
                <a:spcPct val="115000"/>
              </a:lnSpc>
              <a:spcBef>
                <a:spcPts val="0"/>
              </a:spcBef>
              <a:spcAft>
                <a:spcPts val="0"/>
              </a:spcAft>
              <a:buNone/>
            </a:pPr>
            <a:r>
              <a:rPr b="1" lang="it" sz="1200"/>
              <a:t>Scenario</a:t>
            </a:r>
            <a:r>
              <a:rPr b="1" lang="it" sz="1200"/>
              <a:t>:</a:t>
            </a:r>
            <a:endParaRPr b="1" sz="1200"/>
          </a:p>
          <a:p>
            <a:pPr indent="-304800" lvl="0" marL="457200" rtl="0" algn="just">
              <a:lnSpc>
                <a:spcPct val="115000"/>
              </a:lnSpc>
              <a:spcBef>
                <a:spcPts val="0"/>
              </a:spcBef>
              <a:spcAft>
                <a:spcPts val="0"/>
              </a:spcAft>
              <a:buSzPts val="1200"/>
              <a:buChar char="●"/>
            </a:pPr>
            <a:r>
              <a:rPr lang="it" sz="1200"/>
              <a:t>All the users belong to class </a:t>
            </a:r>
            <a:r>
              <a:rPr b="1" lang="it" sz="1200"/>
              <a:t>C1</a:t>
            </a:r>
            <a:endParaRPr b="1" sz="1200"/>
          </a:p>
          <a:p>
            <a:pPr indent="-304800" lvl="0" marL="457200" rtl="0" algn="just">
              <a:lnSpc>
                <a:spcPct val="115000"/>
              </a:lnSpc>
              <a:spcBef>
                <a:spcPts val="0"/>
              </a:spcBef>
              <a:spcAft>
                <a:spcPts val="0"/>
              </a:spcAft>
              <a:buSzPts val="1200"/>
              <a:buChar char="●"/>
            </a:pPr>
            <a:r>
              <a:rPr lang="it" sz="1200"/>
              <a:t>Curves related to the advertising part are </a:t>
            </a:r>
            <a:r>
              <a:rPr b="1" lang="it" sz="1200">
                <a:solidFill>
                  <a:srgbClr val="38761D"/>
                </a:solidFill>
              </a:rPr>
              <a:t>known</a:t>
            </a:r>
            <a:r>
              <a:rPr lang="it" sz="1200"/>
              <a:t>, the </a:t>
            </a:r>
            <a:r>
              <a:rPr b="1" lang="it" sz="1200"/>
              <a:t>bid</a:t>
            </a:r>
            <a:r>
              <a:rPr lang="it" sz="1200"/>
              <a:t> is </a:t>
            </a:r>
            <a:r>
              <a:rPr b="1" lang="it" sz="1200">
                <a:solidFill>
                  <a:srgbClr val="38761D"/>
                </a:solidFill>
              </a:rPr>
              <a:t>fixed</a:t>
            </a:r>
            <a:endParaRPr b="1" sz="1200">
              <a:solidFill>
                <a:srgbClr val="38761D"/>
              </a:solidFill>
            </a:endParaRPr>
          </a:p>
          <a:p>
            <a:pPr indent="-304800" lvl="0" marL="457200" rtl="0" algn="just">
              <a:lnSpc>
                <a:spcPct val="115000"/>
              </a:lnSpc>
              <a:spcBef>
                <a:spcPts val="0"/>
              </a:spcBef>
              <a:spcAft>
                <a:spcPts val="0"/>
              </a:spcAft>
              <a:buSzPts val="1200"/>
              <a:buChar char="●"/>
            </a:pPr>
            <a:r>
              <a:rPr lang="it" sz="1200"/>
              <a:t>Curves related to the pricing part are </a:t>
            </a:r>
            <a:r>
              <a:rPr b="1" lang="it" sz="1200">
                <a:solidFill>
                  <a:srgbClr val="990000"/>
                </a:solidFill>
              </a:rPr>
              <a:t>unknown</a:t>
            </a:r>
            <a:r>
              <a:rPr lang="it" sz="1200"/>
              <a:t> and </a:t>
            </a:r>
            <a:r>
              <a:rPr b="1" lang="it" sz="1200">
                <a:solidFill>
                  <a:srgbClr val="990000"/>
                </a:solidFill>
              </a:rPr>
              <a:t>non-stationary</a:t>
            </a:r>
            <a:r>
              <a:rPr lang="it" sz="1200"/>
              <a:t>, being subject to </a:t>
            </a:r>
            <a:r>
              <a:rPr b="1" lang="it" sz="1200"/>
              <a:t>five different phases</a:t>
            </a:r>
            <a:r>
              <a:rPr lang="it" sz="1200"/>
              <a:t> that </a:t>
            </a:r>
            <a:r>
              <a:rPr b="1" lang="it" sz="1200"/>
              <a:t>cyclically</a:t>
            </a:r>
            <a:r>
              <a:rPr lang="it" sz="1200"/>
              <a:t> </a:t>
            </a:r>
            <a:r>
              <a:rPr b="1" lang="it" sz="1200"/>
              <a:t>change</a:t>
            </a:r>
            <a:r>
              <a:rPr lang="it" sz="1200"/>
              <a:t> with a </a:t>
            </a:r>
            <a:r>
              <a:rPr b="1" lang="it" sz="1200">
                <a:solidFill>
                  <a:srgbClr val="990000"/>
                </a:solidFill>
              </a:rPr>
              <a:t>high frequency</a:t>
            </a:r>
            <a:endParaRPr b="1" sz="1200">
              <a:solidFill>
                <a:srgbClr val="990000"/>
              </a:solidFill>
            </a:endParaRPr>
          </a:p>
          <a:p>
            <a:pPr indent="0" lvl="0" marL="0" rtl="0" algn="just">
              <a:lnSpc>
                <a:spcPct val="115000"/>
              </a:lnSpc>
              <a:spcBef>
                <a:spcPts val="0"/>
              </a:spcBef>
              <a:spcAft>
                <a:spcPts val="0"/>
              </a:spcAft>
              <a:buNone/>
            </a:pPr>
            <a:r>
              <a:t/>
            </a:r>
            <a:endParaRPr b="1" sz="1200">
              <a:solidFill>
                <a:srgbClr val="990000"/>
              </a:solidFill>
            </a:endParaRPr>
          </a:p>
          <a:p>
            <a:pPr indent="0" lvl="0" marL="0" rtl="0" algn="just">
              <a:lnSpc>
                <a:spcPct val="115000"/>
              </a:lnSpc>
              <a:spcBef>
                <a:spcPts val="0"/>
              </a:spcBef>
              <a:spcAft>
                <a:spcPts val="0"/>
              </a:spcAft>
              <a:buClr>
                <a:schemeClr val="dk1"/>
              </a:buClr>
              <a:buSzPts val="1100"/>
              <a:buFont typeface="Arial"/>
              <a:buNone/>
            </a:pPr>
            <a:r>
              <a:rPr b="1" lang="it" sz="1200"/>
              <a:t>Task:</a:t>
            </a:r>
            <a:endParaRPr sz="1200"/>
          </a:p>
          <a:p>
            <a:pPr indent="-304800" lvl="0" marL="457200" rtl="0" algn="just">
              <a:lnSpc>
                <a:spcPct val="115000"/>
              </a:lnSpc>
              <a:spcBef>
                <a:spcPts val="0"/>
              </a:spcBef>
              <a:spcAft>
                <a:spcPts val="0"/>
              </a:spcAft>
              <a:buSzPts val="1200"/>
              <a:buChar char="●"/>
            </a:pPr>
            <a:r>
              <a:rPr lang="it" sz="1200"/>
              <a:t>Apply </a:t>
            </a:r>
            <a:r>
              <a:rPr b="1" lang="it" sz="1200"/>
              <a:t>UCB1</a:t>
            </a:r>
            <a:r>
              <a:rPr lang="it" sz="1200"/>
              <a:t>, </a:t>
            </a:r>
            <a:r>
              <a:rPr b="1" lang="it" sz="1200"/>
              <a:t>UCB1 with sliding window</a:t>
            </a:r>
            <a:r>
              <a:rPr lang="it" sz="1200"/>
              <a:t>, </a:t>
            </a:r>
            <a:r>
              <a:rPr b="1" lang="it" sz="1200"/>
              <a:t>UCB1 with change detection test</a:t>
            </a:r>
            <a:r>
              <a:rPr lang="it" sz="1200"/>
              <a:t> and </a:t>
            </a:r>
            <a:r>
              <a:rPr b="1" lang="it" sz="1200"/>
              <a:t>EXP3</a:t>
            </a:r>
            <a:r>
              <a:rPr lang="it" sz="1200"/>
              <a:t> to maximize the reward while estimating the conversion probabilities</a:t>
            </a:r>
            <a:endParaRPr sz="1200"/>
          </a:p>
          <a:p>
            <a:pPr indent="-304800" lvl="0" marL="457200" rtl="0" algn="just">
              <a:lnSpc>
                <a:spcPct val="115000"/>
              </a:lnSpc>
              <a:spcBef>
                <a:spcPts val="0"/>
              </a:spcBef>
              <a:spcAft>
                <a:spcPts val="0"/>
              </a:spcAft>
              <a:buSzPts val="1200"/>
              <a:buChar char="●"/>
            </a:pPr>
            <a:r>
              <a:rPr lang="it" sz="1200"/>
              <a:t>Plot the average value and standard deviation of the </a:t>
            </a:r>
            <a:r>
              <a:rPr b="1" lang="it" sz="1200"/>
              <a:t>cumulative</a:t>
            </a:r>
            <a:r>
              <a:rPr lang="it" sz="1200"/>
              <a:t> </a:t>
            </a:r>
            <a:r>
              <a:rPr b="1" lang="it" sz="1200"/>
              <a:t>regret</a:t>
            </a:r>
            <a:r>
              <a:rPr lang="it" sz="1200"/>
              <a:t>, </a:t>
            </a:r>
            <a:r>
              <a:rPr b="1" lang="it" sz="1200"/>
              <a:t>cumulative reward</a:t>
            </a:r>
            <a:r>
              <a:rPr lang="it" sz="1200"/>
              <a:t>, </a:t>
            </a:r>
            <a:r>
              <a:rPr b="1" lang="it" sz="1200"/>
              <a:t>instantaneous regret</a:t>
            </a:r>
            <a:r>
              <a:rPr lang="it" sz="1200"/>
              <a:t> and </a:t>
            </a:r>
            <a:r>
              <a:rPr b="1" lang="it" sz="1200"/>
              <a:t>instantaneous reward</a:t>
            </a:r>
            <a:endParaRPr b="1" sz="1200">
              <a:solidFill>
                <a:srgbClr val="990000"/>
              </a:solidFill>
            </a:endParaRPr>
          </a:p>
        </p:txBody>
      </p:sp>
      <p:sp>
        <p:nvSpPr>
          <p:cNvPr id="1667" name="Google Shape;1667;p94"/>
          <p:cNvSpPr txBox="1"/>
          <p:nvPr/>
        </p:nvSpPr>
        <p:spPr>
          <a:xfrm>
            <a:off x="457200" y="4262400"/>
            <a:ext cx="3861900" cy="315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200" u="sng">
                <a:solidFill>
                  <a:schemeClr val="hlink"/>
                </a:solidFill>
                <a:hlinkClick action="ppaction://hlinksldjump" r:id="rId3"/>
              </a:rPr>
              <a:t>[A4] Conversion probabilities for the five phases</a:t>
            </a:r>
            <a:endParaRPr sz="1200"/>
          </a:p>
        </p:txBody>
      </p:sp>
    </p:spTree>
  </p:cSld>
  <p:clrMapOvr>
    <a:masterClrMapping/>
  </p:clrMapOvr>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1" name="Shape 1671"/>
        <p:cNvGrpSpPr/>
        <p:nvPr/>
      </p:nvGrpSpPr>
      <p:grpSpPr>
        <a:xfrm>
          <a:off x="0" y="0"/>
          <a:ext cx="0" cy="0"/>
          <a:chOff x="0" y="0"/>
          <a:chExt cx="0" cy="0"/>
        </a:xfrm>
      </p:grpSpPr>
      <p:sp>
        <p:nvSpPr>
          <p:cNvPr id="1672" name="Google Shape;1672;p95"/>
          <p:cNvSpPr txBox="1"/>
          <p:nvPr>
            <p:ph idx="1" type="body"/>
          </p:nvPr>
        </p:nvSpPr>
        <p:spPr>
          <a:xfrm>
            <a:off x="457200" y="1183800"/>
            <a:ext cx="8323200" cy="3162300"/>
          </a:xfrm>
          <a:prstGeom prst="rect">
            <a:avLst/>
          </a:prstGeom>
        </p:spPr>
        <p:txBody>
          <a:bodyPr anchorCtr="0" anchor="t" bIns="45700" lIns="91425" spcFirstLastPara="1" rIns="91425" wrap="square" tIns="45700">
            <a:noAutofit/>
          </a:bodyPr>
          <a:lstStyle/>
          <a:p>
            <a:pPr indent="0" lvl="0" marL="0" rtl="0" algn="just">
              <a:lnSpc>
                <a:spcPct val="115000"/>
              </a:lnSpc>
              <a:spcBef>
                <a:spcPts val="0"/>
              </a:spcBef>
              <a:spcAft>
                <a:spcPts val="0"/>
              </a:spcAft>
              <a:buClr>
                <a:schemeClr val="dk1"/>
              </a:buClr>
              <a:buSzPts val="1100"/>
              <a:buFont typeface="Arial"/>
              <a:buNone/>
            </a:pPr>
            <a:r>
              <a:rPr lang="it" sz="1200"/>
              <a:t>This setting is very similar to the previous one, with the only difference that now there are no more only three phases spread over the time horizon but instead there are </a:t>
            </a:r>
            <a:r>
              <a:rPr b="1" lang="it" sz="1200"/>
              <a:t>five different phases</a:t>
            </a:r>
            <a:r>
              <a:rPr lang="it" sz="1200"/>
              <a:t>, </a:t>
            </a:r>
            <a:r>
              <a:rPr b="1" lang="it" sz="1200"/>
              <a:t>each</a:t>
            </a:r>
            <a:r>
              <a:rPr lang="it" sz="1200"/>
              <a:t> </a:t>
            </a:r>
            <a:r>
              <a:rPr b="1" lang="it" sz="1200"/>
              <a:t>one</a:t>
            </a:r>
            <a:r>
              <a:rPr lang="it" sz="1200"/>
              <a:t> </a:t>
            </a:r>
            <a:r>
              <a:rPr b="1" lang="it" sz="1200"/>
              <a:t>associated</a:t>
            </a:r>
            <a:r>
              <a:rPr lang="it" sz="1200"/>
              <a:t> with a </a:t>
            </a:r>
            <a:r>
              <a:rPr b="1" lang="it" sz="1200"/>
              <a:t>different</a:t>
            </a:r>
            <a:r>
              <a:rPr lang="it" sz="1200"/>
              <a:t> </a:t>
            </a:r>
            <a:r>
              <a:rPr b="1" lang="it" sz="1200"/>
              <a:t>optimal</a:t>
            </a:r>
            <a:r>
              <a:rPr lang="it" sz="1200"/>
              <a:t> </a:t>
            </a:r>
            <a:r>
              <a:rPr b="1" lang="it" sz="1200"/>
              <a:t>price</a:t>
            </a:r>
            <a:r>
              <a:rPr lang="it" sz="1200"/>
              <a:t>,</a:t>
            </a:r>
            <a:r>
              <a:rPr lang="it" sz="1200"/>
              <a:t> which </a:t>
            </a:r>
            <a:r>
              <a:rPr b="1" lang="it" sz="1200"/>
              <a:t>alternate</a:t>
            </a:r>
            <a:r>
              <a:rPr lang="it" sz="1200"/>
              <a:t> </a:t>
            </a:r>
            <a:r>
              <a:rPr b="1" lang="it" sz="1200"/>
              <a:t>cyclically</a:t>
            </a:r>
            <a:r>
              <a:rPr lang="it" sz="1200"/>
              <a:t> with a </a:t>
            </a:r>
            <a:r>
              <a:rPr b="1" lang="it" sz="1200"/>
              <a:t>high frequency</a:t>
            </a:r>
            <a:r>
              <a:rPr lang="it" sz="1200"/>
              <a:t>. </a:t>
            </a:r>
            <a:r>
              <a:rPr lang="it" sz="1200"/>
              <a:t>The five phases have different lengths and last 16, 21, 23, 15 and 19 days, so between two or three weeks.</a:t>
            </a:r>
            <a:endParaRPr sz="1200"/>
          </a:p>
          <a:p>
            <a:pPr indent="0" lvl="0" marL="0" rtl="0" algn="just">
              <a:lnSpc>
                <a:spcPct val="115000"/>
              </a:lnSpc>
              <a:spcBef>
                <a:spcPts val="0"/>
              </a:spcBef>
              <a:spcAft>
                <a:spcPts val="0"/>
              </a:spcAft>
              <a:buClr>
                <a:schemeClr val="dk1"/>
              </a:buClr>
              <a:buSzPts val="1100"/>
              <a:buFont typeface="Arial"/>
              <a:buNone/>
            </a:pPr>
            <a:r>
              <a:t/>
            </a:r>
            <a:endParaRPr sz="1200"/>
          </a:p>
          <a:p>
            <a:pPr indent="0" lvl="0" marL="0" rtl="0" algn="just">
              <a:lnSpc>
                <a:spcPct val="115000"/>
              </a:lnSpc>
              <a:spcBef>
                <a:spcPts val="0"/>
              </a:spcBef>
              <a:spcAft>
                <a:spcPts val="0"/>
              </a:spcAft>
              <a:buClr>
                <a:schemeClr val="dk1"/>
              </a:buClr>
              <a:buSzPts val="1100"/>
              <a:buFont typeface="Arial"/>
              <a:buNone/>
            </a:pPr>
            <a:r>
              <a:rPr lang="it" sz="1200"/>
              <a:t>This </a:t>
            </a:r>
            <a:r>
              <a:rPr b="1" lang="it" sz="1200"/>
              <a:t>adversarial setting</a:t>
            </a:r>
            <a:r>
              <a:rPr lang="it" sz="1200"/>
              <a:t> could be </a:t>
            </a:r>
            <a:r>
              <a:rPr b="1" lang="it" sz="1200"/>
              <a:t>caused</a:t>
            </a:r>
            <a:r>
              <a:rPr lang="it" sz="1200"/>
              <a:t> </a:t>
            </a:r>
            <a:r>
              <a:rPr b="1" lang="it" sz="1200"/>
              <a:t>by</a:t>
            </a:r>
            <a:r>
              <a:rPr lang="it" sz="1200"/>
              <a:t> the presence of </a:t>
            </a:r>
            <a:r>
              <a:rPr b="1" lang="it" sz="1200"/>
              <a:t>competitor</a:t>
            </a:r>
            <a:r>
              <a:rPr lang="it" sz="1200"/>
              <a:t> </a:t>
            </a:r>
            <a:r>
              <a:rPr b="1" lang="it" sz="1200"/>
              <a:t>companies</a:t>
            </a:r>
            <a:r>
              <a:rPr lang="it" sz="1200"/>
              <a:t> that launch their smartphones or make important discounts during the year affecting the conversion probabilities of the customers of our product. In addition, during the year there are </a:t>
            </a:r>
            <a:r>
              <a:rPr b="1" lang="it" sz="1200"/>
              <a:t>discount</a:t>
            </a:r>
            <a:r>
              <a:rPr lang="it" sz="1200"/>
              <a:t> </a:t>
            </a:r>
            <a:r>
              <a:rPr b="1" lang="it" sz="1200"/>
              <a:t>periods</a:t>
            </a:r>
            <a:r>
              <a:rPr lang="it" sz="1200"/>
              <a:t> like </a:t>
            </a:r>
            <a:r>
              <a:rPr i="1" lang="it" sz="1200"/>
              <a:t>Back to School</a:t>
            </a:r>
            <a:r>
              <a:rPr lang="it" sz="1200"/>
              <a:t> and </a:t>
            </a:r>
            <a:r>
              <a:rPr i="1" lang="it" sz="1200"/>
              <a:t>Cyber</a:t>
            </a:r>
            <a:r>
              <a:rPr lang="it" sz="1200"/>
              <a:t> </a:t>
            </a:r>
            <a:r>
              <a:rPr i="1" lang="it" sz="1200"/>
              <a:t>Monday</a:t>
            </a:r>
            <a:r>
              <a:rPr lang="it" sz="1200"/>
              <a:t> that </a:t>
            </a:r>
            <a:r>
              <a:rPr b="1" lang="it" sz="1200"/>
              <a:t>can</a:t>
            </a:r>
            <a:r>
              <a:rPr lang="it" sz="1200"/>
              <a:t> </a:t>
            </a:r>
            <a:r>
              <a:rPr b="1" lang="it" sz="1200"/>
              <a:t>cause</a:t>
            </a:r>
            <a:r>
              <a:rPr lang="it" sz="1200"/>
              <a:t> a </a:t>
            </a:r>
            <a:r>
              <a:rPr b="1" lang="it" sz="1200"/>
              <a:t>change</a:t>
            </a:r>
            <a:r>
              <a:rPr lang="it" sz="1200"/>
              <a:t> in the </a:t>
            </a:r>
            <a:r>
              <a:rPr b="1" lang="it" sz="1200"/>
              <a:t>purchase</a:t>
            </a:r>
            <a:r>
              <a:rPr lang="it" sz="1200"/>
              <a:t> </a:t>
            </a:r>
            <a:r>
              <a:rPr b="1" lang="it" sz="1200"/>
              <a:t>habits</a:t>
            </a:r>
            <a:r>
              <a:rPr lang="it" sz="1200"/>
              <a:t> </a:t>
            </a:r>
            <a:r>
              <a:rPr b="1" lang="it" sz="1200"/>
              <a:t>of</a:t>
            </a:r>
            <a:r>
              <a:rPr lang="it" sz="1200"/>
              <a:t> the </a:t>
            </a:r>
            <a:r>
              <a:rPr b="1" lang="it" sz="1200"/>
              <a:t>customers</a:t>
            </a:r>
            <a:r>
              <a:rPr lang="it" sz="1200"/>
              <a:t> for just short periods.</a:t>
            </a:r>
            <a:endParaRPr sz="1200"/>
          </a:p>
          <a:p>
            <a:pPr indent="0" lvl="0" marL="0" rtl="0" algn="just">
              <a:lnSpc>
                <a:spcPct val="115000"/>
              </a:lnSpc>
              <a:spcBef>
                <a:spcPts val="0"/>
              </a:spcBef>
              <a:spcAft>
                <a:spcPts val="0"/>
              </a:spcAft>
              <a:buClr>
                <a:schemeClr val="dk1"/>
              </a:buClr>
              <a:buSzPts val="1100"/>
              <a:buFont typeface="Arial"/>
              <a:buNone/>
            </a:pPr>
            <a:r>
              <a:t/>
            </a:r>
            <a:endParaRPr sz="1200"/>
          </a:p>
          <a:p>
            <a:pPr indent="0" lvl="0" marL="0" rtl="0" algn="just">
              <a:lnSpc>
                <a:spcPct val="115000"/>
              </a:lnSpc>
              <a:spcBef>
                <a:spcPts val="0"/>
              </a:spcBef>
              <a:spcAft>
                <a:spcPts val="0"/>
              </a:spcAft>
              <a:buClr>
                <a:schemeClr val="dk1"/>
              </a:buClr>
              <a:buSzPts val="1100"/>
              <a:buFont typeface="Arial"/>
              <a:buNone/>
            </a:pPr>
            <a:r>
              <a:rPr lang="it" sz="1200"/>
              <a:t>The </a:t>
            </a:r>
            <a:r>
              <a:rPr b="1" lang="it" sz="1200"/>
              <a:t>high non-stationary degree</a:t>
            </a:r>
            <a:r>
              <a:rPr lang="it" sz="1200"/>
              <a:t> makes really difficult to address this scenario because the learners don’t have enough rounds to learn the best arm so they tend to play suboptimally in all phases. This is expected for UCB which is not tailored for this kind of setting.</a:t>
            </a:r>
            <a:endParaRPr sz="1200"/>
          </a:p>
          <a:p>
            <a:pPr indent="0" lvl="0" marL="0" rtl="0" algn="l">
              <a:lnSpc>
                <a:spcPct val="115000"/>
              </a:lnSpc>
              <a:spcBef>
                <a:spcPts val="0"/>
              </a:spcBef>
              <a:spcAft>
                <a:spcPts val="0"/>
              </a:spcAft>
              <a:buClr>
                <a:schemeClr val="dk1"/>
              </a:buClr>
              <a:buSzPts val="1100"/>
              <a:buFont typeface="Arial"/>
              <a:buNone/>
            </a:pPr>
            <a:r>
              <a:rPr lang="it" sz="1200"/>
              <a:t>The interaction between the learners and the environment remains the same as it was in the previous step because there is only the aforementioned difference.</a:t>
            </a:r>
            <a:endParaRPr sz="1200"/>
          </a:p>
        </p:txBody>
      </p:sp>
      <p:sp>
        <p:nvSpPr>
          <p:cNvPr id="1673" name="Google Shape;1673;p95"/>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6: Non-stationary environments with many abrupt changes  </a:t>
            </a:r>
            <a:endParaRPr sz="1900"/>
          </a:p>
          <a:p>
            <a:pPr indent="0" lvl="0" marL="0" rtl="0" algn="l">
              <a:lnSpc>
                <a:spcPct val="115000"/>
              </a:lnSpc>
              <a:spcBef>
                <a:spcPts val="0"/>
              </a:spcBef>
              <a:spcAft>
                <a:spcPts val="0"/>
              </a:spcAft>
              <a:buClr>
                <a:schemeClr val="dk1"/>
              </a:buClr>
              <a:buSzPts val="1100"/>
              <a:buFont typeface="Arial"/>
              <a:buNone/>
            </a:pPr>
            <a:r>
              <a:rPr lang="it" sz="1700"/>
              <a:t>Approach</a:t>
            </a:r>
            <a:endParaRPr sz="1900"/>
          </a:p>
          <a:p>
            <a:pPr indent="0" lvl="0" marL="0" rtl="0" algn="l">
              <a:spcBef>
                <a:spcPts val="0"/>
              </a:spcBef>
              <a:spcAft>
                <a:spcPts val="0"/>
              </a:spcAft>
              <a:buNone/>
            </a:pPr>
            <a:r>
              <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77" name="Shape 1677"/>
        <p:cNvGrpSpPr/>
        <p:nvPr/>
      </p:nvGrpSpPr>
      <p:grpSpPr>
        <a:xfrm>
          <a:off x="0" y="0"/>
          <a:ext cx="0" cy="0"/>
          <a:chOff x="0" y="0"/>
          <a:chExt cx="0" cy="0"/>
        </a:xfrm>
      </p:grpSpPr>
      <p:sp>
        <p:nvSpPr>
          <p:cNvPr id="1678" name="Google Shape;1678;p96"/>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Clr>
                <a:schemeClr val="dk1"/>
              </a:buClr>
              <a:buSzPts val="1100"/>
              <a:buFont typeface="Arial"/>
              <a:buNone/>
            </a:pPr>
            <a:r>
              <a:rPr lang="it" sz="1900"/>
              <a:t>Step 6: Non-stationary environments with many abrupt changes  </a:t>
            </a:r>
            <a:endParaRPr sz="1900"/>
          </a:p>
          <a:p>
            <a:pPr indent="0" lvl="0" marL="0" rtl="0" algn="l">
              <a:lnSpc>
                <a:spcPct val="115000"/>
              </a:lnSpc>
              <a:spcBef>
                <a:spcPts val="0"/>
              </a:spcBef>
              <a:spcAft>
                <a:spcPts val="0"/>
              </a:spcAft>
              <a:buClr>
                <a:schemeClr val="dk1"/>
              </a:buClr>
              <a:buSzPts val="1100"/>
              <a:buFont typeface="Arial"/>
              <a:buNone/>
            </a:pPr>
            <a:r>
              <a:rPr lang="it" sz="1700"/>
              <a:t>Results - setting 2</a:t>
            </a:r>
            <a:endParaRPr sz="1900"/>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1679" name="Google Shape;1679;p96"/>
          <p:cNvSpPr txBox="1"/>
          <p:nvPr>
            <p:ph idx="1" type="body"/>
          </p:nvPr>
        </p:nvSpPr>
        <p:spPr>
          <a:xfrm>
            <a:off x="457200" y="1047750"/>
            <a:ext cx="4248000" cy="3426600"/>
          </a:xfrm>
          <a:prstGeom prst="rect">
            <a:avLst/>
          </a:prstGeom>
        </p:spPr>
        <p:txBody>
          <a:bodyPr anchorCtr="0" anchor="t" bIns="45700" lIns="91425" spcFirstLastPara="1" rIns="91425" wrap="square" tIns="45700">
            <a:noAutofit/>
          </a:bodyPr>
          <a:lstStyle/>
          <a:p>
            <a:pPr indent="0" lvl="0" marL="0" rtl="0" algn="l">
              <a:spcBef>
                <a:spcPts val="360"/>
              </a:spcBef>
              <a:spcAft>
                <a:spcPts val="0"/>
              </a:spcAft>
              <a:buNone/>
            </a:pPr>
            <a:r>
              <a:rPr lang="it" sz="1100"/>
              <a:t>Also in this case we did </a:t>
            </a:r>
            <a:r>
              <a:rPr b="1" lang="it" sz="1100"/>
              <a:t>100 experiments</a:t>
            </a:r>
            <a:r>
              <a:rPr lang="it" sz="1100"/>
              <a:t> to obtain the plots.</a:t>
            </a:r>
            <a:endParaRPr sz="1100"/>
          </a:p>
          <a:p>
            <a:pPr indent="0" lvl="0" marL="0" rtl="0" algn="l">
              <a:spcBef>
                <a:spcPts val="360"/>
              </a:spcBef>
              <a:spcAft>
                <a:spcPts val="0"/>
              </a:spcAft>
              <a:buNone/>
            </a:pPr>
            <a:r>
              <a:rPr lang="it" sz="1100"/>
              <a:t>It is clear that none of the algorithms can deal with this environment, since all achieve a </a:t>
            </a:r>
            <a:r>
              <a:rPr b="1" lang="it" sz="1100"/>
              <a:t>linear regret</a:t>
            </a:r>
            <a:r>
              <a:rPr lang="it" sz="1100"/>
              <a:t>. With a cumulative regret of over 100 </a:t>
            </a:r>
            <a:r>
              <a:rPr lang="it" sz="1100"/>
              <a:t>thousand</a:t>
            </a:r>
            <a:r>
              <a:rPr lang="it" sz="1100"/>
              <a:t> € compared to the others, EXP3 is by far the worst of the four. </a:t>
            </a:r>
            <a:endParaRPr sz="1100"/>
          </a:p>
          <a:p>
            <a:pPr indent="0" lvl="0" marL="0" rtl="0" algn="l">
              <a:spcBef>
                <a:spcPts val="360"/>
              </a:spcBef>
              <a:spcAft>
                <a:spcPts val="0"/>
              </a:spcAft>
              <a:buNone/>
            </a:pPr>
            <a:r>
              <a:rPr lang="it" sz="1100"/>
              <a:t>The two non stationary variants of UCB perform worse than UCB itself, which results to be the best one.</a:t>
            </a:r>
            <a:endParaRPr sz="1100"/>
          </a:p>
          <a:p>
            <a:pPr indent="0" lvl="0" marL="0" rtl="0" algn="l">
              <a:spcBef>
                <a:spcPts val="360"/>
              </a:spcBef>
              <a:spcAft>
                <a:spcPts val="0"/>
              </a:spcAft>
              <a:buNone/>
            </a:pPr>
            <a:r>
              <a:rPr lang="it" sz="1100"/>
              <a:t>We tried also different values for </a:t>
            </a:r>
            <a:r>
              <a:rPr lang="it" sz="1100"/>
              <a:t>𝛄, but the outcome doesn’t improve. Two </a:t>
            </a:r>
            <a:r>
              <a:rPr b="1" lang="it" sz="1100"/>
              <a:t>variations</a:t>
            </a:r>
            <a:r>
              <a:rPr lang="it" sz="1100"/>
              <a:t> between our implementation and the original algorithm may be the cause of </a:t>
            </a:r>
            <a:r>
              <a:rPr b="1" lang="it" sz="1100"/>
              <a:t>EXP3's poor performance</a:t>
            </a:r>
            <a:r>
              <a:rPr lang="it" sz="1100"/>
              <a:t>:</a:t>
            </a:r>
            <a:endParaRPr sz="1100"/>
          </a:p>
          <a:p>
            <a:pPr indent="-298450" lvl="0" marL="457200" rtl="0" algn="l">
              <a:spcBef>
                <a:spcPts val="360"/>
              </a:spcBef>
              <a:spcAft>
                <a:spcPts val="0"/>
              </a:spcAft>
              <a:buSzPts val="1100"/>
              <a:buChar char="●"/>
            </a:pPr>
            <a:r>
              <a:rPr lang="it" sz="1100"/>
              <a:t>we </a:t>
            </a:r>
            <a:r>
              <a:rPr b="1" lang="it" sz="1100"/>
              <a:t>rescale</a:t>
            </a:r>
            <a:r>
              <a:rPr lang="it" sz="1100"/>
              <a:t> the profit in [0, 1] for each observation, but as there are only five distinct prices and hence only five unique profits, then there are only five possible values as output of this normalization;</a:t>
            </a:r>
            <a:endParaRPr sz="1100"/>
          </a:p>
          <a:p>
            <a:pPr indent="-298450" lvl="0" marL="457200" rtl="0" algn="l">
              <a:spcBef>
                <a:spcPts val="0"/>
              </a:spcBef>
              <a:spcAft>
                <a:spcPts val="0"/>
              </a:spcAft>
              <a:buSzPts val="1100"/>
              <a:buChar char="●"/>
            </a:pPr>
            <a:r>
              <a:rPr lang="it" sz="1100"/>
              <a:t>at each round the learner receive around 100 observations and for each one the associated weight is updated, so there is the risk that this </a:t>
            </a:r>
            <a:r>
              <a:rPr b="1" lang="it" sz="1100"/>
              <a:t>weight</a:t>
            </a:r>
            <a:r>
              <a:rPr lang="it" sz="1100"/>
              <a:t> will </a:t>
            </a:r>
            <a:r>
              <a:rPr b="1" lang="it" sz="1100"/>
              <a:t>increase</a:t>
            </a:r>
            <a:r>
              <a:rPr lang="it" sz="1100"/>
              <a:t> </a:t>
            </a:r>
            <a:r>
              <a:rPr b="1" lang="it" sz="1100"/>
              <a:t>significantly</a:t>
            </a:r>
            <a:r>
              <a:rPr lang="it" sz="1100"/>
              <a:t> relative to the others.</a:t>
            </a:r>
            <a:endParaRPr sz="1100"/>
          </a:p>
          <a:p>
            <a:pPr indent="0" lvl="0" marL="0" rtl="0" algn="l">
              <a:spcBef>
                <a:spcPts val="360"/>
              </a:spcBef>
              <a:spcAft>
                <a:spcPts val="0"/>
              </a:spcAft>
              <a:buNone/>
            </a:pPr>
            <a:r>
              <a:t/>
            </a:r>
            <a:endParaRPr sz="1100"/>
          </a:p>
        </p:txBody>
      </p:sp>
      <p:pic>
        <p:nvPicPr>
          <p:cNvPr id="1680" name="Google Shape;1680;p96"/>
          <p:cNvPicPr preferRelativeResize="0"/>
          <p:nvPr/>
        </p:nvPicPr>
        <p:blipFill>
          <a:blip r:embed="rId3">
            <a:alphaModFix/>
          </a:blip>
          <a:stretch>
            <a:fillRect/>
          </a:stretch>
        </p:blipFill>
        <p:spPr>
          <a:xfrm>
            <a:off x="4705200" y="957600"/>
            <a:ext cx="3927601" cy="3592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84" name="Shape 1684"/>
        <p:cNvGrpSpPr/>
        <p:nvPr/>
      </p:nvGrpSpPr>
      <p:grpSpPr>
        <a:xfrm>
          <a:off x="0" y="0"/>
          <a:ext cx="0" cy="0"/>
          <a:chOff x="0" y="0"/>
          <a:chExt cx="0" cy="0"/>
        </a:xfrm>
      </p:grpSpPr>
      <p:pic>
        <p:nvPicPr>
          <p:cNvPr id="1685" name="Google Shape;1685;p97"/>
          <p:cNvPicPr preferRelativeResize="0"/>
          <p:nvPr/>
        </p:nvPicPr>
        <p:blipFill rotWithShape="1">
          <a:blip r:embed="rId3">
            <a:alphaModFix/>
          </a:blip>
          <a:srcRect b="19006" l="27499" r="15588" t="17299"/>
          <a:stretch/>
        </p:blipFill>
        <p:spPr>
          <a:xfrm>
            <a:off x="0" y="0"/>
            <a:ext cx="9144000" cy="5143500"/>
          </a:xfrm>
          <a:prstGeom prst="rect">
            <a:avLst/>
          </a:prstGeom>
          <a:noFill/>
          <a:ln>
            <a:noFill/>
          </a:ln>
        </p:spPr>
      </p:pic>
      <p:pic>
        <p:nvPicPr>
          <p:cNvPr descr="Y:\IMMAGINE _COORDINATA_2014\LOGO_UFFICIALE\01_Polimi_centrato\eps\01_Polimi_centrato_COL_negativo.png" id="1686" name="Google Shape;1686;p97"/>
          <p:cNvPicPr preferRelativeResize="0"/>
          <p:nvPr/>
        </p:nvPicPr>
        <p:blipFill rotWithShape="1">
          <a:blip r:embed="rId4">
            <a:alphaModFix/>
          </a:blip>
          <a:srcRect b="0" l="0" r="0" t="0"/>
          <a:stretch/>
        </p:blipFill>
        <p:spPr>
          <a:xfrm>
            <a:off x="2027162" y="1981831"/>
            <a:ext cx="1600200" cy="1179838"/>
          </a:xfrm>
          <a:prstGeom prst="rect">
            <a:avLst/>
          </a:prstGeom>
          <a:noFill/>
          <a:ln>
            <a:noFill/>
          </a:ln>
          <a:effectLst>
            <a:outerShdw blurRad="271463" rotWithShape="0" algn="bl" dir="5400000" dist="66675">
              <a:srgbClr val="000000"/>
            </a:outerShdw>
          </a:effectLst>
        </p:spPr>
      </p:pic>
      <p:pic>
        <p:nvPicPr>
          <p:cNvPr id="1687" name="Google Shape;1687;p97">
            <a:hlinkClick r:id="rId5"/>
          </p:cNvPr>
          <p:cNvPicPr preferRelativeResize="0"/>
          <p:nvPr/>
        </p:nvPicPr>
        <p:blipFill>
          <a:blip r:embed="rId6">
            <a:alphaModFix/>
          </a:blip>
          <a:stretch>
            <a:fillRect/>
          </a:stretch>
        </p:blipFill>
        <p:spPr>
          <a:xfrm>
            <a:off x="6048638" y="2070553"/>
            <a:ext cx="1068200" cy="1068225"/>
          </a:xfrm>
          <a:prstGeom prst="rect">
            <a:avLst/>
          </a:prstGeom>
          <a:noFill/>
          <a:ln>
            <a:noFill/>
          </a:ln>
          <a:effectLst>
            <a:outerShdw blurRad="285750" rotWithShape="0" algn="bl" dir="5400000" dist="114300">
              <a:srgbClr val="000000"/>
            </a:outerShdw>
          </a:effectLst>
        </p:spPr>
      </p:pic>
      <p:pic>
        <p:nvPicPr>
          <p:cNvPr id="1688" name="Google Shape;1688;p97"/>
          <p:cNvPicPr preferRelativeResize="0"/>
          <p:nvPr/>
        </p:nvPicPr>
        <p:blipFill>
          <a:blip r:embed="rId7">
            <a:alphaModFix/>
          </a:blip>
          <a:stretch>
            <a:fillRect/>
          </a:stretch>
        </p:blipFill>
        <p:spPr>
          <a:xfrm>
            <a:off x="3679125" y="3501375"/>
            <a:ext cx="190225" cy="237850"/>
          </a:xfrm>
          <a:prstGeom prst="rect">
            <a:avLst/>
          </a:prstGeom>
          <a:noFill/>
          <a:ln>
            <a:noFill/>
          </a:ln>
        </p:spPr>
      </p:pic>
      <p:pic>
        <p:nvPicPr>
          <p:cNvPr id="1689" name="Google Shape;1689;p97"/>
          <p:cNvPicPr preferRelativeResize="0"/>
          <p:nvPr/>
        </p:nvPicPr>
        <p:blipFill rotWithShape="1">
          <a:blip r:embed="rId8">
            <a:alphaModFix/>
          </a:blip>
          <a:srcRect b="0" l="1606" r="1606" t="0"/>
          <a:stretch/>
        </p:blipFill>
        <p:spPr>
          <a:xfrm>
            <a:off x="3725652" y="2138725"/>
            <a:ext cx="316225" cy="335925"/>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93" name="Shape 1693"/>
        <p:cNvGrpSpPr/>
        <p:nvPr/>
      </p:nvGrpSpPr>
      <p:grpSpPr>
        <a:xfrm>
          <a:off x="0" y="0"/>
          <a:ext cx="0" cy="0"/>
          <a:chOff x="0" y="0"/>
          <a:chExt cx="0" cy="0"/>
        </a:xfrm>
      </p:grpSpPr>
      <p:sp>
        <p:nvSpPr>
          <p:cNvPr id="1694" name="Google Shape;1694;p98"/>
          <p:cNvSpPr txBox="1"/>
          <p:nvPr/>
        </p:nvSpPr>
        <p:spPr>
          <a:xfrm>
            <a:off x="396125" y="1184400"/>
            <a:ext cx="8748000" cy="326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sz="1000" u="sng">
                <a:solidFill>
                  <a:schemeClr val="hlink"/>
                </a:solidFill>
                <a:hlinkClick r:id="rId3"/>
              </a:rPr>
              <a:t>[1] </a:t>
            </a:r>
            <a:r>
              <a:rPr lang="it" sz="1000" u="sng">
                <a:solidFill>
                  <a:schemeClr val="hlink"/>
                </a:solidFill>
                <a:hlinkClick r:id="rId4"/>
              </a:rPr>
              <a:t>Gaussian Process Optimization in the Bandit Setting: No Regret and Experimental Design,  Srinivas et al. (2010), https://arxiv.org/pdf/0912.3995.pdf</a:t>
            </a:r>
            <a:endParaRPr sz="1000"/>
          </a:p>
          <a:p>
            <a:pPr indent="0" lvl="0" marL="0" rtl="0" algn="l">
              <a:spcBef>
                <a:spcPts val="0"/>
              </a:spcBef>
              <a:spcAft>
                <a:spcPts val="0"/>
              </a:spcAft>
              <a:buNone/>
            </a:pPr>
            <a:r>
              <a:rPr lang="it" sz="1000" u="sng">
                <a:solidFill>
                  <a:schemeClr val="hlink"/>
                </a:solidFill>
                <a:hlinkClick r:id="rId5"/>
              </a:rPr>
              <a:t>[2] On Upper-Confidence Bound Policies for Non-Stationary Bandit Problems,Garivier, A., &amp; Moulines, E. (2008), https://arxiv.org/pdf/0805.3415.pdf</a:t>
            </a:r>
            <a:endParaRPr sz="1200"/>
          </a:p>
          <a:p>
            <a:pPr indent="0" lvl="0" marL="0" rtl="0" algn="l">
              <a:spcBef>
                <a:spcPts val="0"/>
              </a:spcBef>
              <a:spcAft>
                <a:spcPts val="0"/>
              </a:spcAft>
              <a:buNone/>
            </a:pPr>
            <a:r>
              <a:rPr lang="it" sz="1000" u="sng">
                <a:solidFill>
                  <a:schemeClr val="hlink"/>
                </a:solidFill>
                <a:hlinkClick r:id="rId6"/>
              </a:rPr>
              <a:t>[3] </a:t>
            </a:r>
            <a:r>
              <a:rPr lang="it" sz="1000" u="sng">
                <a:solidFill>
                  <a:schemeClr val="hlink"/>
                </a:solidFill>
                <a:hlinkClick r:id="rId7"/>
              </a:rPr>
              <a:t>A Change-Detection based Framework for Piecewise-stationary Multi-Armed Bandit Problem, Liu et al., 2017, https://arxiv.org/pdf/1711.03539.pdf</a:t>
            </a:r>
            <a:endParaRPr sz="1000">
              <a:solidFill>
                <a:schemeClr val="dk1"/>
              </a:solidFill>
            </a:endParaRPr>
          </a:p>
          <a:p>
            <a:pPr indent="0" lvl="0" marL="0" rtl="0" algn="l">
              <a:spcBef>
                <a:spcPts val="0"/>
              </a:spcBef>
              <a:spcAft>
                <a:spcPts val="0"/>
              </a:spcAft>
              <a:buNone/>
            </a:pPr>
            <a:r>
              <a:rPr lang="it" sz="1000" u="sng">
                <a:solidFill>
                  <a:schemeClr val="hlink"/>
                </a:solidFill>
                <a:hlinkClick action="ppaction://hlinkshowjump?jump=lastslide"/>
              </a:rPr>
              <a:t>[4] </a:t>
            </a:r>
            <a:r>
              <a:rPr lang="it" sz="1000" u="sng">
                <a:solidFill>
                  <a:schemeClr val="hlink"/>
                </a:solidFill>
                <a:hlinkClick r:id="rId8"/>
              </a:rPr>
              <a:t>https://jeremykun.com/2013/11/08/adversarial-bandits-and-the-exp3-algorithm/</a:t>
            </a:r>
            <a:r>
              <a:rPr lang="it" sz="1000"/>
              <a:t> </a:t>
            </a:r>
            <a:endParaRPr sz="1000"/>
          </a:p>
          <a:p>
            <a:pPr indent="0" lvl="0" marL="0" rtl="0" algn="l">
              <a:spcBef>
                <a:spcPts val="0"/>
              </a:spcBef>
              <a:spcAft>
                <a:spcPts val="0"/>
              </a:spcAft>
              <a:buNone/>
            </a:pPr>
            <a:r>
              <a:t/>
            </a:r>
            <a:endParaRPr sz="1000"/>
          </a:p>
        </p:txBody>
      </p:sp>
      <p:sp>
        <p:nvSpPr>
          <p:cNvPr id="1695" name="Google Shape;1695;p98"/>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References</a:t>
            </a:r>
            <a:endParaRPr sz="1900"/>
          </a:p>
        </p:txBody>
      </p:sp>
      <p:sp>
        <p:nvSpPr>
          <p:cNvPr id="1696" name="Google Shape;1696;p98">
            <a:hlinkClick action="ppaction://hlinksldjump" r:id="rId9"/>
          </p:cNvPr>
          <p:cNvSpPr/>
          <p:nvPr/>
        </p:nvSpPr>
        <p:spPr>
          <a:xfrm>
            <a:off x="243125" y="1314000"/>
            <a:ext cx="1512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7" name="Google Shape;1697;p98">
            <a:hlinkClick action="ppaction://hlinksldjump" r:id="rId10"/>
          </p:cNvPr>
          <p:cNvSpPr/>
          <p:nvPr/>
        </p:nvSpPr>
        <p:spPr>
          <a:xfrm>
            <a:off x="244800" y="1466400"/>
            <a:ext cx="1512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8" name="Google Shape;1698;p98">
            <a:hlinkClick action="ppaction://hlinksldjump" r:id="rId11"/>
          </p:cNvPr>
          <p:cNvSpPr/>
          <p:nvPr/>
        </p:nvSpPr>
        <p:spPr>
          <a:xfrm>
            <a:off x="244800" y="1618800"/>
            <a:ext cx="1512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
        <p:nvSpPr>
          <p:cNvPr id="1699" name="Google Shape;1699;p98">
            <a:hlinkClick action="ppaction://hlinksldjump" r:id="rId12"/>
          </p:cNvPr>
          <p:cNvSpPr/>
          <p:nvPr/>
        </p:nvSpPr>
        <p:spPr>
          <a:xfrm>
            <a:off x="244800" y="1771200"/>
            <a:ext cx="1512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03" name="Shape 1703"/>
        <p:cNvGrpSpPr/>
        <p:nvPr/>
      </p:nvGrpSpPr>
      <p:grpSpPr>
        <a:xfrm>
          <a:off x="0" y="0"/>
          <a:ext cx="0" cy="0"/>
          <a:chOff x="0" y="0"/>
          <a:chExt cx="0" cy="0"/>
        </a:xfrm>
      </p:grpSpPr>
      <p:sp>
        <p:nvSpPr>
          <p:cNvPr id="1704" name="Google Shape;1704;p99"/>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Appendix - A1</a:t>
            </a:r>
            <a:endParaRPr sz="1900"/>
          </a:p>
        </p:txBody>
      </p:sp>
      <p:sp>
        <p:nvSpPr>
          <p:cNvPr id="1705" name="Google Shape;1705;p99"/>
          <p:cNvSpPr txBox="1"/>
          <p:nvPr/>
        </p:nvSpPr>
        <p:spPr>
          <a:xfrm>
            <a:off x="299425" y="1022350"/>
            <a:ext cx="85809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[A1] Here it </a:t>
            </a:r>
            <a:r>
              <a:rPr lang="it"/>
              <a:t>follows</a:t>
            </a:r>
            <a:r>
              <a:rPr lang="it"/>
              <a:t> the precise numbers used for the conversion probabilities of the three classes for step 1 to 4:</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100">
              <a:solidFill>
                <a:srgbClr val="E8BA3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graphicFrame>
        <p:nvGraphicFramePr>
          <p:cNvPr id="1706" name="Google Shape;1706;p99"/>
          <p:cNvGraphicFramePr/>
          <p:nvPr/>
        </p:nvGraphicFramePr>
        <p:xfrm>
          <a:off x="133050" y="1707750"/>
          <a:ext cx="3000000" cy="3000000"/>
        </p:xfrm>
        <a:graphic>
          <a:graphicData uri="http://schemas.openxmlformats.org/drawingml/2006/table">
            <a:tbl>
              <a:tblPr>
                <a:noFill/>
                <a:tableStyleId>{E43FF872-98A7-4D0C-A93C-A5105A314840}</a:tableStyleId>
              </a:tblPr>
              <a:tblGrid>
                <a:gridCol w="1491050"/>
                <a:gridCol w="1491050"/>
                <a:gridCol w="1491050"/>
                <a:gridCol w="1491050"/>
                <a:gridCol w="1491050"/>
                <a:gridCol w="1491050"/>
              </a:tblGrid>
              <a:tr h="100000">
                <a:tc gridSpan="6">
                  <a:txBody>
                    <a:bodyPr/>
                    <a:lstStyle/>
                    <a:p>
                      <a:pPr indent="0" lvl="0" marL="0" rtl="0" algn="ctr">
                        <a:spcBef>
                          <a:spcPts val="0"/>
                        </a:spcBef>
                        <a:spcAft>
                          <a:spcPts val="0"/>
                        </a:spcAft>
                        <a:buNone/>
                      </a:pPr>
                      <a:r>
                        <a:rPr lang="it">
                          <a:solidFill>
                            <a:schemeClr val="lt1"/>
                          </a:solidFill>
                        </a:rPr>
                        <a:t>Conversion Probabilities per class</a:t>
                      </a:r>
                      <a:endParaRPr>
                        <a:solidFill>
                          <a:schemeClr val="lt1"/>
                        </a:solidFill>
                      </a:endParaRPr>
                    </a:p>
                  </a:txBody>
                  <a:tcPr marT="91425" marB="91425" marR="91425" marL="91425">
                    <a:solidFill>
                      <a:srgbClr val="728FA5"/>
                    </a:solidFill>
                  </a:tcPr>
                </a:tc>
                <a:tc hMerge="1"/>
                <a:tc hMerge="1"/>
                <a:tc hMerge="1"/>
                <a:tc hMerge="1"/>
                <a:tc hMerge="1"/>
              </a:tr>
              <a:tr h="100000">
                <a:tc>
                  <a:txBody>
                    <a:bodyPr/>
                    <a:lstStyle/>
                    <a:p>
                      <a:pPr indent="0" lvl="0" marL="0" rtl="0" algn="l">
                        <a:spcBef>
                          <a:spcPts val="0"/>
                        </a:spcBef>
                        <a:spcAft>
                          <a:spcPts val="0"/>
                        </a:spcAft>
                        <a:buNone/>
                      </a:pPr>
                      <a:r>
                        <a:rPr lang="it">
                          <a:solidFill>
                            <a:schemeClr val="lt1"/>
                          </a:solidFill>
                        </a:rPr>
                        <a:t>Class \ Price (€)</a:t>
                      </a:r>
                      <a:endParaRPr>
                        <a:solidFill>
                          <a:schemeClr val="lt1"/>
                        </a:solidFill>
                      </a:endParaRPr>
                    </a:p>
                  </a:txBody>
                  <a:tcPr marT="91425" marB="91425" marR="91425" marL="91425">
                    <a:solidFill>
                      <a:srgbClr val="728FA5"/>
                    </a:solidFill>
                  </a:tcPr>
                </a:tc>
                <a:tc>
                  <a:txBody>
                    <a:bodyPr/>
                    <a:lstStyle/>
                    <a:p>
                      <a:pPr indent="0" lvl="0" marL="0" rtl="0" algn="l">
                        <a:spcBef>
                          <a:spcPts val="0"/>
                        </a:spcBef>
                        <a:spcAft>
                          <a:spcPts val="0"/>
                        </a:spcAft>
                        <a:buNone/>
                      </a:pPr>
                      <a:r>
                        <a:rPr lang="it">
                          <a:solidFill>
                            <a:schemeClr val="lt1"/>
                          </a:solidFill>
                        </a:rPr>
                        <a:t>500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550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600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650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700</a:t>
                      </a:r>
                      <a:endParaRPr>
                        <a:solidFill>
                          <a:schemeClr val="lt1"/>
                        </a:solidFill>
                      </a:endParaRPr>
                    </a:p>
                  </a:txBody>
                  <a:tcPr marT="91425" marB="91425" marR="91425" marL="91425">
                    <a:solidFill>
                      <a:srgbClr val="728FA5">
                        <a:alpha val="68640"/>
                      </a:srgbClr>
                    </a:solidFill>
                  </a:tcPr>
                </a:tc>
              </a:tr>
              <a:tr h="335975">
                <a:tc>
                  <a:txBody>
                    <a:bodyPr/>
                    <a:lstStyle/>
                    <a:p>
                      <a:pPr indent="0" lvl="0" marL="0" rtl="0" algn="l">
                        <a:spcBef>
                          <a:spcPts val="0"/>
                        </a:spcBef>
                        <a:spcAft>
                          <a:spcPts val="0"/>
                        </a:spcAft>
                        <a:buNone/>
                      </a:pPr>
                      <a:r>
                        <a:rPr lang="it">
                          <a:solidFill>
                            <a:schemeClr val="lt1"/>
                          </a:solidFill>
                        </a:rPr>
                        <a:t>C1</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0.20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0.04</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C2</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0.04</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0.20</a:t>
                      </a:r>
                      <a:endParaRPr>
                        <a:solidFill>
                          <a:schemeClr val="lt1"/>
                        </a:solidFill>
                      </a:endParaRPr>
                    </a:p>
                  </a:txBody>
                  <a:tcPr marT="91425" marB="91425" marR="91425" marL="91425">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C3</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0.20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0.04</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solidFill>
                      <a:srgbClr val="728FA5">
                        <a:alpha val="51360"/>
                      </a:srgbClr>
                    </a:solidFill>
                  </a:tcPr>
                </a:tc>
              </a:tr>
            </a:tbl>
          </a:graphicData>
        </a:graphic>
      </p:graphicFrame>
      <p:sp>
        <p:nvSpPr>
          <p:cNvPr id="1707" name="Google Shape;1707;p99"/>
          <p:cNvSpPr txBox="1"/>
          <p:nvPr/>
        </p:nvSpPr>
        <p:spPr>
          <a:xfrm>
            <a:off x="299425" y="3689350"/>
            <a:ext cx="85809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Steps 5 and 6 require a detailed analysis on non-stationary settings for a single class, thus these values change. View the relevant appendices.</a:t>
            </a:r>
            <a:endParaRPr/>
          </a:p>
        </p:txBody>
      </p:sp>
      <p:sp>
        <p:nvSpPr>
          <p:cNvPr id="1708" name="Google Shape;1708;p99">
            <a:hlinkClick action="ppaction://hlinksldjump" r:id="rId3"/>
          </p:cNvPr>
          <p:cNvSpPr/>
          <p:nvPr/>
        </p:nvSpPr>
        <p:spPr>
          <a:xfrm>
            <a:off x="156050" y="1184400"/>
            <a:ext cx="1530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12" name="Shape 1712"/>
        <p:cNvGrpSpPr/>
        <p:nvPr/>
      </p:nvGrpSpPr>
      <p:grpSpPr>
        <a:xfrm>
          <a:off x="0" y="0"/>
          <a:ext cx="0" cy="0"/>
          <a:chOff x="0" y="0"/>
          <a:chExt cx="0" cy="0"/>
        </a:xfrm>
      </p:grpSpPr>
      <p:sp>
        <p:nvSpPr>
          <p:cNvPr id="1713" name="Google Shape;1713;p100"/>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Appendix - A2</a:t>
            </a:r>
            <a:endParaRPr sz="1900"/>
          </a:p>
        </p:txBody>
      </p:sp>
      <p:sp>
        <p:nvSpPr>
          <p:cNvPr id="1714" name="Google Shape;1714;p100"/>
          <p:cNvSpPr txBox="1"/>
          <p:nvPr/>
        </p:nvSpPr>
        <p:spPr>
          <a:xfrm>
            <a:off x="299425" y="1022350"/>
            <a:ext cx="8580900" cy="366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[A2] Here the equations used to plot the clicks and costs curves:</a:t>
            </a:r>
            <a:endParaRPr/>
          </a:p>
        </p:txBody>
      </p:sp>
      <p:pic>
        <p:nvPicPr>
          <p:cNvPr id="1715" name="Google Shape;1715;p100" title="[0,0,0,&quot;https://www.codecogs.com/eqnedit.php?latex=f(bid)%20%3D%20scale%20*%20(1%20-%20e%5E%7B-slope%20*%20bid%7D)%2C%20%5C%2C%20bid%20%5Cin%20%5B0.5%2C%2010%5D#0&quot;]"/>
          <p:cNvPicPr preferRelativeResize="0"/>
          <p:nvPr/>
        </p:nvPicPr>
        <p:blipFill>
          <a:blip r:embed="rId3">
            <a:alphaModFix/>
          </a:blip>
          <a:stretch>
            <a:fillRect/>
          </a:stretch>
        </p:blipFill>
        <p:spPr>
          <a:xfrm>
            <a:off x="2492214" y="1388350"/>
            <a:ext cx="4159573" cy="240900"/>
          </a:xfrm>
          <a:prstGeom prst="rect">
            <a:avLst/>
          </a:prstGeom>
          <a:noFill/>
          <a:ln>
            <a:noFill/>
          </a:ln>
        </p:spPr>
      </p:pic>
      <p:graphicFrame>
        <p:nvGraphicFramePr>
          <p:cNvPr id="1716" name="Google Shape;1716;p100"/>
          <p:cNvGraphicFramePr/>
          <p:nvPr/>
        </p:nvGraphicFramePr>
        <p:xfrm>
          <a:off x="1030700" y="2038350"/>
          <a:ext cx="3000000" cy="3000000"/>
        </p:xfrm>
        <a:graphic>
          <a:graphicData uri="http://schemas.openxmlformats.org/drawingml/2006/table">
            <a:tbl>
              <a:tblPr>
                <a:noFill/>
                <a:tableStyleId>{E43FF872-98A7-4D0C-A93C-A5105A314840}</a:tableStyleId>
              </a:tblPr>
              <a:tblGrid>
                <a:gridCol w="1734275"/>
                <a:gridCol w="692950"/>
                <a:gridCol w="692950"/>
              </a:tblGrid>
              <a:tr h="381000">
                <a:tc gridSpan="3">
                  <a:txBody>
                    <a:bodyPr/>
                    <a:lstStyle/>
                    <a:p>
                      <a:pPr indent="0" lvl="0" marL="0" rtl="0" algn="ctr">
                        <a:spcBef>
                          <a:spcPts val="0"/>
                        </a:spcBef>
                        <a:spcAft>
                          <a:spcPts val="0"/>
                        </a:spcAft>
                        <a:buNone/>
                      </a:pPr>
                      <a:r>
                        <a:rPr lang="it">
                          <a:solidFill>
                            <a:schemeClr val="lt1"/>
                          </a:solidFill>
                        </a:rPr>
                        <a:t>Clicks</a:t>
                      </a:r>
                      <a:endParaRPr>
                        <a:solidFill>
                          <a:schemeClr val="lt1"/>
                        </a:solidFill>
                      </a:endParaRPr>
                    </a:p>
                  </a:txBody>
                  <a:tcPr marT="91425" marB="91425" marR="91425" marL="91425">
                    <a:solidFill>
                      <a:srgbClr val="728FA5"/>
                    </a:solidFill>
                  </a:tcPr>
                </a:tc>
                <a:tc hMerge="1"/>
                <a:tc hMerge="1"/>
              </a:tr>
              <a:tr h="381000">
                <a:tc>
                  <a:txBody>
                    <a:bodyPr/>
                    <a:lstStyle/>
                    <a:p>
                      <a:pPr indent="0" lvl="0" marL="0" rtl="0" algn="l">
                        <a:spcBef>
                          <a:spcPts val="0"/>
                        </a:spcBef>
                        <a:spcAft>
                          <a:spcPts val="0"/>
                        </a:spcAft>
                        <a:buNone/>
                      </a:pPr>
                      <a:r>
                        <a:rPr lang="it">
                          <a:solidFill>
                            <a:schemeClr val="lt1"/>
                          </a:solidFill>
                        </a:rPr>
                        <a:t>Class \ Parameters</a:t>
                      </a:r>
                      <a:endParaRPr>
                        <a:solidFill>
                          <a:schemeClr val="lt1"/>
                        </a:solidFill>
                      </a:endParaRPr>
                    </a:p>
                  </a:txBody>
                  <a:tcPr marT="91425" marB="91425" marR="91425" marL="91425">
                    <a:solidFill>
                      <a:srgbClr val="728FA5"/>
                    </a:solidFill>
                  </a:tcPr>
                </a:tc>
                <a:tc>
                  <a:txBody>
                    <a:bodyPr/>
                    <a:lstStyle/>
                    <a:p>
                      <a:pPr indent="0" lvl="0" marL="0" rtl="0" algn="l">
                        <a:spcBef>
                          <a:spcPts val="0"/>
                        </a:spcBef>
                        <a:spcAft>
                          <a:spcPts val="0"/>
                        </a:spcAft>
                        <a:buNone/>
                      </a:pPr>
                      <a:r>
                        <a:rPr lang="it">
                          <a:solidFill>
                            <a:schemeClr val="lt1"/>
                          </a:solidFill>
                        </a:rPr>
                        <a:t>Scale</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Slope</a:t>
                      </a:r>
                      <a:endParaRPr>
                        <a:solidFill>
                          <a:schemeClr val="lt1"/>
                        </a:solidFill>
                      </a:endParaRPr>
                    </a:p>
                  </a:txBody>
                  <a:tcPr marT="91425" marB="91425" marR="91425" marL="91425">
                    <a:solidFill>
                      <a:srgbClr val="728FA5">
                        <a:alpha val="68640"/>
                      </a:srgbClr>
                    </a:solidFill>
                  </a:tcPr>
                </a:tc>
              </a:tr>
              <a:tr h="381000">
                <a:tc>
                  <a:txBody>
                    <a:bodyPr/>
                    <a:lstStyle/>
                    <a:p>
                      <a:pPr indent="0" lvl="0" marL="0" rtl="0" algn="l">
                        <a:spcBef>
                          <a:spcPts val="0"/>
                        </a:spcBef>
                        <a:spcAft>
                          <a:spcPts val="0"/>
                        </a:spcAft>
                        <a:buNone/>
                      </a:pPr>
                      <a:r>
                        <a:rPr lang="it">
                          <a:solidFill>
                            <a:schemeClr val="lt1"/>
                          </a:solidFill>
                        </a:rPr>
                        <a:t>C1</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100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3</a:t>
                      </a:r>
                      <a:endParaRPr>
                        <a:solidFill>
                          <a:schemeClr val="lt1"/>
                        </a:solidFill>
                      </a:endParaRPr>
                    </a:p>
                  </a:txBody>
                  <a:tcPr marT="91425" marB="91425" marR="91425" marL="91425">
                    <a:solidFill>
                      <a:srgbClr val="728FA5">
                        <a:alpha val="51360"/>
                      </a:srgbClr>
                    </a:solidFill>
                  </a:tcPr>
                </a:tc>
              </a:tr>
              <a:tr h="381000">
                <a:tc>
                  <a:txBody>
                    <a:bodyPr/>
                    <a:lstStyle/>
                    <a:p>
                      <a:pPr indent="0" lvl="0" marL="0" rtl="0" algn="l">
                        <a:spcBef>
                          <a:spcPts val="0"/>
                        </a:spcBef>
                        <a:spcAft>
                          <a:spcPts val="0"/>
                        </a:spcAft>
                        <a:buNone/>
                      </a:pPr>
                      <a:r>
                        <a:rPr lang="it">
                          <a:solidFill>
                            <a:schemeClr val="lt1"/>
                          </a:solidFill>
                        </a:rPr>
                        <a:t>C2</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90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1</a:t>
                      </a:r>
                      <a:endParaRPr>
                        <a:solidFill>
                          <a:schemeClr val="lt1"/>
                        </a:solidFill>
                      </a:endParaRPr>
                    </a:p>
                  </a:txBody>
                  <a:tcPr marT="91425" marB="91425" marR="91425" marL="91425">
                    <a:solidFill>
                      <a:srgbClr val="728FA5">
                        <a:alpha val="51360"/>
                      </a:srgbClr>
                    </a:solidFill>
                  </a:tcPr>
                </a:tc>
              </a:tr>
              <a:tr h="381000">
                <a:tc>
                  <a:txBody>
                    <a:bodyPr/>
                    <a:lstStyle/>
                    <a:p>
                      <a:pPr indent="0" lvl="0" marL="0" rtl="0" algn="l">
                        <a:spcBef>
                          <a:spcPts val="0"/>
                        </a:spcBef>
                        <a:spcAft>
                          <a:spcPts val="0"/>
                        </a:spcAft>
                        <a:buNone/>
                      </a:pPr>
                      <a:r>
                        <a:rPr lang="it">
                          <a:solidFill>
                            <a:schemeClr val="lt1"/>
                          </a:solidFill>
                        </a:rPr>
                        <a:t>C3</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70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0.5</a:t>
                      </a:r>
                      <a:endParaRPr>
                        <a:solidFill>
                          <a:schemeClr val="lt1"/>
                        </a:solidFill>
                      </a:endParaRPr>
                    </a:p>
                  </a:txBody>
                  <a:tcPr marT="91425" marB="91425" marR="91425" marL="91425">
                    <a:solidFill>
                      <a:srgbClr val="728FA5">
                        <a:alpha val="51360"/>
                      </a:srgbClr>
                    </a:solidFill>
                  </a:tcPr>
                </a:tc>
              </a:tr>
            </a:tbl>
          </a:graphicData>
        </a:graphic>
      </p:graphicFrame>
      <p:graphicFrame>
        <p:nvGraphicFramePr>
          <p:cNvPr id="1717" name="Google Shape;1717;p100"/>
          <p:cNvGraphicFramePr/>
          <p:nvPr/>
        </p:nvGraphicFramePr>
        <p:xfrm>
          <a:off x="4993100" y="2038350"/>
          <a:ext cx="3000000" cy="3000000"/>
        </p:xfrm>
        <a:graphic>
          <a:graphicData uri="http://schemas.openxmlformats.org/drawingml/2006/table">
            <a:tbl>
              <a:tblPr>
                <a:noFill/>
                <a:tableStyleId>{E43FF872-98A7-4D0C-A93C-A5105A314840}</a:tableStyleId>
              </a:tblPr>
              <a:tblGrid>
                <a:gridCol w="1734275"/>
                <a:gridCol w="689650"/>
                <a:gridCol w="696275"/>
              </a:tblGrid>
              <a:tr h="381000">
                <a:tc gridSpan="3">
                  <a:txBody>
                    <a:bodyPr/>
                    <a:lstStyle/>
                    <a:p>
                      <a:pPr indent="0" lvl="0" marL="0" rtl="0" algn="ctr">
                        <a:spcBef>
                          <a:spcPts val="0"/>
                        </a:spcBef>
                        <a:spcAft>
                          <a:spcPts val="0"/>
                        </a:spcAft>
                        <a:buNone/>
                      </a:pPr>
                      <a:r>
                        <a:rPr lang="it">
                          <a:solidFill>
                            <a:schemeClr val="lt1"/>
                          </a:solidFill>
                        </a:rPr>
                        <a:t>Cumulative daily costs</a:t>
                      </a:r>
                      <a:endParaRPr>
                        <a:solidFill>
                          <a:schemeClr val="lt1"/>
                        </a:solidFill>
                      </a:endParaRPr>
                    </a:p>
                  </a:txBody>
                  <a:tcPr marT="91425" marB="91425" marR="91425" marL="91425">
                    <a:solidFill>
                      <a:srgbClr val="728FA5"/>
                    </a:solidFill>
                  </a:tcPr>
                </a:tc>
                <a:tc hMerge="1"/>
                <a:tc hMerge="1"/>
              </a:tr>
              <a:tr h="381000">
                <a:tc>
                  <a:txBody>
                    <a:bodyPr/>
                    <a:lstStyle/>
                    <a:p>
                      <a:pPr indent="0" lvl="0" marL="0" rtl="0" algn="l">
                        <a:spcBef>
                          <a:spcPts val="0"/>
                        </a:spcBef>
                        <a:spcAft>
                          <a:spcPts val="0"/>
                        </a:spcAft>
                        <a:buNone/>
                      </a:pPr>
                      <a:r>
                        <a:rPr lang="it">
                          <a:solidFill>
                            <a:schemeClr val="lt1"/>
                          </a:solidFill>
                        </a:rPr>
                        <a:t>Class \ Parameters</a:t>
                      </a:r>
                      <a:endParaRPr>
                        <a:solidFill>
                          <a:schemeClr val="lt1"/>
                        </a:solidFill>
                      </a:endParaRPr>
                    </a:p>
                  </a:txBody>
                  <a:tcPr marT="91425" marB="91425" marR="91425" marL="91425">
                    <a:solidFill>
                      <a:srgbClr val="728FA5"/>
                    </a:solidFill>
                  </a:tcPr>
                </a:tc>
                <a:tc>
                  <a:txBody>
                    <a:bodyPr/>
                    <a:lstStyle/>
                    <a:p>
                      <a:pPr indent="0" lvl="0" marL="0" rtl="0" algn="l">
                        <a:spcBef>
                          <a:spcPts val="0"/>
                        </a:spcBef>
                        <a:spcAft>
                          <a:spcPts val="0"/>
                        </a:spcAft>
                        <a:buNone/>
                      </a:pPr>
                      <a:r>
                        <a:rPr lang="it">
                          <a:solidFill>
                            <a:schemeClr val="lt1"/>
                          </a:solidFill>
                        </a:rPr>
                        <a:t>Scale</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Slope</a:t>
                      </a:r>
                      <a:endParaRPr>
                        <a:solidFill>
                          <a:schemeClr val="lt1"/>
                        </a:solidFill>
                      </a:endParaRPr>
                    </a:p>
                  </a:txBody>
                  <a:tcPr marT="91425" marB="91425" marR="91425" marL="91425">
                    <a:solidFill>
                      <a:srgbClr val="728FA5">
                        <a:alpha val="68640"/>
                      </a:srgbClr>
                    </a:solidFill>
                  </a:tcPr>
                </a:tc>
              </a:tr>
              <a:tr h="381000">
                <a:tc>
                  <a:txBody>
                    <a:bodyPr/>
                    <a:lstStyle/>
                    <a:p>
                      <a:pPr indent="0" lvl="0" marL="0" rtl="0" algn="l">
                        <a:spcBef>
                          <a:spcPts val="0"/>
                        </a:spcBef>
                        <a:spcAft>
                          <a:spcPts val="0"/>
                        </a:spcAft>
                        <a:buNone/>
                      </a:pPr>
                      <a:r>
                        <a:rPr lang="it">
                          <a:solidFill>
                            <a:schemeClr val="lt1"/>
                          </a:solidFill>
                        </a:rPr>
                        <a:t>C1</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35</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1</a:t>
                      </a:r>
                      <a:endParaRPr>
                        <a:solidFill>
                          <a:schemeClr val="lt1"/>
                        </a:solidFill>
                      </a:endParaRPr>
                    </a:p>
                  </a:txBody>
                  <a:tcPr marT="91425" marB="91425" marR="91425" marL="91425">
                    <a:solidFill>
                      <a:srgbClr val="728FA5">
                        <a:alpha val="51360"/>
                      </a:srgbClr>
                    </a:solidFill>
                  </a:tcPr>
                </a:tc>
              </a:tr>
              <a:tr h="381000">
                <a:tc>
                  <a:txBody>
                    <a:bodyPr/>
                    <a:lstStyle/>
                    <a:p>
                      <a:pPr indent="0" lvl="0" marL="0" rtl="0" algn="l">
                        <a:spcBef>
                          <a:spcPts val="0"/>
                        </a:spcBef>
                        <a:spcAft>
                          <a:spcPts val="0"/>
                        </a:spcAft>
                        <a:buNone/>
                      </a:pPr>
                      <a:r>
                        <a:rPr lang="it">
                          <a:solidFill>
                            <a:schemeClr val="lt1"/>
                          </a:solidFill>
                        </a:rPr>
                        <a:t>C2</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25</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0.5</a:t>
                      </a:r>
                      <a:endParaRPr>
                        <a:solidFill>
                          <a:schemeClr val="lt1"/>
                        </a:solidFill>
                      </a:endParaRPr>
                    </a:p>
                  </a:txBody>
                  <a:tcPr marT="91425" marB="91425" marR="91425" marL="91425">
                    <a:solidFill>
                      <a:srgbClr val="728FA5">
                        <a:alpha val="51360"/>
                      </a:srgbClr>
                    </a:solidFill>
                  </a:tcPr>
                </a:tc>
              </a:tr>
              <a:tr h="381000">
                <a:tc>
                  <a:txBody>
                    <a:bodyPr/>
                    <a:lstStyle/>
                    <a:p>
                      <a:pPr indent="0" lvl="0" marL="0" rtl="0" algn="l">
                        <a:spcBef>
                          <a:spcPts val="0"/>
                        </a:spcBef>
                        <a:spcAft>
                          <a:spcPts val="0"/>
                        </a:spcAft>
                        <a:buNone/>
                      </a:pPr>
                      <a:r>
                        <a:rPr lang="it">
                          <a:solidFill>
                            <a:schemeClr val="lt1"/>
                          </a:solidFill>
                        </a:rPr>
                        <a:t>C3</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15</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0.2</a:t>
                      </a:r>
                      <a:endParaRPr>
                        <a:solidFill>
                          <a:schemeClr val="lt1"/>
                        </a:solidFill>
                      </a:endParaRPr>
                    </a:p>
                  </a:txBody>
                  <a:tcPr marT="91425" marB="91425" marR="91425" marL="91425">
                    <a:solidFill>
                      <a:srgbClr val="728FA5">
                        <a:alpha val="51360"/>
                      </a:srgbClr>
                    </a:solidFill>
                  </a:tcPr>
                </a:tc>
              </a:tr>
            </a:tbl>
          </a:graphicData>
        </a:graphic>
      </p:graphicFrame>
      <p:sp>
        <p:nvSpPr>
          <p:cNvPr id="1718" name="Google Shape;1718;p100">
            <a:hlinkClick action="ppaction://hlinksldjump" r:id="rId4"/>
          </p:cNvPr>
          <p:cNvSpPr/>
          <p:nvPr/>
        </p:nvSpPr>
        <p:spPr>
          <a:xfrm>
            <a:off x="156050" y="1184400"/>
            <a:ext cx="1530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22" name="Shape 1722"/>
        <p:cNvGrpSpPr/>
        <p:nvPr/>
      </p:nvGrpSpPr>
      <p:grpSpPr>
        <a:xfrm>
          <a:off x="0" y="0"/>
          <a:ext cx="0" cy="0"/>
          <a:chOff x="0" y="0"/>
          <a:chExt cx="0" cy="0"/>
        </a:xfrm>
      </p:grpSpPr>
      <p:sp>
        <p:nvSpPr>
          <p:cNvPr id="1723" name="Google Shape;1723;p101"/>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Appendix - A3</a:t>
            </a:r>
            <a:endParaRPr sz="1900"/>
          </a:p>
        </p:txBody>
      </p:sp>
      <p:sp>
        <p:nvSpPr>
          <p:cNvPr id="1724" name="Google Shape;1724;p101"/>
          <p:cNvSpPr txBox="1"/>
          <p:nvPr/>
        </p:nvSpPr>
        <p:spPr>
          <a:xfrm>
            <a:off x="299425" y="1022350"/>
            <a:ext cx="85809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[A3] Here it follows the precise numbers used for the conversion probabilities of the three phases for step 5 and step 6 case 1:</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100">
              <a:solidFill>
                <a:srgbClr val="E8BA3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graphicFrame>
        <p:nvGraphicFramePr>
          <p:cNvPr id="1725" name="Google Shape;1725;p101"/>
          <p:cNvGraphicFramePr/>
          <p:nvPr/>
        </p:nvGraphicFramePr>
        <p:xfrm>
          <a:off x="133050" y="1707750"/>
          <a:ext cx="3000000" cy="3000000"/>
        </p:xfrm>
        <a:graphic>
          <a:graphicData uri="http://schemas.openxmlformats.org/drawingml/2006/table">
            <a:tbl>
              <a:tblPr>
                <a:noFill/>
                <a:tableStyleId>{E43FF872-98A7-4D0C-A93C-A5105A314840}</a:tableStyleId>
              </a:tblPr>
              <a:tblGrid>
                <a:gridCol w="1563525"/>
                <a:gridCol w="1418575"/>
                <a:gridCol w="1491050"/>
                <a:gridCol w="1491050"/>
                <a:gridCol w="1491050"/>
                <a:gridCol w="1491050"/>
              </a:tblGrid>
              <a:tr h="100000">
                <a:tc gridSpan="6">
                  <a:txBody>
                    <a:bodyPr/>
                    <a:lstStyle/>
                    <a:p>
                      <a:pPr indent="0" lvl="0" marL="0" rtl="0" algn="ctr">
                        <a:spcBef>
                          <a:spcPts val="0"/>
                        </a:spcBef>
                        <a:spcAft>
                          <a:spcPts val="0"/>
                        </a:spcAft>
                        <a:buNone/>
                      </a:pPr>
                      <a:r>
                        <a:rPr lang="it">
                          <a:solidFill>
                            <a:schemeClr val="lt1"/>
                          </a:solidFill>
                        </a:rPr>
                        <a:t>Conversion Probabilities per phase</a:t>
                      </a:r>
                      <a:endParaRPr>
                        <a:solidFill>
                          <a:schemeClr val="lt1"/>
                        </a:solidFill>
                      </a:endParaRPr>
                    </a:p>
                  </a:txBody>
                  <a:tcPr marT="91425" marB="91425" marR="91425" marL="91425">
                    <a:solidFill>
                      <a:srgbClr val="728FA5"/>
                    </a:solidFill>
                  </a:tcPr>
                </a:tc>
                <a:tc hMerge="1"/>
                <a:tc hMerge="1"/>
                <a:tc hMerge="1"/>
                <a:tc hMerge="1"/>
                <a:tc hMerge="1"/>
              </a:tr>
              <a:tr h="100000">
                <a:tc>
                  <a:txBody>
                    <a:bodyPr/>
                    <a:lstStyle/>
                    <a:p>
                      <a:pPr indent="0" lvl="0" marL="0" rtl="0" algn="l">
                        <a:spcBef>
                          <a:spcPts val="0"/>
                        </a:spcBef>
                        <a:spcAft>
                          <a:spcPts val="0"/>
                        </a:spcAft>
                        <a:buNone/>
                      </a:pPr>
                      <a:r>
                        <a:rPr lang="it">
                          <a:solidFill>
                            <a:schemeClr val="lt1"/>
                          </a:solidFill>
                        </a:rPr>
                        <a:t>Phase</a:t>
                      </a:r>
                      <a:r>
                        <a:rPr lang="it">
                          <a:solidFill>
                            <a:schemeClr val="lt1"/>
                          </a:solidFill>
                        </a:rPr>
                        <a:t> \ Price (€)</a:t>
                      </a:r>
                      <a:endParaRPr>
                        <a:solidFill>
                          <a:schemeClr val="lt1"/>
                        </a:solidFill>
                      </a:endParaRPr>
                    </a:p>
                  </a:txBody>
                  <a:tcPr marT="91425" marB="91425" marR="91425" marL="91425">
                    <a:solidFill>
                      <a:srgbClr val="728FA5"/>
                    </a:solidFill>
                  </a:tcPr>
                </a:tc>
                <a:tc>
                  <a:txBody>
                    <a:bodyPr/>
                    <a:lstStyle/>
                    <a:p>
                      <a:pPr indent="0" lvl="0" marL="0" rtl="0" algn="l">
                        <a:spcBef>
                          <a:spcPts val="0"/>
                        </a:spcBef>
                        <a:spcAft>
                          <a:spcPts val="0"/>
                        </a:spcAft>
                        <a:buNone/>
                      </a:pPr>
                      <a:r>
                        <a:rPr lang="it">
                          <a:solidFill>
                            <a:schemeClr val="lt1"/>
                          </a:solidFill>
                        </a:rPr>
                        <a:t>500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550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600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650</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700</a:t>
                      </a:r>
                      <a:endParaRPr>
                        <a:solidFill>
                          <a:schemeClr val="lt1"/>
                        </a:solidFill>
                      </a:endParaRPr>
                    </a:p>
                  </a:txBody>
                  <a:tcPr marT="91425" marB="91425" marR="91425" marL="91425">
                    <a:solidFill>
                      <a:srgbClr val="728FA5">
                        <a:alpha val="68640"/>
                      </a:srgbClr>
                    </a:solidFill>
                  </a:tcPr>
                </a:tc>
              </a:tr>
              <a:tr h="335975">
                <a:tc>
                  <a:txBody>
                    <a:bodyPr/>
                    <a:lstStyle/>
                    <a:p>
                      <a:pPr indent="0" lvl="0" marL="0" rtl="0" algn="l">
                        <a:spcBef>
                          <a:spcPts val="0"/>
                        </a:spcBef>
                        <a:spcAft>
                          <a:spcPts val="0"/>
                        </a:spcAft>
                        <a:buNone/>
                      </a:pPr>
                      <a:r>
                        <a:rPr lang="it">
                          <a:solidFill>
                            <a:schemeClr val="lt1"/>
                          </a:solidFill>
                        </a:rPr>
                        <a:t>Phase1</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0.07</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0.20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Phase2</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0.08</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0.06</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Phase3</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0.18</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0.30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0.15</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0.02</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0.02</a:t>
                      </a:r>
                      <a:endParaRPr>
                        <a:solidFill>
                          <a:schemeClr val="lt1"/>
                        </a:solidFill>
                      </a:endParaRPr>
                    </a:p>
                  </a:txBody>
                  <a:tcPr marT="91425" marB="91425" marR="91425" marL="91425">
                    <a:solidFill>
                      <a:srgbClr val="728FA5">
                        <a:alpha val="51360"/>
                      </a:srgbClr>
                    </a:solidFill>
                  </a:tcPr>
                </a:tc>
              </a:tr>
            </a:tbl>
          </a:graphicData>
        </a:graphic>
      </p:graphicFrame>
      <p:sp>
        <p:nvSpPr>
          <p:cNvPr id="1726" name="Google Shape;1726;p101">
            <a:hlinkClick action="ppaction://hlinksldjump" r:id="rId3"/>
          </p:cNvPr>
          <p:cNvSpPr/>
          <p:nvPr/>
        </p:nvSpPr>
        <p:spPr>
          <a:xfrm>
            <a:off x="156050" y="1184400"/>
            <a:ext cx="1530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0" name="Shape 1730"/>
        <p:cNvGrpSpPr/>
        <p:nvPr/>
      </p:nvGrpSpPr>
      <p:grpSpPr>
        <a:xfrm>
          <a:off x="0" y="0"/>
          <a:ext cx="0" cy="0"/>
          <a:chOff x="0" y="0"/>
          <a:chExt cx="0" cy="0"/>
        </a:xfrm>
      </p:grpSpPr>
      <p:sp>
        <p:nvSpPr>
          <p:cNvPr id="1731" name="Google Shape;1731;p102"/>
          <p:cNvSpPr txBox="1"/>
          <p:nvPr>
            <p:ph type="title"/>
          </p:nvPr>
        </p:nvSpPr>
        <p:spPr>
          <a:xfrm>
            <a:off x="288521" y="104374"/>
            <a:ext cx="8580900" cy="630300"/>
          </a:xfrm>
          <a:prstGeom prst="rect">
            <a:avLst/>
          </a:prstGeom>
        </p:spPr>
        <p:txBody>
          <a:bodyPr anchorCtr="0" anchor="t" bIns="45700" lIns="91425" spcFirstLastPara="1" rIns="91425" wrap="square" tIns="45700">
            <a:noAutofit/>
          </a:bodyPr>
          <a:lstStyle/>
          <a:p>
            <a:pPr indent="0" lvl="0" marL="0" rtl="0" algn="l">
              <a:lnSpc>
                <a:spcPct val="115000"/>
              </a:lnSpc>
              <a:spcBef>
                <a:spcPts val="0"/>
              </a:spcBef>
              <a:spcAft>
                <a:spcPts val="0"/>
              </a:spcAft>
              <a:buNone/>
            </a:pPr>
            <a:r>
              <a:rPr lang="it" sz="1900"/>
              <a:t>Appendix - A4</a:t>
            </a:r>
            <a:endParaRPr sz="1900"/>
          </a:p>
        </p:txBody>
      </p:sp>
      <p:sp>
        <p:nvSpPr>
          <p:cNvPr id="1732" name="Google Shape;1732;p102"/>
          <p:cNvSpPr txBox="1"/>
          <p:nvPr/>
        </p:nvSpPr>
        <p:spPr>
          <a:xfrm>
            <a:off x="299425" y="1022350"/>
            <a:ext cx="8580900" cy="5814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[A4] Here it follows the precise numbers used for the conversion probabilities of the five phases for step 6 case 2:</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914400" rtl="0" algn="l">
              <a:spcBef>
                <a:spcPts val="0"/>
              </a:spcBef>
              <a:spcAft>
                <a:spcPts val="0"/>
              </a:spcAft>
              <a:buNone/>
            </a:pPr>
            <a:r>
              <a:t/>
            </a:r>
            <a:endParaRPr/>
          </a:p>
          <a:p>
            <a:pPr indent="0" lvl="0" marL="0" rtl="0" algn="l">
              <a:spcBef>
                <a:spcPts val="0"/>
              </a:spcBef>
              <a:spcAft>
                <a:spcPts val="0"/>
              </a:spcAft>
              <a:buClr>
                <a:schemeClr val="dk1"/>
              </a:buClr>
              <a:buSzPts val="1100"/>
              <a:buFont typeface="Arial"/>
              <a:buNone/>
            </a:pPr>
            <a:r>
              <a:t/>
            </a:r>
            <a:endParaRPr sz="1100">
              <a:solidFill>
                <a:srgbClr val="E8BA36"/>
              </a:solidFill>
              <a:highlight>
                <a:srgbClr val="1E1F22"/>
              </a:highlight>
              <a:latin typeface="Courier New"/>
              <a:ea typeface="Courier New"/>
              <a:cs typeface="Courier New"/>
              <a:sym typeface="Courier New"/>
            </a:endParaRPr>
          </a:p>
          <a:p>
            <a:pPr indent="0" lvl="0" marL="0" rtl="0" algn="l">
              <a:spcBef>
                <a:spcPts val="0"/>
              </a:spcBef>
              <a:spcAft>
                <a:spcPts val="0"/>
              </a:spcAft>
              <a:buNone/>
            </a:pPr>
            <a:r>
              <a:t/>
            </a:r>
            <a:endParaRPr/>
          </a:p>
        </p:txBody>
      </p:sp>
      <p:graphicFrame>
        <p:nvGraphicFramePr>
          <p:cNvPr id="1733" name="Google Shape;1733;p102"/>
          <p:cNvGraphicFramePr/>
          <p:nvPr/>
        </p:nvGraphicFramePr>
        <p:xfrm>
          <a:off x="133050" y="1707750"/>
          <a:ext cx="3000000" cy="3000000"/>
        </p:xfrm>
        <a:graphic>
          <a:graphicData uri="http://schemas.openxmlformats.org/drawingml/2006/table">
            <a:tbl>
              <a:tblPr>
                <a:noFill/>
                <a:tableStyleId>{E43FF872-98A7-4D0C-A93C-A5105A314840}</a:tableStyleId>
              </a:tblPr>
              <a:tblGrid>
                <a:gridCol w="1563525"/>
                <a:gridCol w="1418575"/>
                <a:gridCol w="1491050"/>
                <a:gridCol w="1491050"/>
                <a:gridCol w="1491050"/>
                <a:gridCol w="1491050"/>
              </a:tblGrid>
              <a:tr h="100000">
                <a:tc gridSpan="6">
                  <a:txBody>
                    <a:bodyPr/>
                    <a:lstStyle/>
                    <a:p>
                      <a:pPr indent="0" lvl="0" marL="0" rtl="0" algn="ctr">
                        <a:spcBef>
                          <a:spcPts val="0"/>
                        </a:spcBef>
                        <a:spcAft>
                          <a:spcPts val="0"/>
                        </a:spcAft>
                        <a:buNone/>
                      </a:pPr>
                      <a:r>
                        <a:rPr lang="it">
                          <a:solidFill>
                            <a:schemeClr val="lt1"/>
                          </a:solidFill>
                        </a:rPr>
                        <a:t>Conversion Probabilities per phase</a:t>
                      </a:r>
                      <a:endParaRPr>
                        <a:solidFill>
                          <a:schemeClr val="lt1"/>
                        </a:solidFill>
                      </a:endParaRPr>
                    </a:p>
                  </a:txBody>
                  <a:tcPr marT="91425" marB="91425" marR="91425" marL="91425">
                    <a:solidFill>
                      <a:srgbClr val="728FA5"/>
                    </a:solidFill>
                  </a:tcPr>
                </a:tc>
                <a:tc hMerge="1"/>
                <a:tc hMerge="1"/>
                <a:tc hMerge="1"/>
                <a:tc hMerge="1"/>
                <a:tc hMerge="1"/>
              </a:tr>
              <a:tr h="100000">
                <a:tc>
                  <a:txBody>
                    <a:bodyPr/>
                    <a:lstStyle/>
                    <a:p>
                      <a:pPr indent="0" lvl="0" marL="0" rtl="0" algn="l">
                        <a:spcBef>
                          <a:spcPts val="0"/>
                        </a:spcBef>
                        <a:spcAft>
                          <a:spcPts val="0"/>
                        </a:spcAft>
                        <a:buNone/>
                      </a:pPr>
                      <a:r>
                        <a:rPr lang="it">
                          <a:solidFill>
                            <a:schemeClr val="lt1"/>
                          </a:solidFill>
                        </a:rPr>
                        <a:t>Phase \ Price (€)</a:t>
                      </a:r>
                      <a:endParaRPr>
                        <a:solidFill>
                          <a:schemeClr val="lt1"/>
                        </a:solidFill>
                      </a:endParaRPr>
                    </a:p>
                  </a:txBody>
                  <a:tcPr marT="91425" marB="91425" marR="91425" marL="91425">
                    <a:solidFill>
                      <a:srgbClr val="728FA5"/>
                    </a:solidFill>
                  </a:tcPr>
                </a:tc>
                <a:tc>
                  <a:txBody>
                    <a:bodyPr/>
                    <a:lstStyle/>
                    <a:p>
                      <a:pPr indent="0" lvl="0" marL="0" rtl="0" algn="l">
                        <a:spcBef>
                          <a:spcPts val="0"/>
                        </a:spcBef>
                        <a:spcAft>
                          <a:spcPts val="0"/>
                        </a:spcAft>
                        <a:buNone/>
                      </a:pPr>
                      <a:r>
                        <a:rPr lang="it">
                          <a:solidFill>
                            <a:schemeClr val="lt1"/>
                          </a:solidFill>
                        </a:rPr>
                        <a:t>500</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728FA5">
                        <a:alpha val="68640"/>
                      </a:srgbClr>
                    </a:solidFill>
                  </a:tcPr>
                </a:tc>
                <a:tc>
                  <a:txBody>
                    <a:bodyPr/>
                    <a:lstStyle/>
                    <a:p>
                      <a:pPr indent="0" lvl="0" marL="0" rtl="0" algn="l">
                        <a:spcBef>
                          <a:spcPts val="0"/>
                        </a:spcBef>
                        <a:spcAft>
                          <a:spcPts val="0"/>
                        </a:spcAft>
                        <a:buNone/>
                      </a:pPr>
                      <a:r>
                        <a:rPr lang="it">
                          <a:solidFill>
                            <a:schemeClr val="lt1"/>
                          </a:solidFill>
                        </a:rPr>
                        <a:t>550</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728FA5">
                        <a:alpha val="68640"/>
                      </a:srgbClr>
                    </a:solidFill>
                  </a:tcPr>
                </a:tc>
                <a:tc>
                  <a:txBody>
                    <a:bodyPr/>
                    <a:lstStyle/>
                    <a:p>
                      <a:pPr indent="0" lvl="0" marL="0" rtl="0" algn="l">
                        <a:spcBef>
                          <a:spcPts val="0"/>
                        </a:spcBef>
                        <a:spcAft>
                          <a:spcPts val="0"/>
                        </a:spcAft>
                        <a:buNone/>
                      </a:pPr>
                      <a:r>
                        <a:rPr lang="it">
                          <a:solidFill>
                            <a:schemeClr val="lt1"/>
                          </a:solidFill>
                        </a:rPr>
                        <a:t>600</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728FA5">
                        <a:alpha val="68640"/>
                      </a:srgbClr>
                    </a:solidFill>
                  </a:tcPr>
                </a:tc>
                <a:tc>
                  <a:txBody>
                    <a:bodyPr/>
                    <a:lstStyle/>
                    <a:p>
                      <a:pPr indent="0" lvl="0" marL="0" rtl="0" algn="l">
                        <a:spcBef>
                          <a:spcPts val="0"/>
                        </a:spcBef>
                        <a:spcAft>
                          <a:spcPts val="0"/>
                        </a:spcAft>
                        <a:buNone/>
                      </a:pPr>
                      <a:r>
                        <a:rPr lang="it">
                          <a:solidFill>
                            <a:schemeClr val="lt1"/>
                          </a:solidFill>
                        </a:rPr>
                        <a:t>650</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728FA5">
                        <a:alpha val="68640"/>
                      </a:srgbClr>
                    </a:solidFill>
                  </a:tcPr>
                </a:tc>
                <a:tc>
                  <a:txBody>
                    <a:bodyPr/>
                    <a:lstStyle/>
                    <a:p>
                      <a:pPr indent="0" lvl="0" marL="0" rtl="0" algn="l">
                        <a:spcBef>
                          <a:spcPts val="0"/>
                        </a:spcBef>
                        <a:spcAft>
                          <a:spcPts val="0"/>
                        </a:spcAft>
                        <a:buNone/>
                      </a:pPr>
                      <a:r>
                        <a:rPr lang="it">
                          <a:solidFill>
                            <a:schemeClr val="lt1"/>
                          </a:solidFill>
                        </a:rPr>
                        <a:t>700</a:t>
                      </a:r>
                      <a:endParaRPr>
                        <a:solidFill>
                          <a:schemeClr val="lt1"/>
                        </a:solidFill>
                      </a:endParaRPr>
                    </a:p>
                  </a:txBody>
                  <a:tcPr marT="91425" marB="91425" marR="91425" marL="91425">
                    <a:lnB cap="flat" cmpd="sng" w="9525">
                      <a:solidFill>
                        <a:srgbClr val="9E9E9E"/>
                      </a:solidFill>
                      <a:prstDash val="solid"/>
                      <a:round/>
                      <a:headEnd len="sm" w="sm" type="none"/>
                      <a:tailEnd len="sm" w="sm" type="none"/>
                    </a:lnB>
                    <a:solidFill>
                      <a:srgbClr val="728FA5">
                        <a:alpha val="68640"/>
                      </a:srgbClr>
                    </a:solidFill>
                  </a:tcPr>
                </a:tc>
              </a:tr>
              <a:tr h="335975">
                <a:tc>
                  <a:txBody>
                    <a:bodyPr/>
                    <a:lstStyle/>
                    <a:p>
                      <a:pPr indent="0" lvl="0" marL="0" rtl="0" algn="l">
                        <a:spcBef>
                          <a:spcPts val="0"/>
                        </a:spcBef>
                        <a:spcAft>
                          <a:spcPts val="0"/>
                        </a:spcAft>
                        <a:buNone/>
                      </a:pPr>
                      <a:r>
                        <a:rPr lang="it">
                          <a:solidFill>
                            <a:schemeClr val="lt1"/>
                          </a:solidFill>
                        </a:rPr>
                        <a:t>Phase1</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728FA5">
                        <a:alpha val="68640"/>
                      </a:srgbClr>
                    </a:solidFill>
                  </a:tcPr>
                </a:tc>
                <a:tc>
                  <a:txBody>
                    <a:bodyPr/>
                    <a:lstStyle/>
                    <a:p>
                      <a:pPr indent="0" lvl="0" marL="0" rtl="0" algn="l">
                        <a:spcBef>
                          <a:spcPts val="0"/>
                        </a:spcBef>
                        <a:spcAft>
                          <a:spcPts val="0"/>
                        </a:spcAft>
                        <a:buNone/>
                      </a:pPr>
                      <a:r>
                        <a:rPr lang="it">
                          <a:solidFill>
                            <a:schemeClr val="lt1"/>
                          </a:solidFill>
                        </a:rPr>
                        <a:t>0.07</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0.20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Phase2</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728FA5">
                        <a:alpha val="68640"/>
                      </a:srgbClr>
                    </a:solidFill>
                  </a:tcPr>
                </a:tc>
                <a:tc>
                  <a:txBody>
                    <a:bodyPr/>
                    <a:lstStyle/>
                    <a:p>
                      <a:pPr indent="0" lvl="0" marL="0" rtl="0" algn="l">
                        <a:spcBef>
                          <a:spcPts val="0"/>
                        </a:spcBef>
                        <a:spcAft>
                          <a:spcPts val="0"/>
                        </a:spcAft>
                        <a:buNone/>
                      </a:pPr>
                      <a:r>
                        <a:rPr lang="it">
                          <a:solidFill>
                            <a:schemeClr val="lt1"/>
                          </a:solidFill>
                        </a:rPr>
                        <a:t>0.08</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0.06</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0.03</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Phase3</a:t>
                      </a:r>
                      <a:endParaRPr>
                        <a:solidFill>
                          <a:schemeClr val="lt1"/>
                        </a:solidFill>
                      </a:endParaRPr>
                    </a:p>
                  </a:txBody>
                  <a:tcPr marT="91425" marB="91425" marR="91425" marL="91425">
                    <a:lnR cap="flat" cmpd="sng" w="9525">
                      <a:solidFill>
                        <a:srgbClr val="9E9E9E"/>
                      </a:solidFill>
                      <a:prstDash val="solid"/>
                      <a:round/>
                      <a:headEnd len="sm" w="sm" type="none"/>
                      <a:tailEnd len="sm" w="sm" type="none"/>
                    </a:lnR>
                    <a:solidFill>
                      <a:srgbClr val="728FA5">
                        <a:alpha val="68640"/>
                      </a:srgbClr>
                    </a:solidFill>
                  </a:tcPr>
                </a:tc>
                <a:tc>
                  <a:txBody>
                    <a:bodyPr/>
                    <a:lstStyle/>
                    <a:p>
                      <a:pPr indent="0" lvl="0" marL="0" rtl="0" algn="l">
                        <a:spcBef>
                          <a:spcPts val="0"/>
                        </a:spcBef>
                        <a:spcAft>
                          <a:spcPts val="0"/>
                        </a:spcAft>
                        <a:buNone/>
                      </a:pPr>
                      <a:r>
                        <a:rPr lang="it">
                          <a:solidFill>
                            <a:schemeClr val="lt1"/>
                          </a:solidFill>
                        </a:rPr>
                        <a:t>0.18</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0.30</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0.15</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0.02</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0.02</a:t>
                      </a:r>
                      <a:endParaRPr>
                        <a:solidFill>
                          <a:schemeClr val="lt1"/>
                        </a:solidFill>
                      </a:endParaRPr>
                    </a:p>
                  </a:txBody>
                  <a:tcPr marT="91425" marB="91425" marR="91425" marL="91425">
                    <a:lnL cap="flat" cmpd="sng" w="9525">
                      <a:solidFill>
                        <a:srgbClr val="9E9E9E"/>
                      </a:solidFill>
                      <a:prstDash val="solid"/>
                      <a:round/>
                      <a:headEnd len="sm" w="sm" type="none"/>
                      <a:tailEnd len="sm" w="sm" type="none"/>
                    </a:lnL>
                    <a:lnR cap="flat" cmpd="sng" w="9525">
                      <a:solidFill>
                        <a:srgbClr val="9E9E9E"/>
                      </a:solidFill>
                      <a:prstDash val="solid"/>
                      <a:round/>
                      <a:headEnd len="sm" w="sm" type="none"/>
                      <a:tailEnd len="sm" w="sm" type="none"/>
                    </a:lnR>
                    <a:lnT cap="flat" cmpd="sng" w="9525">
                      <a:solidFill>
                        <a:srgbClr val="9E9E9E"/>
                      </a:solidFill>
                      <a:prstDash val="solid"/>
                      <a:round/>
                      <a:headEnd len="sm" w="sm" type="none"/>
                      <a:tailEnd len="sm" w="sm" type="none"/>
                    </a:lnT>
                    <a:lnB cap="flat" cmpd="sng" w="9525">
                      <a:solidFill>
                        <a:srgbClr val="9E9E9E"/>
                      </a:solidFill>
                      <a:prstDash val="solid"/>
                      <a:round/>
                      <a:headEnd len="sm" w="sm" type="none"/>
                      <a:tailEnd len="sm" w="sm" type="none"/>
                    </a:lnB>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Phase4</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0.27</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0.06</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0.02</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0.01</a:t>
                      </a:r>
                      <a:endParaRPr>
                        <a:solidFill>
                          <a:schemeClr val="lt1"/>
                        </a:solidFill>
                      </a:endParaRPr>
                    </a:p>
                  </a:txBody>
                  <a:tcPr marT="91425" marB="91425" marR="91425" marL="91425">
                    <a:lnT cap="flat" cmpd="sng" w="9525">
                      <a:solidFill>
                        <a:srgbClr val="9E9E9E"/>
                      </a:solidFill>
                      <a:prstDash val="solid"/>
                      <a:round/>
                      <a:headEnd len="sm" w="sm" type="none"/>
                      <a:tailEnd len="sm" w="sm" type="none"/>
                    </a:lnT>
                    <a:solidFill>
                      <a:srgbClr val="728FA5">
                        <a:alpha val="51360"/>
                      </a:srgbClr>
                    </a:solidFill>
                  </a:tcPr>
                </a:tc>
              </a:tr>
              <a:tr h="389300">
                <a:tc>
                  <a:txBody>
                    <a:bodyPr/>
                    <a:lstStyle/>
                    <a:p>
                      <a:pPr indent="0" lvl="0" marL="0" rtl="0" algn="l">
                        <a:spcBef>
                          <a:spcPts val="0"/>
                        </a:spcBef>
                        <a:spcAft>
                          <a:spcPts val="0"/>
                        </a:spcAft>
                        <a:buNone/>
                      </a:pPr>
                      <a:r>
                        <a:rPr lang="it">
                          <a:solidFill>
                            <a:schemeClr val="lt1"/>
                          </a:solidFill>
                        </a:rPr>
                        <a:t>Phase5</a:t>
                      </a:r>
                      <a:endParaRPr>
                        <a:solidFill>
                          <a:schemeClr val="lt1"/>
                        </a:solidFill>
                      </a:endParaRPr>
                    </a:p>
                  </a:txBody>
                  <a:tcPr marT="91425" marB="91425" marR="91425" marL="91425">
                    <a:solidFill>
                      <a:srgbClr val="728FA5">
                        <a:alpha val="68640"/>
                      </a:srgbClr>
                    </a:solidFill>
                  </a:tcPr>
                </a:tc>
                <a:tc>
                  <a:txBody>
                    <a:bodyPr/>
                    <a:lstStyle/>
                    <a:p>
                      <a:pPr indent="0" lvl="0" marL="0" rtl="0" algn="l">
                        <a:spcBef>
                          <a:spcPts val="0"/>
                        </a:spcBef>
                        <a:spcAft>
                          <a:spcPts val="0"/>
                        </a:spcAft>
                        <a:buNone/>
                      </a:pPr>
                      <a:r>
                        <a:rPr lang="it">
                          <a:solidFill>
                            <a:schemeClr val="lt1"/>
                          </a:solidFill>
                        </a:rPr>
                        <a:t>0.09</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0.06</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0.12</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0.10</a:t>
                      </a:r>
                      <a:endParaRPr>
                        <a:solidFill>
                          <a:schemeClr val="lt1"/>
                        </a:solidFill>
                      </a:endParaRPr>
                    </a:p>
                  </a:txBody>
                  <a:tcPr marT="91425" marB="91425" marR="91425" marL="91425">
                    <a:solidFill>
                      <a:srgbClr val="728FA5">
                        <a:alpha val="51360"/>
                      </a:srgbClr>
                    </a:solidFill>
                  </a:tcPr>
                </a:tc>
                <a:tc>
                  <a:txBody>
                    <a:bodyPr/>
                    <a:lstStyle/>
                    <a:p>
                      <a:pPr indent="0" lvl="0" marL="0" rtl="0" algn="l">
                        <a:spcBef>
                          <a:spcPts val="0"/>
                        </a:spcBef>
                        <a:spcAft>
                          <a:spcPts val="0"/>
                        </a:spcAft>
                        <a:buNone/>
                      </a:pPr>
                      <a:r>
                        <a:rPr lang="it">
                          <a:solidFill>
                            <a:schemeClr val="lt1"/>
                          </a:solidFill>
                        </a:rPr>
                        <a:t>0.13</a:t>
                      </a:r>
                      <a:endParaRPr>
                        <a:solidFill>
                          <a:schemeClr val="lt1"/>
                        </a:solidFill>
                      </a:endParaRPr>
                    </a:p>
                  </a:txBody>
                  <a:tcPr marT="91425" marB="91425" marR="91425" marL="91425">
                    <a:solidFill>
                      <a:srgbClr val="728FA5">
                        <a:alpha val="51360"/>
                      </a:srgbClr>
                    </a:solidFill>
                  </a:tcPr>
                </a:tc>
              </a:tr>
            </a:tbl>
          </a:graphicData>
        </a:graphic>
      </p:graphicFrame>
      <p:sp>
        <p:nvSpPr>
          <p:cNvPr id="1734" name="Google Shape;1734;p102">
            <a:hlinkClick action="ppaction://hlinksldjump" r:id="rId3"/>
          </p:cNvPr>
          <p:cNvSpPr/>
          <p:nvPr/>
        </p:nvSpPr>
        <p:spPr>
          <a:xfrm>
            <a:off x="156050" y="1184400"/>
            <a:ext cx="153000" cy="106500"/>
          </a:xfrm>
          <a:prstGeom prst="leftArrow">
            <a:avLst>
              <a:gd fmla="val 50000" name="adj1"/>
              <a:gd fmla="val 50000" name="adj2"/>
            </a:avLst>
          </a:prstGeom>
          <a:solidFill>
            <a:srgbClr val="728FA5">
              <a:alpha val="6864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45" name="Shape 745"/>
        <p:cNvGrpSpPr/>
        <p:nvPr/>
      </p:nvGrpSpPr>
      <p:grpSpPr>
        <a:xfrm>
          <a:off x="0" y="0"/>
          <a:ext cx="0" cy="0"/>
          <a:chOff x="0" y="0"/>
          <a:chExt cx="0" cy="0"/>
        </a:xfrm>
      </p:grpSpPr>
      <p:sp>
        <p:nvSpPr>
          <p:cNvPr id="746" name="Google Shape;746;p23"/>
          <p:cNvSpPr txBox="1"/>
          <p:nvPr/>
        </p:nvSpPr>
        <p:spPr>
          <a:xfrm>
            <a:off x="1203114" y="2302882"/>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Young</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pic>
        <p:nvPicPr>
          <p:cNvPr id="747" name="Google Shape;747;p23"/>
          <p:cNvPicPr preferRelativeResize="0"/>
          <p:nvPr/>
        </p:nvPicPr>
        <p:blipFill>
          <a:blip r:embed="rId3">
            <a:alphaModFix/>
          </a:blip>
          <a:stretch>
            <a:fillRect/>
          </a:stretch>
        </p:blipFill>
        <p:spPr>
          <a:xfrm>
            <a:off x="321982" y="2273819"/>
            <a:ext cx="719043" cy="719044"/>
          </a:xfrm>
          <a:prstGeom prst="rect">
            <a:avLst/>
          </a:prstGeom>
          <a:noFill/>
          <a:ln>
            <a:noFill/>
          </a:ln>
        </p:spPr>
      </p:pic>
      <p:sp>
        <p:nvSpPr>
          <p:cNvPr id="748" name="Google Shape;748;p23"/>
          <p:cNvSpPr txBox="1"/>
          <p:nvPr/>
        </p:nvSpPr>
        <p:spPr>
          <a:xfrm>
            <a:off x="2511060" y="2302882"/>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Young</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sp>
        <p:nvSpPr>
          <p:cNvPr id="749" name="Google Shape;749;p23"/>
          <p:cNvSpPr txBox="1"/>
          <p:nvPr>
            <p:ph type="title"/>
          </p:nvPr>
        </p:nvSpPr>
        <p:spPr>
          <a:xfrm>
            <a:off x="288521" y="104374"/>
            <a:ext cx="8580900" cy="6303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chemeClr val="lt1"/>
              </a:buClr>
              <a:buSzPts val="2200"/>
              <a:buFont typeface="Arial"/>
              <a:buNone/>
            </a:pPr>
            <a:r>
              <a:rPr lang="it" sz="1900"/>
              <a:t>Step 0: Motivations and environment design</a:t>
            </a:r>
            <a:endParaRPr sz="1900"/>
          </a:p>
          <a:p>
            <a:pPr indent="0" lvl="0" marL="0" rtl="0" algn="l">
              <a:spcBef>
                <a:spcPts val="0"/>
              </a:spcBef>
              <a:spcAft>
                <a:spcPts val="0"/>
              </a:spcAft>
              <a:buClr>
                <a:schemeClr val="lt1"/>
              </a:buClr>
              <a:buSzPts val="2200"/>
              <a:buFont typeface="Arial"/>
              <a:buNone/>
            </a:pPr>
            <a:r>
              <a:rPr lang="it" sz="1900"/>
              <a:t>iPear - Users' classes - C3: Technology Apathetic</a:t>
            </a:r>
            <a:endParaRPr sz="1900"/>
          </a:p>
        </p:txBody>
      </p:sp>
      <p:sp>
        <p:nvSpPr>
          <p:cNvPr id="750" name="Google Shape;750;p23"/>
          <p:cNvSpPr txBox="1"/>
          <p:nvPr/>
        </p:nvSpPr>
        <p:spPr>
          <a:xfrm>
            <a:off x="1203114" y="3256646"/>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999999"/>
                </a:solidFill>
              </a:rPr>
              <a:t>Old</a:t>
            </a:r>
            <a:endParaRPr b="1" sz="700">
              <a:solidFill>
                <a:srgbClr val="999999"/>
              </a:solidFill>
            </a:endParaRPr>
          </a:p>
          <a:p>
            <a:pPr indent="0" lvl="0" marL="0" rtl="0" algn="ctr">
              <a:spcBef>
                <a:spcPts val="0"/>
              </a:spcBef>
              <a:spcAft>
                <a:spcPts val="0"/>
              </a:spcAft>
              <a:buNone/>
            </a:pPr>
            <a:r>
              <a:t/>
            </a:r>
            <a:endParaRPr sz="700">
              <a:solidFill>
                <a:srgbClr val="999999"/>
              </a:solidFill>
            </a:endParaRPr>
          </a:p>
          <a:p>
            <a:pPr indent="0" lvl="0" marL="0" rtl="0" algn="ctr">
              <a:spcBef>
                <a:spcPts val="0"/>
              </a:spcBef>
              <a:spcAft>
                <a:spcPts val="0"/>
              </a:spcAft>
              <a:buNone/>
            </a:pPr>
            <a:r>
              <a:rPr b="1" lang="it" sz="700">
                <a:solidFill>
                  <a:srgbClr val="999999"/>
                </a:solidFill>
              </a:rPr>
              <a:t>Technology</a:t>
            </a:r>
            <a:r>
              <a:rPr lang="it" sz="700">
                <a:solidFill>
                  <a:srgbClr val="999999"/>
                </a:solidFill>
              </a:rPr>
              <a:t> </a:t>
            </a:r>
            <a:r>
              <a:rPr b="1" lang="it" sz="700">
                <a:solidFill>
                  <a:srgbClr val="999999"/>
                </a:solidFill>
              </a:rPr>
              <a:t>Interested</a:t>
            </a:r>
            <a:endParaRPr b="1" sz="700">
              <a:solidFill>
                <a:srgbClr val="999999"/>
              </a:solidFill>
            </a:endParaRPr>
          </a:p>
        </p:txBody>
      </p:sp>
      <p:sp>
        <p:nvSpPr>
          <p:cNvPr id="751" name="Google Shape;751;p23"/>
          <p:cNvSpPr txBox="1"/>
          <p:nvPr/>
        </p:nvSpPr>
        <p:spPr>
          <a:xfrm>
            <a:off x="2511060" y="3256646"/>
            <a:ext cx="1308000" cy="719100"/>
          </a:xfrm>
          <a:prstGeom prst="rect">
            <a:avLst/>
          </a:prstGeom>
          <a:no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it" sz="700">
                <a:solidFill>
                  <a:srgbClr val="888888"/>
                </a:solidFill>
              </a:rPr>
              <a:t>Old</a:t>
            </a:r>
            <a:endParaRPr b="1" sz="700">
              <a:solidFill>
                <a:srgbClr val="888888"/>
              </a:solidFill>
            </a:endParaRPr>
          </a:p>
          <a:p>
            <a:pPr indent="0" lvl="0" marL="0" rtl="0" algn="ctr">
              <a:spcBef>
                <a:spcPts val="0"/>
              </a:spcBef>
              <a:spcAft>
                <a:spcPts val="0"/>
              </a:spcAft>
              <a:buNone/>
            </a:pPr>
            <a:r>
              <a:t/>
            </a:r>
            <a:endParaRPr sz="700">
              <a:solidFill>
                <a:srgbClr val="888888"/>
              </a:solidFill>
            </a:endParaRPr>
          </a:p>
          <a:p>
            <a:pPr indent="0" lvl="0" marL="0" rtl="0" algn="ctr">
              <a:spcBef>
                <a:spcPts val="0"/>
              </a:spcBef>
              <a:spcAft>
                <a:spcPts val="0"/>
              </a:spcAft>
              <a:buNone/>
            </a:pPr>
            <a:r>
              <a:rPr b="1" lang="it" sz="700">
                <a:solidFill>
                  <a:srgbClr val="888888"/>
                </a:solidFill>
              </a:rPr>
              <a:t>Technology</a:t>
            </a:r>
            <a:r>
              <a:rPr lang="it" sz="700">
                <a:solidFill>
                  <a:srgbClr val="888888"/>
                </a:solidFill>
              </a:rPr>
              <a:t> </a:t>
            </a:r>
            <a:r>
              <a:rPr b="1" lang="it" sz="700">
                <a:solidFill>
                  <a:srgbClr val="888888"/>
                </a:solidFill>
              </a:rPr>
              <a:t>Indifferent</a:t>
            </a:r>
            <a:endParaRPr b="1" sz="700">
              <a:solidFill>
                <a:srgbClr val="888888"/>
              </a:solidFill>
            </a:endParaRPr>
          </a:p>
        </p:txBody>
      </p:sp>
      <p:pic>
        <p:nvPicPr>
          <p:cNvPr id="752" name="Google Shape;752;p23"/>
          <p:cNvPicPr preferRelativeResize="0"/>
          <p:nvPr/>
        </p:nvPicPr>
        <p:blipFill>
          <a:blip r:embed="rId4">
            <a:alphaModFix/>
          </a:blip>
          <a:stretch>
            <a:fillRect/>
          </a:stretch>
        </p:blipFill>
        <p:spPr>
          <a:xfrm>
            <a:off x="321982" y="3223721"/>
            <a:ext cx="719043" cy="719044"/>
          </a:xfrm>
          <a:prstGeom prst="rect">
            <a:avLst/>
          </a:prstGeom>
          <a:noFill/>
          <a:ln>
            <a:noFill/>
          </a:ln>
        </p:spPr>
      </p:pic>
      <p:pic>
        <p:nvPicPr>
          <p:cNvPr id="753" name="Google Shape;753;p23"/>
          <p:cNvPicPr preferRelativeResize="0"/>
          <p:nvPr/>
        </p:nvPicPr>
        <p:blipFill>
          <a:blip r:embed="rId5">
            <a:alphaModFix/>
          </a:blip>
          <a:stretch>
            <a:fillRect/>
          </a:stretch>
        </p:blipFill>
        <p:spPr>
          <a:xfrm>
            <a:off x="1549138" y="1468057"/>
            <a:ext cx="607122" cy="607123"/>
          </a:xfrm>
          <a:prstGeom prst="rect">
            <a:avLst/>
          </a:prstGeom>
          <a:noFill/>
          <a:ln>
            <a:noFill/>
          </a:ln>
        </p:spPr>
      </p:pic>
      <p:pic>
        <p:nvPicPr>
          <p:cNvPr id="754" name="Google Shape;754;p23"/>
          <p:cNvPicPr preferRelativeResize="0"/>
          <p:nvPr/>
        </p:nvPicPr>
        <p:blipFill>
          <a:blip r:embed="rId6">
            <a:alphaModFix/>
          </a:blip>
          <a:stretch>
            <a:fillRect/>
          </a:stretch>
        </p:blipFill>
        <p:spPr>
          <a:xfrm>
            <a:off x="2880016" y="1496184"/>
            <a:ext cx="578867" cy="578867"/>
          </a:xfrm>
          <a:prstGeom prst="rect">
            <a:avLst/>
          </a:prstGeom>
          <a:noFill/>
          <a:ln>
            <a:noFill/>
          </a:ln>
        </p:spPr>
      </p:pic>
      <p:sp>
        <p:nvSpPr>
          <p:cNvPr id="755" name="Google Shape;755;p23"/>
          <p:cNvSpPr/>
          <p:nvPr/>
        </p:nvSpPr>
        <p:spPr>
          <a:xfrm>
            <a:off x="3000940" y="1467938"/>
            <a:ext cx="513000" cy="457200"/>
          </a:xfrm>
          <a:prstGeom prst="mathMultiply">
            <a:avLst>
              <a:gd fmla="val 23520" name="adj1"/>
            </a:avLst>
          </a:prstGeom>
          <a:solidFill>
            <a:srgbClr val="FF0000"/>
          </a:solidFill>
          <a:ln cap="flat" cmpd="sng" w="9525">
            <a:solidFill>
              <a:schemeClr val="dk1"/>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a:p>
        </p:txBody>
      </p:sp>
      <p:cxnSp>
        <p:nvCxnSpPr>
          <p:cNvPr id="756" name="Google Shape;756;p23"/>
          <p:cNvCxnSpPr/>
          <p:nvPr/>
        </p:nvCxnSpPr>
        <p:spPr>
          <a:xfrm>
            <a:off x="1203114" y="1500435"/>
            <a:ext cx="0" cy="2616300"/>
          </a:xfrm>
          <a:prstGeom prst="straightConnector1">
            <a:avLst/>
          </a:prstGeom>
          <a:noFill/>
          <a:ln cap="flat" cmpd="sng" w="9525">
            <a:solidFill>
              <a:schemeClr val="dk2"/>
            </a:solidFill>
            <a:prstDash val="solid"/>
            <a:round/>
            <a:headEnd len="med" w="med" type="none"/>
            <a:tailEnd len="med" w="med" type="none"/>
          </a:ln>
        </p:spPr>
      </p:cxnSp>
      <p:cxnSp>
        <p:nvCxnSpPr>
          <p:cNvPr id="757" name="Google Shape;757;p23"/>
          <p:cNvCxnSpPr/>
          <p:nvPr/>
        </p:nvCxnSpPr>
        <p:spPr>
          <a:xfrm>
            <a:off x="2511060" y="1500435"/>
            <a:ext cx="0" cy="2616300"/>
          </a:xfrm>
          <a:prstGeom prst="straightConnector1">
            <a:avLst/>
          </a:prstGeom>
          <a:noFill/>
          <a:ln cap="flat" cmpd="sng" w="9525">
            <a:solidFill>
              <a:schemeClr val="dk2"/>
            </a:solidFill>
            <a:prstDash val="solid"/>
            <a:round/>
            <a:headEnd len="med" w="med" type="none"/>
            <a:tailEnd len="med" w="med" type="none"/>
          </a:ln>
        </p:spPr>
      </p:cxnSp>
      <p:cxnSp>
        <p:nvCxnSpPr>
          <p:cNvPr id="758" name="Google Shape;758;p23"/>
          <p:cNvCxnSpPr/>
          <p:nvPr/>
        </p:nvCxnSpPr>
        <p:spPr>
          <a:xfrm rot="10800000">
            <a:off x="321965" y="3144461"/>
            <a:ext cx="3367800" cy="0"/>
          </a:xfrm>
          <a:prstGeom prst="straightConnector1">
            <a:avLst/>
          </a:prstGeom>
          <a:noFill/>
          <a:ln cap="flat" cmpd="sng" w="9525">
            <a:solidFill>
              <a:schemeClr val="dk2"/>
            </a:solidFill>
            <a:prstDash val="solid"/>
            <a:round/>
            <a:headEnd len="med" w="med" type="none"/>
            <a:tailEnd len="med" w="med" type="none"/>
          </a:ln>
        </p:spPr>
      </p:cxnSp>
      <p:cxnSp>
        <p:nvCxnSpPr>
          <p:cNvPr id="759" name="Google Shape;759;p23"/>
          <p:cNvCxnSpPr/>
          <p:nvPr/>
        </p:nvCxnSpPr>
        <p:spPr>
          <a:xfrm rot="10800000">
            <a:off x="322090" y="2193225"/>
            <a:ext cx="3399000" cy="0"/>
          </a:xfrm>
          <a:prstGeom prst="straightConnector1">
            <a:avLst/>
          </a:prstGeom>
          <a:noFill/>
          <a:ln cap="flat" cmpd="sng" w="9525">
            <a:solidFill>
              <a:schemeClr val="dk2"/>
            </a:solidFill>
            <a:prstDash val="solid"/>
            <a:round/>
            <a:headEnd len="med" w="med" type="none"/>
            <a:tailEnd len="med" w="med" type="none"/>
          </a:ln>
        </p:spPr>
      </p:cxnSp>
      <p:cxnSp>
        <p:nvCxnSpPr>
          <p:cNvPr id="760" name="Google Shape;760;p23"/>
          <p:cNvCxnSpPr/>
          <p:nvPr/>
        </p:nvCxnSpPr>
        <p:spPr>
          <a:xfrm rot="10800000">
            <a:off x="322090" y="3144461"/>
            <a:ext cx="3399000" cy="0"/>
          </a:xfrm>
          <a:prstGeom prst="straightConnector1">
            <a:avLst/>
          </a:prstGeom>
          <a:noFill/>
          <a:ln cap="flat" cmpd="sng" w="9525">
            <a:solidFill>
              <a:schemeClr val="dk2"/>
            </a:solidFill>
            <a:prstDash val="solid"/>
            <a:round/>
            <a:headEnd len="med" w="med" type="none"/>
            <a:tailEnd len="med" w="med" type="none"/>
          </a:ln>
        </p:spPr>
      </p:cxnSp>
      <p:sp>
        <p:nvSpPr>
          <p:cNvPr id="761" name="Google Shape;761;p23"/>
          <p:cNvSpPr txBox="1"/>
          <p:nvPr/>
        </p:nvSpPr>
        <p:spPr>
          <a:xfrm>
            <a:off x="3936075" y="1576650"/>
            <a:ext cx="5027100" cy="1793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it"/>
              <a:t>Class</a:t>
            </a:r>
            <a:r>
              <a:rPr lang="it"/>
              <a:t> </a:t>
            </a:r>
            <a:r>
              <a:rPr b="1" lang="it"/>
              <a:t>C3</a:t>
            </a:r>
            <a:r>
              <a:rPr lang="it"/>
              <a:t> represents a group of individuals composed </a:t>
            </a:r>
            <a:r>
              <a:rPr b="1" lang="it"/>
              <a:t>both</a:t>
            </a:r>
            <a:r>
              <a:rPr lang="it"/>
              <a:t> by </a:t>
            </a:r>
            <a:r>
              <a:rPr b="1" lang="it"/>
              <a:t>young</a:t>
            </a:r>
            <a:r>
              <a:rPr lang="it"/>
              <a:t> </a:t>
            </a:r>
            <a:r>
              <a:rPr b="1" lang="it"/>
              <a:t>and</a:t>
            </a:r>
            <a:r>
              <a:rPr lang="it"/>
              <a:t> </a:t>
            </a:r>
            <a:r>
              <a:rPr b="1" lang="it"/>
              <a:t>old</a:t>
            </a:r>
            <a:r>
              <a:rPr lang="it"/>
              <a:t> </a:t>
            </a:r>
            <a:r>
              <a:rPr b="1" lang="it"/>
              <a:t>people</a:t>
            </a:r>
            <a:r>
              <a:rPr lang="it"/>
              <a:t> who generally </a:t>
            </a:r>
            <a:r>
              <a:rPr b="1" lang="it"/>
              <a:t>do</a:t>
            </a:r>
            <a:r>
              <a:rPr lang="it"/>
              <a:t> </a:t>
            </a:r>
            <a:r>
              <a:rPr b="1" lang="it"/>
              <a:t>not</a:t>
            </a:r>
            <a:r>
              <a:rPr lang="it"/>
              <a:t> </a:t>
            </a:r>
            <a:r>
              <a:rPr b="1" lang="it"/>
              <a:t>exhibit</a:t>
            </a:r>
            <a:r>
              <a:rPr lang="it"/>
              <a:t> a particular </a:t>
            </a:r>
            <a:r>
              <a:rPr b="1" lang="it"/>
              <a:t>interest</a:t>
            </a:r>
            <a:r>
              <a:rPr lang="it"/>
              <a:t> </a:t>
            </a:r>
            <a:r>
              <a:rPr b="1" lang="it"/>
              <a:t>in</a:t>
            </a:r>
            <a:r>
              <a:rPr lang="it"/>
              <a:t> </a:t>
            </a:r>
            <a:r>
              <a:rPr b="1" lang="it"/>
              <a:t>technology</a:t>
            </a:r>
            <a:r>
              <a:rPr lang="it"/>
              <a:t>. </a:t>
            </a:r>
            <a:endParaRPr/>
          </a:p>
          <a:p>
            <a:pPr indent="0" lvl="0" marL="0" rtl="0" algn="l">
              <a:spcBef>
                <a:spcPts val="0"/>
              </a:spcBef>
              <a:spcAft>
                <a:spcPts val="0"/>
              </a:spcAft>
              <a:buNone/>
            </a:pPr>
            <a:r>
              <a:rPr lang="it"/>
              <a:t>Their </a:t>
            </a:r>
            <a:r>
              <a:rPr b="1" lang="it"/>
              <a:t>click-through</a:t>
            </a:r>
            <a:r>
              <a:rPr lang="it"/>
              <a:t> </a:t>
            </a:r>
            <a:r>
              <a:rPr b="1" lang="it"/>
              <a:t>rate</a:t>
            </a:r>
            <a:r>
              <a:rPr lang="it"/>
              <a:t> tends to be </a:t>
            </a:r>
            <a:r>
              <a:rPr b="1" lang="it"/>
              <a:t>more</a:t>
            </a:r>
            <a:r>
              <a:rPr lang="it"/>
              <a:t> </a:t>
            </a:r>
            <a:r>
              <a:rPr b="1" lang="it"/>
              <a:t>conservative</a:t>
            </a:r>
            <a:r>
              <a:rPr lang="it"/>
              <a:t> compared to tech enthusiasts. These users are less likely to actively engage with online advertisements related to technology products or services and thus </a:t>
            </a:r>
            <a:r>
              <a:rPr b="1" lang="it"/>
              <a:t>little</a:t>
            </a:r>
            <a:r>
              <a:rPr lang="it"/>
              <a:t> </a:t>
            </a:r>
            <a:r>
              <a:rPr b="1" lang="it"/>
              <a:t>effort</a:t>
            </a:r>
            <a:r>
              <a:rPr lang="it"/>
              <a:t> and </a:t>
            </a:r>
            <a:r>
              <a:rPr b="1" lang="it"/>
              <a:t>few</a:t>
            </a:r>
            <a:r>
              <a:rPr lang="it"/>
              <a:t> </a:t>
            </a:r>
            <a:r>
              <a:rPr b="1" lang="it"/>
              <a:t>resources</a:t>
            </a:r>
            <a:r>
              <a:rPr lang="it"/>
              <a:t> are </a:t>
            </a:r>
            <a:r>
              <a:rPr b="1" lang="it"/>
              <a:t>allocated</a:t>
            </a:r>
            <a:r>
              <a:rPr lang="it"/>
              <a:t> to this class.</a:t>
            </a:r>
            <a:endParaRPr/>
          </a:p>
        </p:txBody>
      </p:sp>
      <p:sp>
        <p:nvSpPr>
          <p:cNvPr id="762" name="Google Shape;762;p23"/>
          <p:cNvSpPr/>
          <p:nvPr/>
        </p:nvSpPr>
        <p:spPr>
          <a:xfrm>
            <a:off x="1248639" y="2262703"/>
            <a:ext cx="1211400" cy="802800"/>
          </a:xfrm>
          <a:prstGeom prst="roundRect">
            <a:avLst>
              <a:gd fmla="val 16667" name="adj"/>
            </a:avLst>
          </a:prstGeom>
          <a:solidFill>
            <a:srgbClr val="000000">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C1</a:t>
            </a:r>
            <a:endParaRPr>
              <a:solidFill>
                <a:schemeClr val="lt1"/>
              </a:solidFill>
            </a:endParaRPr>
          </a:p>
        </p:txBody>
      </p:sp>
      <p:sp>
        <p:nvSpPr>
          <p:cNvPr id="763" name="Google Shape;763;p23"/>
          <p:cNvSpPr/>
          <p:nvPr/>
        </p:nvSpPr>
        <p:spPr>
          <a:xfrm>
            <a:off x="1248639" y="3213939"/>
            <a:ext cx="1211400" cy="802800"/>
          </a:xfrm>
          <a:prstGeom prst="roundRect">
            <a:avLst>
              <a:gd fmla="val 16667" name="adj"/>
            </a:avLst>
          </a:prstGeom>
          <a:solidFill>
            <a:srgbClr val="000000">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C2</a:t>
            </a:r>
            <a:endParaRPr>
              <a:solidFill>
                <a:schemeClr val="lt1"/>
              </a:solidFill>
            </a:endParaRPr>
          </a:p>
        </p:txBody>
      </p:sp>
      <p:sp>
        <p:nvSpPr>
          <p:cNvPr id="764" name="Google Shape;764;p23"/>
          <p:cNvSpPr/>
          <p:nvPr/>
        </p:nvSpPr>
        <p:spPr>
          <a:xfrm>
            <a:off x="2556586" y="2262703"/>
            <a:ext cx="1211400" cy="1754100"/>
          </a:xfrm>
          <a:prstGeom prst="roundRect">
            <a:avLst>
              <a:gd fmla="val 16667" name="adj"/>
            </a:avLst>
          </a:prstGeom>
          <a:solidFill>
            <a:srgbClr val="763F1D">
              <a:alpha val="60180"/>
            </a:srgbClr>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lang="it">
                <a:solidFill>
                  <a:schemeClr val="lt1"/>
                </a:solidFill>
              </a:rPr>
              <a:t>C3</a:t>
            </a:r>
            <a:endParaRPr>
              <a:solidFill>
                <a:schemeClr val="lt1"/>
              </a:solidFill>
            </a:endParaRPr>
          </a:p>
        </p:txBody>
      </p:sp>
      <p:sp>
        <p:nvSpPr>
          <p:cNvPr id="765" name="Google Shape;765;p23"/>
          <p:cNvSpPr txBox="1"/>
          <p:nvPr/>
        </p:nvSpPr>
        <p:spPr>
          <a:xfrm>
            <a:off x="3936075" y="3405450"/>
            <a:ext cx="5027100" cy="842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it"/>
              <a:t>Their </a:t>
            </a:r>
            <a:r>
              <a:rPr b="1" lang="it"/>
              <a:t>conversion</a:t>
            </a:r>
            <a:r>
              <a:rPr lang="it"/>
              <a:t> </a:t>
            </a:r>
            <a:r>
              <a:rPr b="1" lang="it"/>
              <a:t>rate</a:t>
            </a:r>
            <a:r>
              <a:rPr lang="it"/>
              <a:t> </a:t>
            </a:r>
            <a:r>
              <a:rPr b="1" lang="it"/>
              <a:t>peaks</a:t>
            </a:r>
            <a:r>
              <a:rPr lang="it"/>
              <a:t> at </a:t>
            </a:r>
            <a:r>
              <a:rPr b="1" lang="it"/>
              <a:t>500€</a:t>
            </a:r>
            <a:r>
              <a:rPr lang="it"/>
              <a:t>, and their </a:t>
            </a:r>
            <a:r>
              <a:rPr b="1" lang="it"/>
              <a:t>clicks</a:t>
            </a:r>
            <a:r>
              <a:rPr lang="it"/>
              <a:t> curve </a:t>
            </a:r>
            <a:r>
              <a:rPr b="1" lang="it"/>
              <a:t>saturate</a:t>
            </a:r>
            <a:r>
              <a:rPr lang="it"/>
              <a:t> at around </a:t>
            </a:r>
            <a:r>
              <a:rPr b="1" lang="it"/>
              <a:t>70</a:t>
            </a:r>
            <a:r>
              <a:rPr lang="it"/>
              <a:t> </a:t>
            </a:r>
            <a:r>
              <a:rPr b="1" lang="it"/>
              <a:t>clicks</a:t>
            </a:r>
            <a:r>
              <a:rPr lang="it"/>
              <a:t>.</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POLI">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